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7" r:id="rId8"/>
    <p:sldId id="262" r:id="rId9"/>
    <p:sldId id="264" r:id="rId10"/>
    <p:sldId id="263" r:id="rId11"/>
    <p:sldId id="269" r:id="rId12"/>
    <p:sldId id="268" r:id="rId13"/>
    <p:sldId id="270" r:id="rId14"/>
    <p:sldId id="271" r:id="rId15"/>
    <p:sldId id="266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03" autoAdjust="0"/>
    <p:restoredTop sz="94660"/>
  </p:normalViewPr>
  <p:slideViewPr>
    <p:cSldViewPr>
      <p:cViewPr varScale="1">
        <p:scale>
          <a:sx n="26" d="100"/>
          <a:sy n="26" d="100"/>
        </p:scale>
        <p:origin x="-18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483D19-457B-42E5-A303-3FFF8F3F93DF}" type="datetimeFigureOut">
              <a:rPr lang="es-VE" smtClean="0"/>
              <a:pPr/>
              <a:t>26/05/2010</a:t>
            </a:fld>
            <a:endParaRPr lang="es-VE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VE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91BDF76-5B81-444C-999F-A11BF585E241}" type="slidenum">
              <a:rPr lang="es-VE" smtClean="0"/>
              <a:pPr/>
              <a:t>‹Nº›</a:t>
            </a:fld>
            <a:endParaRPr lang="es-VE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Sistemas de Control</a:t>
            </a:r>
            <a:endParaRPr lang="es-V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6429420" cy="466740"/>
          </a:xfrm>
        </p:spPr>
        <p:txBody>
          <a:bodyPr/>
          <a:lstStyle/>
          <a:p>
            <a:pPr algn="l"/>
            <a:r>
              <a:rPr lang="es-ES" dirty="0" smtClean="0"/>
              <a:t>INGENIERIA DE SISTEMAS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Elementos de los sistemas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000240"/>
            <a:ext cx="7467600" cy="4525963"/>
          </a:xfrm>
        </p:spPr>
        <p:txBody>
          <a:bodyPr/>
          <a:lstStyle/>
          <a:p>
            <a:r>
              <a:rPr lang="es-ES" dirty="0" smtClean="0"/>
              <a:t>Variable controlada </a:t>
            </a:r>
          </a:p>
          <a:p>
            <a:r>
              <a:rPr lang="es-ES" dirty="0" smtClean="0"/>
              <a:t>Variable manipulada</a:t>
            </a:r>
          </a:p>
          <a:p>
            <a:r>
              <a:rPr lang="es-ES" dirty="0" smtClean="0"/>
              <a:t>Planta</a:t>
            </a:r>
          </a:p>
          <a:p>
            <a:r>
              <a:rPr lang="es-ES" dirty="0" smtClean="0"/>
              <a:t>Perturbaciones</a:t>
            </a:r>
          </a:p>
          <a:p>
            <a:r>
              <a:rPr lang="es-ES" dirty="0" smtClean="0"/>
              <a:t>Sensor</a:t>
            </a:r>
          </a:p>
          <a:p>
            <a:r>
              <a:rPr lang="es-ES" dirty="0" smtClean="0"/>
              <a:t>Actuador</a:t>
            </a:r>
          </a:p>
          <a:p>
            <a:r>
              <a:rPr lang="es-ES" dirty="0" smtClean="0"/>
              <a:t>Señal de referencia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Llenar un tanque de agua hasta un nivel X</a:t>
            </a:r>
          </a:p>
          <a:p>
            <a:endParaRPr lang="es-ES" dirty="0" smtClean="0"/>
          </a:p>
          <a:p>
            <a:endParaRPr lang="es-V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643182"/>
            <a:ext cx="3048002" cy="280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Esquema de control 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Operado por una persona</a:t>
            </a:r>
            <a:endParaRPr lang="es-V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357430"/>
            <a:ext cx="70199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Esquema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Operado automáticamente</a:t>
            </a:r>
            <a:endParaRPr lang="es-VE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357430"/>
            <a:ext cx="54673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Esquema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Diagrama de bloque</a:t>
            </a:r>
            <a:endParaRPr lang="es-V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571744"/>
            <a:ext cx="60579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VE" dirty="0" smtClean="0"/>
          </a:p>
          <a:p>
            <a:pPr algn="just">
              <a:buNone/>
            </a:pPr>
            <a:r>
              <a:rPr lang="es-VE" dirty="0" smtClean="0"/>
              <a:t>    </a:t>
            </a:r>
            <a:r>
              <a:rPr lang="es-VE" dirty="0" smtClean="0"/>
              <a:t>Instrumentación 1 y 2</a:t>
            </a:r>
            <a:r>
              <a:rPr lang="es-VE" dirty="0" smtClean="0"/>
              <a:t>: </a:t>
            </a:r>
            <a:r>
              <a:rPr lang="es-VE" dirty="0" smtClean="0"/>
              <a:t>Conocimientos básicos de instrumentación acerca de circuitos electrónicos e instrumentación industrial.</a:t>
            </a:r>
          </a:p>
          <a:p>
            <a:pPr algn="just">
              <a:buNone/>
            </a:pPr>
            <a:endParaRPr lang="es-VE" dirty="0" smtClean="0"/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</a:t>
            </a:r>
            <a:endParaRPr lang="es-VE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Materias de la opción Sistemas de Control</a:t>
            </a:r>
            <a:endParaRPr lang="es-V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4143380"/>
            <a:ext cx="1928826" cy="2305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4143380"/>
            <a:ext cx="1762124" cy="146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Control 1 y 2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214422"/>
            <a:ext cx="7467600" cy="4525963"/>
          </a:xfrm>
        </p:spPr>
        <p:txBody>
          <a:bodyPr/>
          <a:lstStyle/>
          <a:p>
            <a:r>
              <a:rPr lang="es-ES" dirty="0" smtClean="0"/>
              <a:t>Análisis de los sistemas de control en el dominio temporal y </a:t>
            </a:r>
            <a:r>
              <a:rPr lang="es-ES" dirty="0" err="1" smtClean="0"/>
              <a:t>frecuencial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Diseño de estrategias de control de sistemas lineales invariantes en el tiempo en el dominio temporal y </a:t>
            </a:r>
            <a:r>
              <a:rPr lang="es-ES" dirty="0" err="1" smtClean="0"/>
              <a:t>frecuencial</a:t>
            </a:r>
            <a:endParaRPr lang="es-ES" dirty="0" smtClean="0"/>
          </a:p>
          <a:p>
            <a:endParaRPr lang="es-V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214818"/>
            <a:ext cx="3071834" cy="2334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Automatización 1 y 2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Conocer  el funcionamiento de las tecnologías de campo.</a:t>
            </a:r>
            <a:endParaRPr lang="es-V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Señales y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Análisis y procesamiento de señales continuas y discretas, básico para el desarrollo de diseños de sistemas de control.</a:t>
            </a:r>
            <a:endParaRPr lang="es-V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Control 3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Implementación práctica de los conceptos adquiridos</a:t>
            </a:r>
          </a:p>
          <a:p>
            <a:pPr lvl="1"/>
            <a:r>
              <a:rPr lang="es-ES" dirty="0" smtClean="0"/>
              <a:t>Muestreo de datos y diseño de controladores</a:t>
            </a:r>
            <a:endParaRPr lang="es-V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/>
          <a:lstStyle/>
          <a:p>
            <a:r>
              <a:rPr lang="es-ES" dirty="0" smtClean="0"/>
              <a:t>¿Qué es el control?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/>
          <a:lstStyle/>
          <a:p>
            <a:endParaRPr lang="es-ES" dirty="0" smtClean="0"/>
          </a:p>
          <a:p>
            <a:pPr algn="ctr">
              <a:buNone/>
            </a:pPr>
            <a:r>
              <a:rPr lang="es-ES" dirty="0" smtClean="0"/>
              <a:t>“Regulación automática o manual sobre un sistema”</a:t>
            </a:r>
          </a:p>
          <a:p>
            <a:pPr algn="ctr">
              <a:buNone/>
            </a:pPr>
            <a:endParaRPr lang="es-ES" dirty="0"/>
          </a:p>
          <a:p>
            <a:pPr algn="just">
              <a:buNone/>
            </a:pPr>
            <a:r>
              <a:rPr lang="es-ES" dirty="0" smtClean="0"/>
              <a:t>    Sistema:  </a:t>
            </a:r>
          </a:p>
          <a:p>
            <a:pPr algn="just">
              <a:buNone/>
            </a:pPr>
            <a:r>
              <a:rPr lang="es-ES" dirty="0"/>
              <a:t> </a:t>
            </a:r>
            <a:r>
              <a:rPr lang="es-ES" dirty="0" smtClean="0"/>
              <a:t>   Conjunto de elementos interrelacionados entre si para lograr un objetivo.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Aplicaciones de procesadores en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Uso de microprocesadores, manejo de </a:t>
            </a:r>
            <a:r>
              <a:rPr lang="es-ES" dirty="0" err="1" smtClean="0"/>
              <a:t>interfases</a:t>
            </a:r>
            <a:r>
              <a:rPr lang="es-ES" dirty="0" smtClean="0"/>
              <a:t> y dispositivos para realizar acciones de control.</a:t>
            </a:r>
            <a:endParaRPr lang="es-V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Identificación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Construcción de modelos matemáticos empíricos de procesos a partir de las experiencias sobre los mismos.</a:t>
            </a:r>
            <a:endParaRPr lang="es-V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Tópicos de control y automatización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Seminario</a:t>
            </a:r>
            <a:endParaRPr lang="es-V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Sistema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VE" dirty="0" smtClean="0"/>
              <a:t>Los </a:t>
            </a:r>
            <a:r>
              <a:rPr lang="es-VE" b="1" dirty="0" smtClean="0"/>
              <a:t>sistemas de control</a:t>
            </a:r>
            <a:r>
              <a:rPr lang="es-VE" dirty="0" smtClean="0"/>
              <a:t> están formados por un conjunto de dispositivos de diversa naturaleza (mecánicos, eléctricos, electrónicos, neumáticos, hidráulicos) cuya finalidad es controlar el funcionamiento de una máquina o de un proceso.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Sistemas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332037"/>
            <a:ext cx="7467600" cy="4525963"/>
          </a:xfrm>
        </p:spPr>
        <p:txBody>
          <a:bodyPr/>
          <a:lstStyle/>
          <a:p>
            <a:pPr algn="just"/>
            <a:r>
              <a:rPr lang="es-ES" dirty="0" smtClean="0"/>
              <a:t>Uso de señales diferenciales, determinados mediante la comparación de  valores actuales con valores deseados, como los medios para controlar un sistema. 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 de sistemas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habla</a:t>
            </a:r>
          </a:p>
          <a:p>
            <a:r>
              <a:rPr lang="es-ES" dirty="0" smtClean="0"/>
              <a:t>Regulación de calor</a:t>
            </a:r>
          </a:p>
          <a:p>
            <a:r>
              <a:rPr lang="es-ES" dirty="0" smtClean="0"/>
              <a:t>Lavadora</a:t>
            </a:r>
          </a:p>
          <a:p>
            <a:r>
              <a:rPr lang="es-ES" dirty="0" smtClean="0"/>
              <a:t>Lámpara</a:t>
            </a:r>
          </a:p>
          <a:p>
            <a:r>
              <a:rPr lang="es-ES" dirty="0" smtClean="0"/>
              <a:t>Nevera</a:t>
            </a:r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Teoría de control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una rama interdisciplinaria de la ingeniería y la matemática que se encarga del estudio del comportamiento de los sistemas dinámicos. 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Objetivos del control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571744"/>
            <a:ext cx="7467600" cy="4525963"/>
          </a:xfrm>
        </p:spPr>
        <p:txBody>
          <a:bodyPr/>
          <a:lstStyle/>
          <a:p>
            <a:r>
              <a:rPr lang="es-ES" dirty="0" smtClean="0"/>
              <a:t>Estabilidad</a:t>
            </a:r>
          </a:p>
          <a:p>
            <a:r>
              <a:rPr lang="es-ES" dirty="0" smtClean="0"/>
              <a:t>Seguimiento de trayectorias</a:t>
            </a:r>
          </a:p>
          <a:p>
            <a:r>
              <a:rPr lang="es-ES" dirty="0" smtClean="0"/>
              <a:t>Rechazo de perturbaciones</a:t>
            </a:r>
          </a:p>
          <a:p>
            <a:endParaRPr lang="es-V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500306"/>
            <a:ext cx="11620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4286256"/>
            <a:ext cx="330517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Tipos de sistemas de control</a:t>
            </a:r>
            <a:endParaRPr lang="es-VE" dirty="0"/>
          </a:p>
        </p:txBody>
      </p:sp>
      <p:sp>
        <p:nvSpPr>
          <p:cNvPr id="4" name="3 CuadroTexto"/>
          <p:cNvSpPr txBox="1"/>
          <p:nvPr/>
        </p:nvSpPr>
        <p:spPr>
          <a:xfrm>
            <a:off x="1857356" y="3000372"/>
            <a:ext cx="2357454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Elementos de Control</a:t>
            </a:r>
            <a:endParaRPr lang="es-VE" dirty="0"/>
          </a:p>
        </p:txBody>
      </p:sp>
      <p:sp>
        <p:nvSpPr>
          <p:cNvPr id="5" name="4 CuadroTexto"/>
          <p:cNvSpPr txBox="1"/>
          <p:nvPr/>
        </p:nvSpPr>
        <p:spPr>
          <a:xfrm>
            <a:off x="4572000" y="3143248"/>
            <a:ext cx="207170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Sistema</a:t>
            </a:r>
            <a:endParaRPr lang="es-VE" dirty="0"/>
          </a:p>
        </p:txBody>
      </p:sp>
      <p:cxnSp>
        <p:nvCxnSpPr>
          <p:cNvPr id="7" name="6 Conector recto de flecha"/>
          <p:cNvCxnSpPr>
            <a:stCxn id="4" idx="3"/>
            <a:endCxn id="5" idx="1"/>
          </p:cNvCxnSpPr>
          <p:nvPr/>
        </p:nvCxnSpPr>
        <p:spPr>
          <a:xfrm>
            <a:off x="4214810" y="3323538"/>
            <a:ext cx="357190" cy="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58" y="3143248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Entrada</a:t>
            </a:r>
            <a:endParaRPr lang="es-VE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286644" y="314324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Salida</a:t>
            </a:r>
            <a:endParaRPr lang="es-VE" dirty="0"/>
          </a:p>
        </p:txBody>
      </p:sp>
      <p:cxnSp>
        <p:nvCxnSpPr>
          <p:cNvPr id="14" name="13 Conector recto de flecha"/>
          <p:cNvCxnSpPr>
            <a:stCxn id="5" idx="3"/>
            <a:endCxn id="12" idx="1"/>
          </p:cNvCxnSpPr>
          <p:nvPr/>
        </p:nvCxnSpPr>
        <p:spPr>
          <a:xfrm>
            <a:off x="6643702" y="332791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11" idx="3"/>
            <a:endCxn id="4" idx="1"/>
          </p:cNvCxnSpPr>
          <p:nvPr/>
        </p:nvCxnSpPr>
        <p:spPr>
          <a:xfrm flipV="1">
            <a:off x="1349737" y="3323538"/>
            <a:ext cx="507619" cy="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857224" y="200024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Lazo abierto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Tipos de sistemas de control</a:t>
            </a:r>
            <a:endParaRPr lang="es-VE" dirty="0"/>
          </a:p>
        </p:txBody>
      </p:sp>
      <p:sp>
        <p:nvSpPr>
          <p:cNvPr id="4" name="3 CuadroTexto"/>
          <p:cNvSpPr txBox="1"/>
          <p:nvPr/>
        </p:nvSpPr>
        <p:spPr>
          <a:xfrm>
            <a:off x="2071670" y="3000372"/>
            <a:ext cx="2357454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Elementos de Control</a:t>
            </a:r>
            <a:endParaRPr lang="es-VE" dirty="0"/>
          </a:p>
        </p:txBody>
      </p:sp>
      <p:sp>
        <p:nvSpPr>
          <p:cNvPr id="5" name="4 CuadroTexto"/>
          <p:cNvSpPr txBox="1"/>
          <p:nvPr/>
        </p:nvSpPr>
        <p:spPr>
          <a:xfrm>
            <a:off x="4786314" y="3143248"/>
            <a:ext cx="207170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Sistema</a:t>
            </a:r>
            <a:endParaRPr lang="es-VE" dirty="0"/>
          </a:p>
        </p:txBody>
      </p:sp>
      <p:cxnSp>
        <p:nvCxnSpPr>
          <p:cNvPr id="7" name="6 Conector recto de flecha"/>
          <p:cNvCxnSpPr>
            <a:stCxn id="4" idx="3"/>
            <a:endCxn id="5" idx="1"/>
          </p:cNvCxnSpPr>
          <p:nvPr/>
        </p:nvCxnSpPr>
        <p:spPr>
          <a:xfrm>
            <a:off x="4429124" y="3323538"/>
            <a:ext cx="357190" cy="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285720" y="3143248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Referencia</a:t>
            </a:r>
            <a:endParaRPr lang="es-VE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286644" y="314324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Salida</a:t>
            </a:r>
            <a:endParaRPr lang="es-VE" dirty="0"/>
          </a:p>
        </p:txBody>
      </p:sp>
      <p:cxnSp>
        <p:nvCxnSpPr>
          <p:cNvPr id="14" name="13 Conector recto de flecha"/>
          <p:cNvCxnSpPr>
            <a:stCxn id="5" idx="3"/>
            <a:endCxn id="12" idx="1"/>
          </p:cNvCxnSpPr>
          <p:nvPr/>
        </p:nvCxnSpPr>
        <p:spPr>
          <a:xfrm>
            <a:off x="6858016" y="332791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11" idx="3"/>
            <a:endCxn id="4" idx="1"/>
          </p:cNvCxnSpPr>
          <p:nvPr/>
        </p:nvCxnSpPr>
        <p:spPr>
          <a:xfrm flipV="1">
            <a:off x="1586076" y="3323538"/>
            <a:ext cx="485594" cy="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857224" y="200024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Lazo cerrado</a:t>
            </a:r>
            <a:endParaRPr lang="es-VE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857620" y="4286256"/>
            <a:ext cx="207170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Sensor</a:t>
            </a:r>
            <a:endParaRPr lang="es-VE" dirty="0"/>
          </a:p>
        </p:txBody>
      </p:sp>
      <p:cxnSp>
        <p:nvCxnSpPr>
          <p:cNvPr id="23" name="22 Conector angular"/>
          <p:cNvCxnSpPr/>
          <p:nvPr/>
        </p:nvCxnSpPr>
        <p:spPr>
          <a:xfrm rot="10800000" flipV="1">
            <a:off x="6000760" y="3357562"/>
            <a:ext cx="1143008" cy="1071570"/>
          </a:xfrm>
          <a:prstGeom prst="bentConnector3">
            <a:avLst>
              <a:gd name="adj1" fmla="val -367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angular"/>
          <p:cNvCxnSpPr>
            <a:stCxn id="21" idx="1"/>
          </p:cNvCxnSpPr>
          <p:nvPr/>
        </p:nvCxnSpPr>
        <p:spPr>
          <a:xfrm rot="10800000">
            <a:off x="1714480" y="3357562"/>
            <a:ext cx="2143140" cy="1113360"/>
          </a:xfrm>
          <a:prstGeom prst="bentConnector3">
            <a:avLst>
              <a:gd name="adj1" fmla="val 9644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435</TotalTime>
  <Words>383</Words>
  <Application>Microsoft Office PowerPoint</Application>
  <PresentationFormat>Presentación en pantalla (4:3)</PresentationFormat>
  <Paragraphs>77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Técnico</vt:lpstr>
      <vt:lpstr>Sistemas de Control</vt:lpstr>
      <vt:lpstr>¿Qué es el control?</vt:lpstr>
      <vt:lpstr>Sistema de Control</vt:lpstr>
      <vt:lpstr>Sistemas de control</vt:lpstr>
      <vt:lpstr>Ejemplo de sistemas de control</vt:lpstr>
      <vt:lpstr>Teoría de control</vt:lpstr>
      <vt:lpstr>Objetivos del control de sistemas</vt:lpstr>
      <vt:lpstr>Tipos de sistemas de control</vt:lpstr>
      <vt:lpstr>Tipos de sistemas de control</vt:lpstr>
      <vt:lpstr>Elementos de los sistemas de control</vt:lpstr>
      <vt:lpstr>Ejemplo</vt:lpstr>
      <vt:lpstr>Esquema de control </vt:lpstr>
      <vt:lpstr>Esquema de control</vt:lpstr>
      <vt:lpstr>Esquema de control</vt:lpstr>
      <vt:lpstr>Materias de la opción Sistemas de Control</vt:lpstr>
      <vt:lpstr>Control 1 y 2</vt:lpstr>
      <vt:lpstr>Automatización 1 y 2</vt:lpstr>
      <vt:lpstr>Señales y Sistemas</vt:lpstr>
      <vt:lpstr>Control 3</vt:lpstr>
      <vt:lpstr>Aplicaciones de procesadores en control</vt:lpstr>
      <vt:lpstr>Identificación de Sistemas</vt:lpstr>
      <vt:lpstr>Tópicos de control y automatización</vt:lpstr>
    </vt:vector>
  </TitlesOfParts>
  <Company>hpr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y Automatización</dc:title>
  <dc:creator>PC</dc:creator>
  <cp:lastModifiedBy>PC</cp:lastModifiedBy>
  <cp:revision>43</cp:revision>
  <dcterms:created xsi:type="dcterms:W3CDTF">2010-05-24T17:51:10Z</dcterms:created>
  <dcterms:modified xsi:type="dcterms:W3CDTF">2010-05-26T20:43:06Z</dcterms:modified>
</cp:coreProperties>
</file>