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256" r:id="rId3"/>
    <p:sldId id="262" r:id="rId4"/>
    <p:sldId id="281" r:id="rId5"/>
    <p:sldId id="282" r:id="rId6"/>
    <p:sldId id="263" r:id="rId7"/>
    <p:sldId id="265" r:id="rId8"/>
    <p:sldId id="266" r:id="rId9"/>
    <p:sldId id="267" r:id="rId10"/>
    <p:sldId id="269" r:id="rId11"/>
    <p:sldId id="268" r:id="rId12"/>
    <p:sldId id="270" r:id="rId13"/>
    <p:sldId id="271" r:id="rId14"/>
    <p:sldId id="272" r:id="rId15"/>
    <p:sldId id="273" r:id="rId16"/>
    <p:sldId id="274" r:id="rId17"/>
    <p:sldId id="275" r:id="rId18"/>
    <p:sldId id="276" r:id="rId19"/>
    <p:sldId id="277" r:id="rId20"/>
    <p:sldId id="280" r:id="rId21"/>
    <p:sldId id="278" r:id="rId22"/>
    <p:sldId id="279" r:id="rId23"/>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
        <p:nvSpPr>
          <p:cNvPr id="8" name="7 Medio marco"/>
          <p:cNvSpPr/>
          <p:nvPr userDrawn="1"/>
        </p:nvSpPr>
        <p:spPr>
          <a:xfrm>
            <a:off x="0" y="0"/>
            <a:ext cx="9144000" cy="6858000"/>
          </a:xfrm>
          <a:prstGeom prst="halfFrame">
            <a:avLst>
              <a:gd name="adj1" fmla="val 6190"/>
              <a:gd name="adj2" fmla="val 714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tx1"/>
              </a:solidFill>
            </a:endParaRPr>
          </a:p>
        </p:txBody>
      </p:sp>
      <p:sp>
        <p:nvSpPr>
          <p:cNvPr id="9" name="8 Medio marco"/>
          <p:cNvSpPr/>
          <p:nvPr userDrawn="1"/>
        </p:nvSpPr>
        <p:spPr>
          <a:xfrm rot="10800000">
            <a:off x="32" y="0"/>
            <a:ext cx="9144000" cy="6858000"/>
          </a:xfrm>
          <a:prstGeom prst="halfFrame">
            <a:avLst>
              <a:gd name="adj1" fmla="val 5396"/>
              <a:gd name="adj2" fmla="val 809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tx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VE" dirty="0"/>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F55176A-4649-4CC8-8A40-753A2BAF4D91}" type="slidenum">
              <a:rPr lang="es-VE" smtClean="0"/>
              <a:pPr/>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32D5BFA-4625-4227-967A-78FE8C142894}" type="datetimeFigureOut">
              <a:rPr lang="es-VE" smtClean="0"/>
              <a:pPr/>
              <a:t>04/04/2011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76928CE-2530-4C28-B663-8B33A9E4125C}" type="slidenum">
              <a:rPr lang="es-VE" smtClean="0"/>
              <a:pPr/>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dirty="0" smtClean="0"/>
              <a:t>Haga clic para modificar el estilo de título del patrón</a:t>
            </a:r>
            <a:endParaRPr lang="es-VE" dirty="0"/>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2D5BFA-4625-4227-967A-78FE8C142894}" type="datetimeFigureOut">
              <a:rPr lang="es-VE" smtClean="0"/>
              <a:pPr/>
              <a:t>04/04/2011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928CE-2530-4C28-B663-8B33A9E4125C}" type="slidenum">
              <a:rPr lang="es-VE" smtClean="0"/>
              <a:pPr/>
              <a:t>‹Nº›</a:t>
            </a:fld>
            <a:endParaRPr lang="es-VE"/>
          </a:p>
        </p:txBody>
      </p:sp>
      <p:sp>
        <p:nvSpPr>
          <p:cNvPr id="7" name="6 Medio marco"/>
          <p:cNvSpPr/>
          <p:nvPr userDrawn="1"/>
        </p:nvSpPr>
        <p:spPr>
          <a:xfrm>
            <a:off x="0" y="0"/>
            <a:ext cx="9144000" cy="6858000"/>
          </a:xfrm>
          <a:prstGeom prst="halfFrame">
            <a:avLst>
              <a:gd name="adj1" fmla="val 6190"/>
              <a:gd name="adj2" fmla="val 7143"/>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tx1"/>
              </a:solidFill>
            </a:endParaRPr>
          </a:p>
        </p:txBody>
      </p:sp>
      <p:sp>
        <p:nvSpPr>
          <p:cNvPr id="8" name="7 Medio marco"/>
          <p:cNvSpPr/>
          <p:nvPr userDrawn="1"/>
        </p:nvSpPr>
        <p:spPr>
          <a:xfrm rot="10800000">
            <a:off x="32" y="0"/>
            <a:ext cx="9144000" cy="6858000"/>
          </a:xfrm>
          <a:prstGeom prst="halfFrame">
            <a:avLst>
              <a:gd name="adj1" fmla="val 5396"/>
              <a:gd name="adj2" fmla="val 809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tx1"/>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380BC-9FF8-4985-BAF8-D3D6F707E1B2}" type="datetimeFigureOut">
              <a:rPr lang="es-VE" smtClean="0"/>
              <a:pPr/>
              <a:t>04/04/2011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5176A-4649-4CC8-8A40-753A2BAF4D91}" type="slidenum">
              <a:rPr lang="es-VE" smtClean="0"/>
              <a:pPr/>
              <a:t>‹Nº›</a:t>
            </a:fld>
            <a:endParaRPr lang="es-V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2000240"/>
            <a:ext cx="7772400" cy="1470025"/>
          </a:xfrm>
        </p:spPr>
        <p:txBody>
          <a:bodyPr/>
          <a:lstStyle/>
          <a:p>
            <a:r>
              <a:rPr lang="es-ES" b="1" dirty="0" smtClean="0">
                <a:solidFill>
                  <a:schemeClr val="accent1"/>
                </a:solidFill>
                <a:effectLst>
                  <a:outerShdw blurRad="38100" dist="38100" dir="2700000" algn="tl">
                    <a:srgbClr val="000000">
                      <a:alpha val="43137"/>
                    </a:srgbClr>
                  </a:outerShdw>
                </a:effectLst>
              </a:rPr>
              <a:t>Ingeniería de Sistemas</a:t>
            </a:r>
            <a:br>
              <a:rPr lang="es-ES" b="1" dirty="0" smtClean="0">
                <a:solidFill>
                  <a:schemeClr val="accent1"/>
                </a:solidFill>
                <a:effectLst>
                  <a:outerShdw blurRad="38100" dist="38100" dir="2700000" algn="tl">
                    <a:srgbClr val="000000">
                      <a:alpha val="43137"/>
                    </a:srgbClr>
                  </a:outerShdw>
                </a:effectLst>
              </a:rPr>
            </a:br>
            <a:r>
              <a:rPr lang="es-ES" b="1" dirty="0" smtClean="0">
                <a:solidFill>
                  <a:schemeClr val="accent1"/>
                </a:solidFill>
                <a:effectLst>
                  <a:outerShdw blurRad="38100" dist="38100" dir="2700000" algn="tl">
                    <a:srgbClr val="000000">
                      <a:alpha val="43137"/>
                    </a:srgbClr>
                  </a:outerShdw>
                </a:effectLst>
              </a:rPr>
              <a:t>Dinámica de Sistemas</a:t>
            </a:r>
            <a:endParaRPr lang="es-VE" b="1" dirty="0">
              <a:solidFill>
                <a:schemeClr val="accent1"/>
              </a:solidFill>
              <a:effectLst>
                <a:outerShdw blurRad="38100" dist="38100" dir="2700000" algn="tl">
                  <a:srgbClr val="000000">
                    <a:alpha val="43137"/>
                  </a:srgbClr>
                </a:outerShdw>
              </a:effectLst>
            </a:endParaRPr>
          </a:p>
        </p:txBody>
      </p:sp>
      <p:sp>
        <p:nvSpPr>
          <p:cNvPr id="3" name="2 Subtítulo"/>
          <p:cNvSpPr>
            <a:spLocks noGrp="1"/>
          </p:cNvSpPr>
          <p:nvPr>
            <p:ph type="subTitle" idx="1"/>
          </p:nvPr>
        </p:nvSpPr>
        <p:spPr>
          <a:xfrm>
            <a:off x="1857356" y="5105400"/>
            <a:ext cx="6400800" cy="681054"/>
          </a:xfrm>
        </p:spPr>
        <p:txBody>
          <a:bodyPr/>
          <a:lstStyle/>
          <a:p>
            <a:r>
              <a:rPr lang="es-ES" dirty="0" smtClean="0">
                <a:solidFill>
                  <a:schemeClr val="tx1"/>
                </a:solidFill>
              </a:rPr>
              <a:t>Prof. Pérez Rivas </a:t>
            </a:r>
            <a:r>
              <a:rPr lang="es-ES" dirty="0" err="1" smtClean="0">
                <a:solidFill>
                  <a:schemeClr val="tx1"/>
                </a:solidFill>
              </a:rPr>
              <a:t>Lisbeth</a:t>
            </a:r>
            <a:r>
              <a:rPr lang="es-ES" dirty="0" smtClean="0">
                <a:solidFill>
                  <a:schemeClr val="tx1"/>
                </a:solidFill>
              </a:rPr>
              <a:t> Carolina</a:t>
            </a:r>
            <a:endParaRPr lang="es-VE"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 de Modelos</a:t>
            </a:r>
            <a:endParaRPr lang="es-VE" dirty="0"/>
          </a:p>
        </p:txBody>
      </p:sp>
      <p:sp>
        <p:nvSpPr>
          <p:cNvPr id="3" name="2 Marcador de contenido"/>
          <p:cNvSpPr>
            <a:spLocks noGrp="1"/>
          </p:cNvSpPr>
          <p:nvPr>
            <p:ph idx="1"/>
          </p:nvPr>
        </p:nvSpPr>
        <p:spPr/>
        <p:txBody>
          <a:bodyPr/>
          <a:lstStyle/>
          <a:p>
            <a:r>
              <a:rPr lang="es-MX" dirty="0" smtClean="0">
                <a:latin typeface="Stylus BT" pitchFamily="34" charset="0"/>
              </a:rPr>
              <a:t>Formales,</a:t>
            </a:r>
          </a:p>
          <a:p>
            <a:pPr>
              <a:buNone/>
            </a:pPr>
            <a:r>
              <a:rPr lang="es-MX" dirty="0" smtClean="0">
                <a:latin typeface="Stylus BT" pitchFamily="34" charset="0"/>
              </a:rPr>
              <a:t>	Modelo matemático el cual incluye variables y constantes, es la traslación del modelo mental a su parte formal.</a:t>
            </a:r>
          </a:p>
          <a:p>
            <a:pPr>
              <a:buNone/>
            </a:pPr>
            <a:r>
              <a:rPr lang="es-MX" dirty="0" smtClean="0">
                <a:latin typeface="Stylus BT" pitchFamily="34" charset="0"/>
              </a:rPr>
              <a:t>		categorizar variables de acuerdo a la función que cada una de ellas tendrá en el sistema bajo estudio.</a:t>
            </a:r>
            <a:endParaRPr lang="es-ES" dirty="0" smtClean="0">
              <a:latin typeface="Stylus BT" pitchFamily="34" charset="0"/>
            </a:endParaRPr>
          </a:p>
          <a:p>
            <a:endParaRPr lang="es-V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Diagramas Causales</a:t>
            </a:r>
            <a:endParaRPr lang="es-VE" dirty="0"/>
          </a:p>
        </p:txBody>
      </p:sp>
      <p:sp>
        <p:nvSpPr>
          <p:cNvPr id="3" name="2 Marcador de contenido"/>
          <p:cNvSpPr>
            <a:spLocks noGrp="1"/>
          </p:cNvSpPr>
          <p:nvPr>
            <p:ph idx="1"/>
          </p:nvPr>
        </p:nvSpPr>
        <p:spPr>
          <a:xfrm>
            <a:off x="357158" y="2332037"/>
            <a:ext cx="8229600" cy="4525963"/>
          </a:xfrm>
        </p:spPr>
        <p:txBody>
          <a:bodyPr/>
          <a:lstStyle/>
          <a:p>
            <a:pPr>
              <a:buNone/>
            </a:pPr>
            <a:r>
              <a:rPr lang="es-VE" b="1" dirty="0" smtClean="0"/>
              <a:t>    Diagrama que recoge </a:t>
            </a:r>
            <a:r>
              <a:rPr lang="es-VE" b="1" dirty="0"/>
              <a:t>los elementos clave del Sistema </a:t>
            </a:r>
            <a:r>
              <a:rPr lang="es-VE" b="1" dirty="0" smtClean="0"/>
              <a:t>y las </a:t>
            </a:r>
            <a:r>
              <a:rPr lang="es-VE" b="1" dirty="0"/>
              <a:t>relaciones entre </a:t>
            </a:r>
            <a:r>
              <a:rPr lang="es-VE" b="1" dirty="0" smtClean="0"/>
              <a:t>ellos.</a:t>
            </a:r>
            <a:endParaRPr lang="es-VE" dirty="0"/>
          </a:p>
        </p:txBody>
      </p:sp>
      <p:pic>
        <p:nvPicPr>
          <p:cNvPr id="3074" name="Picture 2"/>
          <p:cNvPicPr>
            <a:picLocks noChangeAspect="1" noChangeArrowheads="1"/>
          </p:cNvPicPr>
          <p:nvPr/>
        </p:nvPicPr>
        <p:blipFill>
          <a:blip r:embed="rId2" cstate="print"/>
          <a:srcRect/>
          <a:stretch>
            <a:fillRect/>
          </a:stretch>
        </p:blipFill>
        <p:spPr bwMode="auto">
          <a:xfrm>
            <a:off x="500034" y="3857628"/>
            <a:ext cx="3136750" cy="833436"/>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4572000" y="3643314"/>
            <a:ext cx="3428873" cy="928694"/>
          </a:xfrm>
          <a:prstGeom prst="rect">
            <a:avLst/>
          </a:prstGeom>
          <a:noFill/>
          <a:ln w="9525">
            <a:noFill/>
            <a:miter lim="800000"/>
            <a:headEnd/>
            <a:tailEnd/>
          </a:ln>
        </p:spPr>
      </p:pic>
      <p:sp>
        <p:nvSpPr>
          <p:cNvPr id="6" name="5 CuadroTexto"/>
          <p:cNvSpPr txBox="1"/>
          <p:nvPr/>
        </p:nvSpPr>
        <p:spPr>
          <a:xfrm>
            <a:off x="1071538" y="5214950"/>
            <a:ext cx="1759392" cy="369332"/>
          </a:xfrm>
          <a:prstGeom prst="rect">
            <a:avLst/>
          </a:prstGeom>
          <a:noFill/>
        </p:spPr>
        <p:txBody>
          <a:bodyPr wrap="none" rtlCol="0">
            <a:spAutoFit/>
          </a:bodyPr>
          <a:lstStyle/>
          <a:p>
            <a:r>
              <a:rPr lang="es-ES" dirty="0" smtClean="0"/>
              <a:t>Relación positiva</a:t>
            </a:r>
            <a:endParaRPr lang="es-VE" dirty="0"/>
          </a:p>
        </p:txBody>
      </p:sp>
      <p:sp>
        <p:nvSpPr>
          <p:cNvPr id="7" name="6 CuadroTexto"/>
          <p:cNvSpPr txBox="1"/>
          <p:nvPr/>
        </p:nvSpPr>
        <p:spPr>
          <a:xfrm>
            <a:off x="5572132" y="5143512"/>
            <a:ext cx="1823513" cy="369332"/>
          </a:xfrm>
          <a:prstGeom prst="rect">
            <a:avLst/>
          </a:prstGeom>
          <a:noFill/>
        </p:spPr>
        <p:txBody>
          <a:bodyPr wrap="none" rtlCol="0">
            <a:spAutoFit/>
          </a:bodyPr>
          <a:lstStyle/>
          <a:p>
            <a:r>
              <a:rPr lang="es-ES" dirty="0" smtClean="0"/>
              <a:t>Relación negativa</a:t>
            </a:r>
            <a:endParaRPr lang="es-VE"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Diagramas Causales</a:t>
            </a:r>
            <a:endParaRPr lang="es-VE"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2357422" y="1857364"/>
            <a:ext cx="3000375" cy="2238375"/>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1285852" y="4786322"/>
            <a:ext cx="5888576" cy="823916"/>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Diagramas causales</a:t>
            </a:r>
            <a:endParaRPr lang="es-VE"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2500298" y="2428868"/>
            <a:ext cx="3811254" cy="3286148"/>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a:off x="5000628" y="4786322"/>
            <a:ext cx="1100173" cy="369332"/>
          </a:xfrm>
          <a:prstGeom prst="rect">
            <a:avLst/>
          </a:prstGeom>
          <a:noFill/>
        </p:spPr>
        <p:txBody>
          <a:bodyPr wrap="none" rtlCol="0">
            <a:spAutoFit/>
          </a:bodyPr>
          <a:lstStyle/>
          <a:p>
            <a:r>
              <a:rPr lang="es-ES" dirty="0" smtClean="0"/>
              <a:t>Población</a:t>
            </a:r>
            <a:endParaRPr lang="es-VE" dirty="0"/>
          </a:p>
        </p:txBody>
      </p:sp>
      <p:sp>
        <p:nvSpPr>
          <p:cNvPr id="2" name="1 Título"/>
          <p:cNvSpPr>
            <a:spLocks noGrp="1"/>
          </p:cNvSpPr>
          <p:nvPr>
            <p:ph type="title"/>
          </p:nvPr>
        </p:nvSpPr>
        <p:spPr/>
        <p:txBody>
          <a:bodyPr/>
          <a:lstStyle/>
          <a:p>
            <a:r>
              <a:rPr lang="es-ES" dirty="0" smtClean="0"/>
              <a:t>Retroalimentación</a:t>
            </a:r>
            <a:endParaRPr lang="es-VE" dirty="0"/>
          </a:p>
        </p:txBody>
      </p:sp>
      <p:sp>
        <p:nvSpPr>
          <p:cNvPr id="3" name="2 Marcador de contenido"/>
          <p:cNvSpPr>
            <a:spLocks noGrp="1"/>
          </p:cNvSpPr>
          <p:nvPr>
            <p:ph idx="1"/>
          </p:nvPr>
        </p:nvSpPr>
        <p:spPr>
          <a:xfrm>
            <a:off x="500034" y="2000240"/>
            <a:ext cx="8229600" cy="4525963"/>
          </a:xfrm>
        </p:spPr>
        <p:txBody>
          <a:bodyPr/>
          <a:lstStyle/>
          <a:p>
            <a:r>
              <a:rPr lang="es-VE" dirty="0" smtClean="0"/>
              <a:t>Una cierta proporción de la señal de salida de un sistema se redirige de nuevo a la entrada.</a:t>
            </a:r>
            <a:endParaRPr lang="es-VE" dirty="0"/>
          </a:p>
        </p:txBody>
      </p:sp>
      <p:sp>
        <p:nvSpPr>
          <p:cNvPr id="11" name="10 CuadroTexto"/>
          <p:cNvSpPr txBox="1"/>
          <p:nvPr/>
        </p:nvSpPr>
        <p:spPr>
          <a:xfrm>
            <a:off x="2143108" y="4786322"/>
            <a:ext cx="1353704" cy="369332"/>
          </a:xfrm>
          <a:prstGeom prst="rect">
            <a:avLst/>
          </a:prstGeom>
          <a:noFill/>
        </p:spPr>
        <p:txBody>
          <a:bodyPr wrap="none" rtlCol="0">
            <a:spAutoFit/>
          </a:bodyPr>
          <a:lstStyle/>
          <a:p>
            <a:r>
              <a:rPr lang="es-ES" dirty="0" smtClean="0"/>
              <a:t>Nacimientos</a:t>
            </a:r>
            <a:endParaRPr lang="es-VE" dirty="0"/>
          </a:p>
        </p:txBody>
      </p:sp>
      <p:cxnSp>
        <p:nvCxnSpPr>
          <p:cNvPr id="14" name="13 Conector curvado"/>
          <p:cNvCxnSpPr>
            <a:stCxn id="11" idx="0"/>
            <a:endCxn id="12" idx="0"/>
          </p:cNvCxnSpPr>
          <p:nvPr/>
        </p:nvCxnSpPr>
        <p:spPr>
          <a:xfrm rot="5400000" flipH="1" flipV="1">
            <a:off x="4185337" y="3420945"/>
            <a:ext cx="1588" cy="2730755"/>
          </a:xfrm>
          <a:prstGeom prst="curvedConnector3">
            <a:avLst>
              <a:gd name="adj1" fmla="val 5375524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19 Conector curvado"/>
          <p:cNvCxnSpPr>
            <a:stCxn id="12" idx="2"/>
            <a:endCxn id="11" idx="2"/>
          </p:cNvCxnSpPr>
          <p:nvPr/>
        </p:nvCxnSpPr>
        <p:spPr>
          <a:xfrm rot="5400000">
            <a:off x="4185338" y="3790277"/>
            <a:ext cx="1588" cy="2730755"/>
          </a:xfrm>
          <a:prstGeom prst="curvedConnector3">
            <a:avLst>
              <a:gd name="adj1" fmla="val 42093086"/>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 de retroalimentación</a:t>
            </a:r>
            <a:endParaRPr lang="es-VE" dirty="0"/>
          </a:p>
        </p:txBody>
      </p:sp>
      <p:sp>
        <p:nvSpPr>
          <p:cNvPr id="3" name="2 Marcador de contenido"/>
          <p:cNvSpPr>
            <a:spLocks noGrp="1"/>
          </p:cNvSpPr>
          <p:nvPr>
            <p:ph idx="1"/>
          </p:nvPr>
        </p:nvSpPr>
        <p:spPr/>
        <p:txBody>
          <a:bodyPr/>
          <a:lstStyle/>
          <a:p>
            <a:r>
              <a:rPr lang="es-ES" dirty="0" smtClean="0"/>
              <a:t>Positiva. (llamados círculos viciosos)</a:t>
            </a:r>
          </a:p>
          <a:p>
            <a:pPr>
              <a:buNone/>
            </a:pPr>
            <a:r>
              <a:rPr lang="es-ES" dirty="0" smtClean="0"/>
              <a:t>	</a:t>
            </a:r>
          </a:p>
          <a:p>
            <a:pPr>
              <a:buNone/>
            </a:pPr>
            <a:endParaRPr lang="es-ES" dirty="0" smtClean="0"/>
          </a:p>
          <a:p>
            <a:r>
              <a:rPr lang="es-ES" dirty="0" smtClean="0"/>
              <a:t>Negativa (tienda a la estabilización del sistema)</a:t>
            </a:r>
            <a:endParaRPr lang="es-ES" dirty="0"/>
          </a:p>
          <a:p>
            <a:pPr lvl="1">
              <a:buNone/>
            </a:pPr>
            <a:endParaRPr lang="es-VE"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Ejemplos</a:t>
            </a:r>
            <a:endParaRPr lang="es-VE" dirty="0"/>
          </a:p>
        </p:txBody>
      </p:sp>
      <p:sp>
        <p:nvSpPr>
          <p:cNvPr id="3" name="2 Marcador de contenido"/>
          <p:cNvSpPr>
            <a:spLocks noGrp="1"/>
          </p:cNvSpPr>
          <p:nvPr>
            <p:ph idx="1"/>
          </p:nvPr>
        </p:nvSpPr>
        <p:spPr/>
        <p:txBody>
          <a:bodyPr>
            <a:normAutofit/>
          </a:bodyPr>
          <a:lstStyle/>
          <a:p>
            <a:r>
              <a:rPr lang="es-VE" dirty="0" smtClean="0"/>
              <a:t>Un automóvil conducido por una persona en principio es un sistema realimentado negativamente; ya que si la velocidad excede la deseada, como por ejemplo en una bajada, se reduce la presión sobre el pedal, y si es inferior a ella, como por ejemplo en una subida, aumenta la presión, aumentando por lo tanto la velocidad del automóvil.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Ejemplos</a:t>
            </a:r>
            <a:endParaRPr lang="es-VE" dirty="0"/>
          </a:p>
        </p:txBody>
      </p:sp>
      <p:sp>
        <p:nvSpPr>
          <p:cNvPr id="3" name="2 Marcador de contenido"/>
          <p:cNvSpPr>
            <a:spLocks noGrp="1"/>
          </p:cNvSpPr>
          <p:nvPr>
            <p:ph idx="1"/>
          </p:nvPr>
        </p:nvSpPr>
        <p:spPr/>
        <p:txBody>
          <a:bodyPr/>
          <a:lstStyle/>
          <a:p>
            <a:r>
              <a:rPr lang="es-VE" dirty="0" smtClean="0"/>
              <a:t>En un sistema electrónico. Los dispositivos semiconductores conducen mejor la corriente cuanto mayor sea su temperatura. Si éstos se calientan en exceso, conducirán mejor, por lo que la corriente que los atraviese será mayor porque se seguirán calentando hasta su destrucción</a:t>
            </a:r>
          </a:p>
          <a:p>
            <a:pPr>
              <a:buNone/>
            </a:pPr>
            <a:endParaRPr lang="es-V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Ejercicios</a:t>
            </a:r>
            <a:endParaRPr lang="es-VE" dirty="0"/>
          </a:p>
        </p:txBody>
      </p:sp>
      <p:sp>
        <p:nvSpPr>
          <p:cNvPr id="3" name="2 Marcador de contenido"/>
          <p:cNvSpPr>
            <a:spLocks noGrp="1"/>
          </p:cNvSpPr>
          <p:nvPr>
            <p:ph idx="1"/>
          </p:nvPr>
        </p:nvSpPr>
        <p:spPr/>
        <p:txBody>
          <a:bodyPr/>
          <a:lstStyle/>
          <a:p>
            <a:r>
              <a:rPr lang="es-ES" dirty="0" smtClean="0"/>
              <a:t>Indique ejemplos de relaciones causales, indicando si son positivas o negativas.</a:t>
            </a:r>
          </a:p>
          <a:p>
            <a:r>
              <a:rPr lang="es-ES" dirty="0" smtClean="0"/>
              <a:t>Indique ejemplos de bucles.</a:t>
            </a:r>
          </a:p>
          <a:p>
            <a:pPr>
              <a:buNone/>
            </a:pP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Establecer las relaciones</a:t>
            </a:r>
            <a:endParaRPr lang="es-VE" dirty="0"/>
          </a:p>
        </p:txBody>
      </p:sp>
      <p:sp>
        <p:nvSpPr>
          <p:cNvPr id="4" name="Rectangle 1028"/>
          <p:cNvSpPr>
            <a:spLocks noChangeArrowheads="1"/>
          </p:cNvSpPr>
          <p:nvPr/>
        </p:nvSpPr>
        <p:spPr bwMode="auto">
          <a:xfrm>
            <a:off x="884238" y="2986088"/>
            <a:ext cx="2191306"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consumo de</a:t>
            </a:r>
            <a:endParaRPr lang="es-ES">
              <a:solidFill>
                <a:schemeClr val="accent1"/>
              </a:solidFill>
            </a:endParaRPr>
          </a:p>
        </p:txBody>
      </p:sp>
      <p:sp>
        <p:nvSpPr>
          <p:cNvPr id="5" name="Rectangle 1029"/>
          <p:cNvSpPr>
            <a:spLocks noChangeArrowheads="1"/>
          </p:cNvSpPr>
          <p:nvPr/>
        </p:nvSpPr>
        <p:spPr bwMode="auto">
          <a:xfrm>
            <a:off x="1260475" y="3438525"/>
            <a:ext cx="1364156" cy="446276"/>
          </a:xfrm>
          <a:prstGeom prst="rect">
            <a:avLst/>
          </a:prstGeom>
          <a:noFill/>
          <a:ln w="9525">
            <a:noFill/>
            <a:miter lim="800000"/>
            <a:headEnd/>
            <a:tailEnd/>
          </a:ln>
        </p:spPr>
        <p:txBody>
          <a:bodyPr wrap="none" lIns="0" tIns="0" rIns="0" bIns="0">
            <a:spAutoFit/>
          </a:bodyPr>
          <a:lstStyle/>
          <a:p>
            <a:r>
              <a:rPr lang="es-ES" sz="2900" b="1" dirty="0">
                <a:solidFill>
                  <a:schemeClr val="accent1"/>
                </a:solidFill>
                <a:latin typeface="Stylus BT" pitchFamily="34" charset="0"/>
              </a:rPr>
              <a:t>cerveza</a:t>
            </a:r>
            <a:endParaRPr lang="es-ES" dirty="0">
              <a:solidFill>
                <a:schemeClr val="accent1"/>
              </a:solidFill>
            </a:endParaRPr>
          </a:p>
        </p:txBody>
      </p:sp>
      <p:sp>
        <p:nvSpPr>
          <p:cNvPr id="6" name="Rectangle 1030"/>
          <p:cNvSpPr>
            <a:spLocks noChangeArrowheads="1"/>
          </p:cNvSpPr>
          <p:nvPr/>
        </p:nvSpPr>
        <p:spPr bwMode="auto">
          <a:xfrm>
            <a:off x="3101975" y="1295400"/>
            <a:ext cx="3015249" cy="446276"/>
          </a:xfrm>
          <a:prstGeom prst="rect">
            <a:avLst/>
          </a:prstGeom>
          <a:noFill/>
          <a:ln w="9525">
            <a:noFill/>
            <a:miter lim="800000"/>
            <a:headEnd/>
            <a:tailEnd/>
          </a:ln>
        </p:spPr>
        <p:txBody>
          <a:bodyPr wrap="none" lIns="0" tIns="0" rIns="0" bIns="0">
            <a:spAutoFit/>
          </a:bodyPr>
          <a:lstStyle/>
          <a:p>
            <a:r>
              <a:rPr lang="es-MX" sz="2900" b="1" dirty="0">
                <a:solidFill>
                  <a:schemeClr val="accent1"/>
                </a:solidFill>
                <a:latin typeface="Stylus BT" pitchFamily="34" charset="0"/>
              </a:rPr>
              <a:t>í</a:t>
            </a:r>
            <a:r>
              <a:rPr lang="es-ES" sz="2900" b="1" dirty="0" err="1">
                <a:solidFill>
                  <a:schemeClr val="accent1"/>
                </a:solidFill>
                <a:latin typeface="Stylus BT" pitchFamily="34" charset="0"/>
              </a:rPr>
              <a:t>ndice</a:t>
            </a:r>
            <a:r>
              <a:rPr lang="es-ES" sz="2900" b="1" dirty="0">
                <a:solidFill>
                  <a:schemeClr val="accent1"/>
                </a:solidFill>
                <a:latin typeface="Stylus BT" pitchFamily="34" charset="0"/>
              </a:rPr>
              <a:t> de alcohol</a:t>
            </a:r>
            <a:endParaRPr lang="es-ES" dirty="0">
              <a:solidFill>
                <a:schemeClr val="accent1"/>
              </a:solidFill>
            </a:endParaRPr>
          </a:p>
        </p:txBody>
      </p:sp>
      <p:sp>
        <p:nvSpPr>
          <p:cNvPr id="7" name="Rectangle 1031"/>
          <p:cNvSpPr>
            <a:spLocks noChangeArrowheads="1"/>
          </p:cNvSpPr>
          <p:nvPr/>
        </p:nvSpPr>
        <p:spPr bwMode="auto">
          <a:xfrm>
            <a:off x="3509963" y="1747838"/>
            <a:ext cx="2168863"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en la sangre</a:t>
            </a:r>
            <a:endParaRPr lang="es-ES">
              <a:solidFill>
                <a:schemeClr val="accent1"/>
              </a:solidFill>
            </a:endParaRPr>
          </a:p>
        </p:txBody>
      </p:sp>
      <p:sp>
        <p:nvSpPr>
          <p:cNvPr id="8" name="Rectangle 1032"/>
          <p:cNvSpPr>
            <a:spLocks noChangeArrowheads="1"/>
          </p:cNvSpPr>
          <p:nvPr/>
        </p:nvSpPr>
        <p:spPr bwMode="auto">
          <a:xfrm>
            <a:off x="6151563" y="3484563"/>
            <a:ext cx="2789225"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Probabili</a:t>
            </a:r>
            <a:r>
              <a:rPr lang="es-MX" sz="2900" b="1">
                <a:solidFill>
                  <a:schemeClr val="accent1"/>
                </a:solidFill>
                <a:latin typeface="Stylus BT" pitchFamily="34" charset="0"/>
              </a:rPr>
              <a:t>dad</a:t>
            </a:r>
            <a:r>
              <a:rPr lang="es-ES" sz="2900" b="1">
                <a:solidFill>
                  <a:schemeClr val="accent1"/>
                </a:solidFill>
                <a:latin typeface="Stylus BT" pitchFamily="34" charset="0"/>
              </a:rPr>
              <a:t> de</a:t>
            </a:r>
            <a:endParaRPr lang="es-ES">
              <a:solidFill>
                <a:schemeClr val="accent1"/>
              </a:solidFill>
            </a:endParaRPr>
          </a:p>
        </p:txBody>
      </p:sp>
      <p:sp>
        <p:nvSpPr>
          <p:cNvPr id="9" name="Rectangle 1033"/>
          <p:cNvSpPr>
            <a:spLocks noChangeArrowheads="1"/>
          </p:cNvSpPr>
          <p:nvPr/>
        </p:nvSpPr>
        <p:spPr bwMode="auto">
          <a:xfrm>
            <a:off x="6557963" y="3937000"/>
            <a:ext cx="1715213"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accidente</a:t>
            </a:r>
            <a:endParaRPr lang="es-ES">
              <a:solidFill>
                <a:schemeClr val="accent1"/>
              </a:solidFill>
            </a:endParaRPr>
          </a:p>
        </p:txBody>
      </p:sp>
      <p:sp>
        <p:nvSpPr>
          <p:cNvPr id="10" name="Rectangle 1034"/>
          <p:cNvSpPr>
            <a:spLocks noChangeArrowheads="1"/>
          </p:cNvSpPr>
          <p:nvPr/>
        </p:nvSpPr>
        <p:spPr bwMode="auto">
          <a:xfrm>
            <a:off x="2951163" y="5235575"/>
            <a:ext cx="3924151"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Posibilidad de que me</a:t>
            </a:r>
            <a:endParaRPr lang="es-ES">
              <a:solidFill>
                <a:schemeClr val="accent1"/>
              </a:solidFill>
            </a:endParaRPr>
          </a:p>
        </p:txBody>
      </p:sp>
      <p:sp>
        <p:nvSpPr>
          <p:cNvPr id="11" name="Rectangle 1035"/>
          <p:cNvSpPr>
            <a:spLocks noChangeArrowheads="1"/>
          </p:cNvSpPr>
          <p:nvPr/>
        </p:nvSpPr>
        <p:spPr bwMode="auto">
          <a:xfrm>
            <a:off x="2890838" y="5688013"/>
            <a:ext cx="4025141"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presten el automóvil la</a:t>
            </a:r>
            <a:endParaRPr lang="es-ES">
              <a:solidFill>
                <a:schemeClr val="accent1"/>
              </a:solidFill>
            </a:endParaRPr>
          </a:p>
        </p:txBody>
      </p:sp>
      <p:sp>
        <p:nvSpPr>
          <p:cNvPr id="12" name="Arc 1037"/>
          <p:cNvSpPr>
            <a:spLocks/>
          </p:cNvSpPr>
          <p:nvPr/>
        </p:nvSpPr>
        <p:spPr bwMode="auto">
          <a:xfrm>
            <a:off x="2081213" y="2182813"/>
            <a:ext cx="2017712" cy="1755775"/>
          </a:xfrm>
          <a:custGeom>
            <a:avLst/>
            <a:gdLst>
              <a:gd name="G0" fmla="+- 19517 0 0"/>
              <a:gd name="G1" fmla="+- 16978 0 0"/>
              <a:gd name="G2" fmla="+- 21600 0 0"/>
              <a:gd name="T0" fmla="*/ 0 w 19517"/>
              <a:gd name="T1" fmla="*/ 7724 h 16978"/>
              <a:gd name="T2" fmla="*/ 6164 w 19517"/>
              <a:gd name="T3" fmla="*/ 0 h 16978"/>
              <a:gd name="T4" fmla="*/ 19517 w 19517"/>
              <a:gd name="T5" fmla="*/ 16978 h 16978"/>
            </a:gdLst>
            <a:ahLst/>
            <a:cxnLst>
              <a:cxn ang="0">
                <a:pos x="T0" y="T1"/>
              </a:cxn>
              <a:cxn ang="0">
                <a:pos x="T2" y="T3"/>
              </a:cxn>
              <a:cxn ang="0">
                <a:pos x="T4" y="T5"/>
              </a:cxn>
            </a:cxnLst>
            <a:rect l="0" t="0" r="r" b="b"/>
            <a:pathLst>
              <a:path w="19517" h="16978" fill="none" extrusionOk="0">
                <a:moveTo>
                  <a:pt x="-1" y="7723"/>
                </a:moveTo>
                <a:cubicBezTo>
                  <a:pt x="1430" y="4707"/>
                  <a:pt x="3539" y="2063"/>
                  <a:pt x="6163" y="-1"/>
                </a:cubicBezTo>
              </a:path>
              <a:path w="19517" h="16978" stroke="0" extrusionOk="0">
                <a:moveTo>
                  <a:pt x="-1" y="7723"/>
                </a:moveTo>
                <a:cubicBezTo>
                  <a:pt x="1430" y="4707"/>
                  <a:pt x="3539" y="2063"/>
                  <a:pt x="6163" y="-1"/>
                </a:cubicBezTo>
                <a:lnTo>
                  <a:pt x="19517" y="16978"/>
                </a:lnTo>
                <a:close/>
              </a:path>
            </a:pathLst>
          </a:custGeom>
          <a:noFill/>
          <a:ln w="90488">
            <a:solidFill>
              <a:srgbClr val="FFFF00"/>
            </a:solidFill>
            <a:round/>
            <a:headEnd/>
            <a:tailEnd/>
          </a:ln>
        </p:spPr>
        <p:txBody>
          <a:bodyPr/>
          <a:lstStyle/>
          <a:p>
            <a:endParaRPr lang="es-VE">
              <a:solidFill>
                <a:schemeClr val="accent1"/>
              </a:solidFill>
            </a:endParaRPr>
          </a:p>
        </p:txBody>
      </p:sp>
      <p:sp>
        <p:nvSpPr>
          <p:cNvPr id="13" name="Freeform 1038"/>
          <p:cNvSpPr>
            <a:spLocks/>
          </p:cNvSpPr>
          <p:nvPr/>
        </p:nvSpPr>
        <p:spPr bwMode="auto">
          <a:xfrm>
            <a:off x="2663825" y="1989138"/>
            <a:ext cx="363538" cy="273050"/>
          </a:xfrm>
          <a:custGeom>
            <a:avLst/>
            <a:gdLst/>
            <a:ahLst/>
            <a:cxnLst>
              <a:cxn ang="0">
                <a:pos x="229" y="0"/>
              </a:cxn>
              <a:cxn ang="0">
                <a:pos x="0" y="58"/>
              </a:cxn>
              <a:cxn ang="0">
                <a:pos x="67" y="172"/>
              </a:cxn>
              <a:cxn ang="0">
                <a:pos x="229" y="0"/>
              </a:cxn>
            </a:cxnLst>
            <a:rect l="0" t="0" r="r" b="b"/>
            <a:pathLst>
              <a:path w="229" h="172">
                <a:moveTo>
                  <a:pt x="229" y="0"/>
                </a:moveTo>
                <a:lnTo>
                  <a:pt x="0" y="58"/>
                </a:lnTo>
                <a:lnTo>
                  <a:pt x="67" y="172"/>
                </a:lnTo>
                <a:lnTo>
                  <a:pt x="229" y="0"/>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4" name="Arc 1039"/>
          <p:cNvSpPr>
            <a:spLocks/>
          </p:cNvSpPr>
          <p:nvPr/>
        </p:nvSpPr>
        <p:spPr bwMode="auto">
          <a:xfrm>
            <a:off x="5562600" y="1557338"/>
            <a:ext cx="1871663" cy="1806575"/>
          </a:xfrm>
          <a:custGeom>
            <a:avLst/>
            <a:gdLst>
              <a:gd name="G0" fmla="+- 0 0 0"/>
              <a:gd name="G1" fmla="+- 20676 0 0"/>
              <a:gd name="G2" fmla="+- 21600 0 0"/>
              <a:gd name="T0" fmla="*/ 6249 w 21420"/>
              <a:gd name="T1" fmla="*/ 0 h 20676"/>
              <a:gd name="T2" fmla="*/ 21420 w 21420"/>
              <a:gd name="T3" fmla="*/ 17892 h 20676"/>
              <a:gd name="T4" fmla="*/ 0 w 21420"/>
              <a:gd name="T5" fmla="*/ 20676 h 20676"/>
            </a:gdLst>
            <a:ahLst/>
            <a:cxnLst>
              <a:cxn ang="0">
                <a:pos x="T0" y="T1"/>
              </a:cxn>
              <a:cxn ang="0">
                <a:pos x="T2" y="T3"/>
              </a:cxn>
              <a:cxn ang="0">
                <a:pos x="T4" y="T5"/>
              </a:cxn>
            </a:cxnLst>
            <a:rect l="0" t="0" r="r" b="b"/>
            <a:pathLst>
              <a:path w="21420" h="20676" fill="none" extrusionOk="0">
                <a:moveTo>
                  <a:pt x="6249" y="-1"/>
                </a:moveTo>
                <a:cubicBezTo>
                  <a:pt x="14386" y="2459"/>
                  <a:pt x="20324" y="9462"/>
                  <a:pt x="21419" y="17892"/>
                </a:cubicBezTo>
              </a:path>
              <a:path w="21420" h="20676" stroke="0" extrusionOk="0">
                <a:moveTo>
                  <a:pt x="6249" y="-1"/>
                </a:moveTo>
                <a:cubicBezTo>
                  <a:pt x="14386" y="2459"/>
                  <a:pt x="20324" y="9462"/>
                  <a:pt x="21419" y="17892"/>
                </a:cubicBezTo>
                <a:lnTo>
                  <a:pt x="0" y="20676"/>
                </a:lnTo>
                <a:close/>
              </a:path>
            </a:pathLst>
          </a:custGeom>
          <a:noFill/>
          <a:ln w="90488">
            <a:solidFill>
              <a:srgbClr val="FFFF00"/>
            </a:solidFill>
            <a:round/>
            <a:headEnd/>
            <a:tailEnd/>
          </a:ln>
        </p:spPr>
        <p:txBody>
          <a:bodyPr/>
          <a:lstStyle/>
          <a:p>
            <a:endParaRPr lang="es-VE">
              <a:solidFill>
                <a:schemeClr val="accent1"/>
              </a:solidFill>
            </a:endParaRPr>
          </a:p>
        </p:txBody>
      </p:sp>
      <p:sp>
        <p:nvSpPr>
          <p:cNvPr id="15" name="Freeform 1040"/>
          <p:cNvSpPr>
            <a:spLocks/>
          </p:cNvSpPr>
          <p:nvPr/>
        </p:nvSpPr>
        <p:spPr bwMode="auto">
          <a:xfrm>
            <a:off x="7327900" y="3122613"/>
            <a:ext cx="196850" cy="361950"/>
          </a:xfrm>
          <a:custGeom>
            <a:avLst/>
            <a:gdLst/>
            <a:ahLst/>
            <a:cxnLst>
              <a:cxn ang="0">
                <a:pos x="67" y="228"/>
              </a:cxn>
              <a:cxn ang="0">
                <a:pos x="124" y="0"/>
              </a:cxn>
              <a:cxn ang="0">
                <a:pos x="0" y="0"/>
              </a:cxn>
              <a:cxn ang="0">
                <a:pos x="67" y="228"/>
              </a:cxn>
            </a:cxnLst>
            <a:rect l="0" t="0" r="r" b="b"/>
            <a:pathLst>
              <a:path w="124" h="228">
                <a:moveTo>
                  <a:pt x="67" y="228"/>
                </a:moveTo>
                <a:lnTo>
                  <a:pt x="124" y="0"/>
                </a:lnTo>
                <a:lnTo>
                  <a:pt x="0" y="0"/>
                </a:lnTo>
                <a:lnTo>
                  <a:pt x="67" y="228"/>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6" name="Arc 1041"/>
          <p:cNvSpPr>
            <a:spLocks/>
          </p:cNvSpPr>
          <p:nvPr/>
        </p:nvSpPr>
        <p:spPr bwMode="auto">
          <a:xfrm>
            <a:off x="5516563" y="4164013"/>
            <a:ext cx="1857375" cy="955675"/>
          </a:xfrm>
          <a:custGeom>
            <a:avLst/>
            <a:gdLst>
              <a:gd name="G0" fmla="+- 0 0 0"/>
              <a:gd name="G1" fmla="+- 0 0 0"/>
              <a:gd name="G2" fmla="+- 21600 0 0"/>
              <a:gd name="T0" fmla="*/ 21440 w 21440"/>
              <a:gd name="T1" fmla="*/ 2621 h 11034"/>
              <a:gd name="T2" fmla="*/ 18569 w 21440"/>
              <a:gd name="T3" fmla="*/ 11034 h 11034"/>
              <a:gd name="T4" fmla="*/ 0 w 21440"/>
              <a:gd name="T5" fmla="*/ 0 h 11034"/>
            </a:gdLst>
            <a:ahLst/>
            <a:cxnLst>
              <a:cxn ang="0">
                <a:pos x="T0" y="T1"/>
              </a:cxn>
              <a:cxn ang="0">
                <a:pos x="T2" y="T3"/>
              </a:cxn>
              <a:cxn ang="0">
                <a:pos x="T4" y="T5"/>
              </a:cxn>
            </a:cxnLst>
            <a:rect l="0" t="0" r="r" b="b"/>
            <a:pathLst>
              <a:path w="21440" h="11034" fill="none" extrusionOk="0">
                <a:moveTo>
                  <a:pt x="21440" y="2621"/>
                </a:moveTo>
                <a:cubicBezTo>
                  <a:pt x="21076" y="5594"/>
                  <a:pt x="20099" y="8459"/>
                  <a:pt x="18569" y="11034"/>
                </a:cubicBezTo>
              </a:path>
              <a:path w="21440" h="11034" stroke="0" extrusionOk="0">
                <a:moveTo>
                  <a:pt x="21440" y="2621"/>
                </a:moveTo>
                <a:cubicBezTo>
                  <a:pt x="21076" y="5594"/>
                  <a:pt x="20099" y="8459"/>
                  <a:pt x="18569" y="11034"/>
                </a:cubicBezTo>
                <a:lnTo>
                  <a:pt x="0" y="0"/>
                </a:lnTo>
                <a:close/>
              </a:path>
            </a:pathLst>
          </a:custGeom>
          <a:noFill/>
          <a:ln w="90488">
            <a:solidFill>
              <a:srgbClr val="FFFF00"/>
            </a:solidFill>
            <a:round/>
            <a:headEnd/>
            <a:tailEnd/>
          </a:ln>
        </p:spPr>
        <p:txBody>
          <a:bodyPr/>
          <a:lstStyle/>
          <a:p>
            <a:endParaRPr lang="es-VE">
              <a:solidFill>
                <a:schemeClr val="accent1"/>
              </a:solidFill>
            </a:endParaRPr>
          </a:p>
        </p:txBody>
      </p:sp>
      <p:sp>
        <p:nvSpPr>
          <p:cNvPr id="17" name="Freeform 1042"/>
          <p:cNvSpPr>
            <a:spLocks/>
          </p:cNvSpPr>
          <p:nvPr/>
        </p:nvSpPr>
        <p:spPr bwMode="auto">
          <a:xfrm>
            <a:off x="6905625" y="5054600"/>
            <a:ext cx="287338" cy="361950"/>
          </a:xfrm>
          <a:custGeom>
            <a:avLst/>
            <a:gdLst/>
            <a:ahLst/>
            <a:cxnLst>
              <a:cxn ang="0">
                <a:pos x="0" y="228"/>
              </a:cxn>
              <a:cxn ang="0">
                <a:pos x="181" y="76"/>
              </a:cxn>
              <a:cxn ang="0">
                <a:pos x="76" y="0"/>
              </a:cxn>
              <a:cxn ang="0">
                <a:pos x="0" y="228"/>
              </a:cxn>
            </a:cxnLst>
            <a:rect l="0" t="0" r="r" b="b"/>
            <a:pathLst>
              <a:path w="181" h="228">
                <a:moveTo>
                  <a:pt x="0" y="228"/>
                </a:moveTo>
                <a:lnTo>
                  <a:pt x="181" y="76"/>
                </a:lnTo>
                <a:lnTo>
                  <a:pt x="76" y="0"/>
                </a:lnTo>
                <a:lnTo>
                  <a:pt x="0" y="228"/>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8" name="Arc 1043"/>
          <p:cNvSpPr>
            <a:spLocks/>
          </p:cNvSpPr>
          <p:nvPr/>
        </p:nvSpPr>
        <p:spPr bwMode="auto">
          <a:xfrm>
            <a:off x="1916113" y="3846513"/>
            <a:ext cx="2152650" cy="1782762"/>
          </a:xfrm>
          <a:custGeom>
            <a:avLst/>
            <a:gdLst>
              <a:gd name="G0" fmla="+- 21253 0 0"/>
              <a:gd name="G1" fmla="+- 0 0 0"/>
              <a:gd name="G2" fmla="+- 21600 0 0"/>
              <a:gd name="T0" fmla="*/ 8720 w 21253"/>
              <a:gd name="T1" fmla="*/ 17592 h 17592"/>
              <a:gd name="T2" fmla="*/ 0 w 21253"/>
              <a:gd name="T3" fmla="*/ 3858 h 17592"/>
              <a:gd name="T4" fmla="*/ 21253 w 21253"/>
              <a:gd name="T5" fmla="*/ 0 h 17592"/>
            </a:gdLst>
            <a:ahLst/>
            <a:cxnLst>
              <a:cxn ang="0">
                <a:pos x="T0" y="T1"/>
              </a:cxn>
              <a:cxn ang="0">
                <a:pos x="T2" y="T3"/>
              </a:cxn>
              <a:cxn ang="0">
                <a:pos x="T4" y="T5"/>
              </a:cxn>
            </a:cxnLst>
            <a:rect l="0" t="0" r="r" b="b"/>
            <a:pathLst>
              <a:path w="21253" h="17592" fill="none" extrusionOk="0">
                <a:moveTo>
                  <a:pt x="8719" y="17592"/>
                </a:moveTo>
                <a:cubicBezTo>
                  <a:pt x="4134" y="14325"/>
                  <a:pt x="1005" y="9397"/>
                  <a:pt x="0" y="3857"/>
                </a:cubicBezTo>
              </a:path>
              <a:path w="21253" h="17592" stroke="0" extrusionOk="0">
                <a:moveTo>
                  <a:pt x="8719" y="17592"/>
                </a:moveTo>
                <a:cubicBezTo>
                  <a:pt x="4134" y="14325"/>
                  <a:pt x="1005" y="9397"/>
                  <a:pt x="0" y="3857"/>
                </a:cubicBezTo>
                <a:lnTo>
                  <a:pt x="21253" y="0"/>
                </a:lnTo>
                <a:close/>
              </a:path>
            </a:pathLst>
          </a:custGeom>
          <a:noFill/>
          <a:ln w="90488">
            <a:solidFill>
              <a:srgbClr val="FFFF00"/>
            </a:solidFill>
            <a:round/>
            <a:headEnd/>
            <a:tailEnd/>
          </a:ln>
        </p:spPr>
        <p:txBody>
          <a:bodyPr/>
          <a:lstStyle/>
          <a:p>
            <a:endParaRPr lang="es-VE">
              <a:solidFill>
                <a:schemeClr val="accent1"/>
              </a:solidFill>
            </a:endParaRPr>
          </a:p>
        </p:txBody>
      </p:sp>
      <p:sp>
        <p:nvSpPr>
          <p:cNvPr id="19" name="Freeform 1044"/>
          <p:cNvSpPr>
            <a:spLocks/>
          </p:cNvSpPr>
          <p:nvPr/>
        </p:nvSpPr>
        <p:spPr bwMode="auto">
          <a:xfrm>
            <a:off x="1803400" y="3892550"/>
            <a:ext cx="212725" cy="361950"/>
          </a:xfrm>
          <a:custGeom>
            <a:avLst/>
            <a:gdLst/>
            <a:ahLst/>
            <a:cxnLst>
              <a:cxn ang="0">
                <a:pos x="58" y="0"/>
              </a:cxn>
              <a:cxn ang="0">
                <a:pos x="0" y="228"/>
              </a:cxn>
              <a:cxn ang="0">
                <a:pos x="134" y="218"/>
              </a:cxn>
              <a:cxn ang="0">
                <a:pos x="58" y="0"/>
              </a:cxn>
            </a:cxnLst>
            <a:rect l="0" t="0" r="r" b="b"/>
            <a:pathLst>
              <a:path w="134" h="228">
                <a:moveTo>
                  <a:pt x="58" y="0"/>
                </a:moveTo>
                <a:lnTo>
                  <a:pt x="0" y="228"/>
                </a:lnTo>
                <a:lnTo>
                  <a:pt x="134" y="218"/>
                </a:lnTo>
                <a:lnTo>
                  <a:pt x="58" y="0"/>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25" name="Text Box 1050"/>
          <p:cNvSpPr txBox="1">
            <a:spLocks noChangeArrowheads="1"/>
          </p:cNvSpPr>
          <p:nvPr/>
        </p:nvSpPr>
        <p:spPr bwMode="auto">
          <a:xfrm>
            <a:off x="3657600" y="2895600"/>
            <a:ext cx="2438400" cy="1433513"/>
          </a:xfrm>
          <a:prstGeom prst="rect">
            <a:avLst/>
          </a:prstGeom>
          <a:noFill/>
          <a:ln w="9525">
            <a:noFill/>
            <a:miter lim="800000"/>
            <a:headEnd/>
            <a:tailEnd/>
          </a:ln>
          <a:effectLst/>
        </p:spPr>
        <p:txBody>
          <a:bodyPr>
            <a:spAutoFit/>
          </a:bodyPr>
          <a:lstStyle/>
          <a:p>
            <a:pPr algn="ctr">
              <a:spcBef>
                <a:spcPct val="50000"/>
              </a:spcBef>
            </a:pPr>
            <a:r>
              <a:rPr lang="es-MX" sz="8800" b="1">
                <a:solidFill>
                  <a:schemeClr val="accent1"/>
                </a:solidFill>
              </a:rPr>
              <a:t>-</a:t>
            </a:r>
            <a:endParaRPr lang="es-ES" sz="8800" b="1">
              <a:solidFill>
                <a:schemeClr val="accent1"/>
              </a:solidFill>
            </a:endParaRPr>
          </a:p>
        </p:txBody>
      </p:sp>
      <p:pic>
        <p:nvPicPr>
          <p:cNvPr id="26" name="Picture 1052" descr="c:\Archivos de programa\Microsoft Office\Clipart\corpbas\j0078815.wmf"/>
          <p:cNvPicPr>
            <a:picLocks noChangeAspect="1" noChangeArrowheads="1"/>
          </p:cNvPicPr>
          <p:nvPr/>
        </p:nvPicPr>
        <p:blipFill>
          <a:blip r:embed="rId3" cstate="print"/>
          <a:srcRect/>
          <a:stretch>
            <a:fillRect/>
          </a:stretch>
        </p:blipFill>
        <p:spPr bwMode="auto">
          <a:xfrm>
            <a:off x="3200400" y="2459038"/>
            <a:ext cx="3048000" cy="1762125"/>
          </a:xfrm>
          <a:prstGeom prst="rect">
            <a:avLst/>
          </a:prstGeom>
          <a:noFill/>
        </p:spPr>
      </p:pic>
      <p:pic>
        <p:nvPicPr>
          <p:cNvPr id="27" name="Picture 1053" descr="c:\Archivos de programa\Microsoft Office\Clipart\homeanim\AG00517_.GIF"/>
          <p:cNvPicPr>
            <a:picLocks noChangeAspect="1" noChangeArrowheads="1" noCrop="1"/>
          </p:cNvPicPr>
          <p:nvPr/>
        </p:nvPicPr>
        <p:blipFill>
          <a:blip r:embed="rId4" cstate="print"/>
          <a:srcRect/>
          <a:stretch>
            <a:fillRect/>
          </a:stretch>
        </p:blipFill>
        <p:spPr bwMode="auto">
          <a:xfrm>
            <a:off x="4267200" y="4114800"/>
            <a:ext cx="936625" cy="1028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 calcmode="lin" valueType="num">
                                      <p:cBhvr additive="base">
                                        <p:cTn id="7" dur="500" fill="hold"/>
                                        <p:tgtEl>
                                          <p:spTgt spid="2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0-#ppt_w/2"/>
                                          </p:val>
                                        </p:tav>
                                        <p:tav tm="100000">
                                          <p:val>
                                            <p:strVal val="#ppt_x"/>
                                          </p:val>
                                        </p:tav>
                                      </p:tavLst>
                                    </p:anim>
                                    <p:anim calcmode="lin" valueType="num">
                                      <p:cBhvr additive="base">
                                        <p:cTn id="14" dur="500" fill="hold"/>
                                        <p:tgtEl>
                                          <p:spTgt spid="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Qué es un sistema?</a:t>
            </a:r>
            <a:endParaRPr lang="es-VE" dirty="0"/>
          </a:p>
        </p:txBody>
      </p:sp>
      <p:sp>
        <p:nvSpPr>
          <p:cNvPr id="3" name="2 Marcador de contenido"/>
          <p:cNvSpPr>
            <a:spLocks noGrp="1"/>
          </p:cNvSpPr>
          <p:nvPr>
            <p:ph idx="1"/>
          </p:nvPr>
        </p:nvSpPr>
        <p:spPr/>
        <p:txBody>
          <a:bodyPr/>
          <a:lstStyle/>
          <a:p>
            <a:r>
              <a:rPr lang="es-ES" dirty="0" smtClean="0"/>
              <a:t>Un sistema es un conjunto de elementos interrelacionados que cumplen con un mismo objetivo.</a:t>
            </a:r>
          </a:p>
          <a:p>
            <a:r>
              <a:rPr lang="es-ES" dirty="0" smtClean="0"/>
              <a:t>“Arreglo de partes que interactúan unas con otras dentro de los límites del sistema para funcionar como un todo” [</a:t>
            </a:r>
            <a:r>
              <a:rPr lang="es-ES" dirty="0" err="1" smtClean="0"/>
              <a:t>Andrews</a:t>
            </a:r>
            <a:r>
              <a:rPr lang="es-ES" dirty="0" smtClean="0"/>
              <a:t>, 1997]</a:t>
            </a:r>
            <a:endParaRPr lang="es-V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Dinámica poblacional</a:t>
            </a:r>
            <a:endParaRPr lang="es-VE" dirty="0"/>
          </a:p>
        </p:txBody>
      </p:sp>
      <p:sp>
        <p:nvSpPr>
          <p:cNvPr id="3" name="2 Marcador de contenido"/>
          <p:cNvSpPr>
            <a:spLocks noGrp="1"/>
          </p:cNvSpPr>
          <p:nvPr>
            <p:ph idx="1"/>
          </p:nvPr>
        </p:nvSpPr>
        <p:spPr/>
        <p:txBody>
          <a:bodyPr/>
          <a:lstStyle/>
          <a:p>
            <a:r>
              <a:rPr lang="es-ES" dirty="0" smtClean="0"/>
              <a:t>Una población se halla formada por N individuos, con una tasa de natalidad del 5% semanal, y esperanza de vida de 100 semanas.    Realizar un diagrama causal.</a:t>
            </a:r>
            <a:endParaRPr lang="es-V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Ejercicios</a:t>
            </a:r>
            <a:endParaRPr lang="es-VE" dirty="0"/>
          </a:p>
        </p:txBody>
      </p:sp>
      <p:sp>
        <p:nvSpPr>
          <p:cNvPr id="3" name="2 Marcador de contenido"/>
          <p:cNvSpPr>
            <a:spLocks noGrp="1"/>
          </p:cNvSpPr>
          <p:nvPr>
            <p:ph idx="1"/>
          </p:nvPr>
        </p:nvSpPr>
        <p:spPr/>
        <p:txBody>
          <a:bodyPr/>
          <a:lstStyle/>
          <a:p>
            <a:r>
              <a:rPr lang="es-ES_tradnl" dirty="0" smtClean="0">
                <a:latin typeface="Arial" charset="0"/>
              </a:rPr>
              <a:t>Realice un diagrama causal que muestre la dinámica de la población en una localidad considerando políticas de inmigración</a:t>
            </a:r>
          </a:p>
          <a:p>
            <a:endParaRPr lang="es-V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smtClean="0"/>
              <a:t>Qué es un sistema?</a:t>
            </a:r>
            <a:endParaRPr lang="es-VE" dirty="0"/>
          </a:p>
        </p:txBody>
      </p:sp>
      <p:sp>
        <p:nvSpPr>
          <p:cNvPr id="3" name="2 Marcador de contenido"/>
          <p:cNvSpPr>
            <a:spLocks noGrp="1"/>
          </p:cNvSpPr>
          <p:nvPr>
            <p:ph idx="1"/>
          </p:nvPr>
        </p:nvSpPr>
        <p:spPr/>
        <p:txBody>
          <a:bodyPr/>
          <a:lstStyle/>
          <a:p>
            <a:r>
              <a:rPr lang="es-VE" dirty="0" smtClean="0"/>
              <a:t>Sistema mecánico</a:t>
            </a:r>
          </a:p>
          <a:p>
            <a:endParaRPr lang="es-VE" dirty="0" smtClean="0"/>
          </a:p>
          <a:p>
            <a:r>
              <a:rPr lang="es-VE" dirty="0" smtClean="0"/>
              <a:t>Sistema biológico</a:t>
            </a:r>
          </a:p>
          <a:p>
            <a:endParaRPr lang="es-VE" dirty="0" smtClean="0"/>
          </a:p>
          <a:p>
            <a:r>
              <a:rPr lang="es-VE" dirty="0" smtClean="0"/>
              <a:t>Sistemas sociales</a:t>
            </a:r>
          </a:p>
          <a:p>
            <a:endParaRPr lang="es-VE" dirty="0" smtClean="0"/>
          </a:p>
          <a:p>
            <a:r>
              <a:rPr lang="es-VE" dirty="0" smtClean="0"/>
              <a:t>Sistemas de ideas</a:t>
            </a:r>
          </a:p>
          <a:p>
            <a:endParaRPr lang="es-V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smtClean="0"/>
              <a:t>Qué es un sistema?</a:t>
            </a:r>
            <a:endParaRPr lang="es-VE" dirty="0"/>
          </a:p>
        </p:txBody>
      </p:sp>
      <p:sp>
        <p:nvSpPr>
          <p:cNvPr id="3" name="2 Marcador de contenido"/>
          <p:cNvSpPr>
            <a:spLocks noGrp="1"/>
          </p:cNvSpPr>
          <p:nvPr>
            <p:ph idx="1"/>
          </p:nvPr>
        </p:nvSpPr>
        <p:spPr/>
        <p:txBody>
          <a:bodyPr/>
          <a:lstStyle/>
          <a:p>
            <a:r>
              <a:rPr lang="es-VE" dirty="0" smtClean="0"/>
              <a:t>Una escuela (maestros, tiza, alumnos, pizarrones, mesas, ladrillos)</a:t>
            </a:r>
          </a:p>
          <a:p>
            <a:endParaRPr lang="es-VE" dirty="0" smtClean="0"/>
          </a:p>
          <a:p>
            <a:r>
              <a:rPr lang="es-VE" dirty="0" smtClean="0"/>
              <a:t>Sistemas naturales</a:t>
            </a:r>
          </a:p>
          <a:p>
            <a:r>
              <a:rPr lang="es-VE" dirty="0" smtClean="0"/>
              <a:t>Sistemas diseñados</a:t>
            </a:r>
          </a:p>
          <a:p>
            <a:endParaRPr lang="es-VE"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Dinámica de Sistemas</a:t>
            </a:r>
            <a:endParaRPr lang="es-VE" dirty="0"/>
          </a:p>
        </p:txBody>
      </p:sp>
      <p:sp>
        <p:nvSpPr>
          <p:cNvPr id="3" name="2 Marcador de contenido"/>
          <p:cNvSpPr>
            <a:spLocks noGrp="1"/>
          </p:cNvSpPr>
          <p:nvPr>
            <p:ph idx="1"/>
          </p:nvPr>
        </p:nvSpPr>
        <p:spPr>
          <a:xfrm>
            <a:off x="428596" y="1643050"/>
            <a:ext cx="8229600" cy="4525963"/>
          </a:xfrm>
        </p:spPr>
        <p:txBody>
          <a:bodyPr>
            <a:normAutofit/>
          </a:bodyPr>
          <a:lstStyle/>
          <a:p>
            <a:r>
              <a:rPr lang="es-ES" dirty="0" smtClean="0"/>
              <a:t>Es una metodología que permite la creación de modelos de simulación para entender el comportamiento de sistemas complejos.</a:t>
            </a:r>
          </a:p>
          <a:p>
            <a:endParaRPr lang="es-ES" dirty="0"/>
          </a:p>
          <a:p>
            <a:pPr lvl="2"/>
            <a:endParaRPr lang="es-VE" dirty="0"/>
          </a:p>
        </p:txBody>
      </p:sp>
      <p:pic>
        <p:nvPicPr>
          <p:cNvPr id="1026" name="Picture 2"/>
          <p:cNvPicPr>
            <a:picLocks noChangeAspect="1" noChangeArrowheads="1"/>
          </p:cNvPicPr>
          <p:nvPr/>
        </p:nvPicPr>
        <p:blipFill>
          <a:blip r:embed="rId2" cstate="print"/>
          <a:srcRect/>
          <a:stretch>
            <a:fillRect/>
          </a:stretch>
        </p:blipFill>
        <p:spPr bwMode="auto">
          <a:xfrm>
            <a:off x="2571736" y="3716132"/>
            <a:ext cx="4000528" cy="234177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Aplicaciones</a:t>
            </a:r>
            <a:endParaRPr lang="es-VE" dirty="0"/>
          </a:p>
        </p:txBody>
      </p:sp>
      <p:sp>
        <p:nvSpPr>
          <p:cNvPr id="3" name="2 Marcador de contenido"/>
          <p:cNvSpPr>
            <a:spLocks noGrp="1"/>
          </p:cNvSpPr>
          <p:nvPr>
            <p:ph idx="1"/>
          </p:nvPr>
        </p:nvSpPr>
        <p:spPr>
          <a:xfrm>
            <a:off x="428596" y="1928802"/>
            <a:ext cx="8229600" cy="4525963"/>
          </a:xfrm>
        </p:spPr>
        <p:txBody>
          <a:bodyPr>
            <a:normAutofit/>
          </a:bodyPr>
          <a:lstStyle/>
          <a:p>
            <a:r>
              <a:rPr lang="es-VE" dirty="0" smtClean="0"/>
              <a:t>Sistemas </a:t>
            </a:r>
            <a:r>
              <a:rPr lang="es-VE" dirty="0"/>
              <a:t>ecológicos y </a:t>
            </a:r>
            <a:r>
              <a:rPr lang="es-VE" dirty="0" smtClean="0"/>
              <a:t>medioambientales</a:t>
            </a:r>
          </a:p>
          <a:p>
            <a:pPr>
              <a:buNone/>
            </a:pPr>
            <a:endParaRPr lang="es-VE" dirty="0" smtClean="0"/>
          </a:p>
          <a:p>
            <a:pPr lvl="2"/>
            <a:r>
              <a:rPr lang="es-VE" dirty="0" smtClean="0"/>
              <a:t>dinámica </a:t>
            </a:r>
            <a:r>
              <a:rPr lang="es-VE" dirty="0"/>
              <a:t>de </a:t>
            </a:r>
            <a:r>
              <a:rPr lang="es-VE" dirty="0" smtClean="0"/>
              <a:t>poblaciones,</a:t>
            </a:r>
          </a:p>
          <a:p>
            <a:pPr lvl="2"/>
            <a:r>
              <a:rPr lang="es-VE" dirty="0" smtClean="0"/>
              <a:t>difusión </a:t>
            </a:r>
            <a:r>
              <a:rPr lang="es-VE" dirty="0"/>
              <a:t>de la </a:t>
            </a:r>
            <a:r>
              <a:rPr lang="es-VE" dirty="0" smtClean="0"/>
              <a:t>contaminación.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Modelo</a:t>
            </a:r>
            <a:endParaRPr lang="es-VE" dirty="0"/>
          </a:p>
        </p:txBody>
      </p:sp>
      <p:sp>
        <p:nvSpPr>
          <p:cNvPr id="5" name="4 Marcador de contenido"/>
          <p:cNvSpPr>
            <a:spLocks noGrp="1"/>
          </p:cNvSpPr>
          <p:nvPr>
            <p:ph idx="1"/>
          </p:nvPr>
        </p:nvSpPr>
        <p:spPr/>
        <p:txBody>
          <a:bodyPr/>
          <a:lstStyle/>
          <a:p>
            <a:r>
              <a:rPr lang="es-ES" dirty="0" smtClean="0"/>
              <a:t>Esquema o representación de un sistema u objeto que se elabora para simplificar su comprensión y estudio.</a:t>
            </a:r>
          </a:p>
          <a:p>
            <a:endParaRPr lang="es-ES" dirty="0"/>
          </a:p>
          <a:p>
            <a:pPr>
              <a:buNone/>
            </a:pPr>
            <a:r>
              <a:rPr lang="es-ES" dirty="0" smtClean="0"/>
              <a:t>	Modelo			Abstracción de la realidad</a:t>
            </a:r>
            <a:endParaRPr lang="es-VE" dirty="0"/>
          </a:p>
        </p:txBody>
      </p:sp>
      <p:sp>
        <p:nvSpPr>
          <p:cNvPr id="6" name="5 Flecha derecha"/>
          <p:cNvSpPr/>
          <p:nvPr/>
        </p:nvSpPr>
        <p:spPr>
          <a:xfrm>
            <a:off x="2357422" y="3857628"/>
            <a:ext cx="1428760"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 de modelos</a:t>
            </a:r>
            <a:endParaRPr lang="es-VE" dirty="0"/>
          </a:p>
        </p:txBody>
      </p:sp>
      <p:sp>
        <p:nvSpPr>
          <p:cNvPr id="3" name="2 Marcador de contenido"/>
          <p:cNvSpPr>
            <a:spLocks noGrp="1"/>
          </p:cNvSpPr>
          <p:nvPr>
            <p:ph idx="1"/>
          </p:nvPr>
        </p:nvSpPr>
        <p:spPr/>
        <p:txBody>
          <a:bodyPr>
            <a:normAutofit/>
          </a:bodyPr>
          <a:lstStyle/>
          <a:p>
            <a:r>
              <a:rPr lang="es-ES" dirty="0" smtClean="0"/>
              <a:t>Mentales</a:t>
            </a:r>
          </a:p>
          <a:p>
            <a:pPr>
              <a:buNone/>
            </a:pPr>
            <a:r>
              <a:rPr lang="en-US" i="1" dirty="0" smtClean="0"/>
              <a:t>    </a:t>
            </a:r>
            <a:r>
              <a:rPr lang="es-MX" dirty="0" smtClean="0">
                <a:latin typeface="Stylus BT" pitchFamily="34" charset="0"/>
              </a:rPr>
              <a:t>Es una representación de una realidad en la que los elementos que la componen deben ser aquellos considerados los más relevantes para la estructura del modelo, este modelo representa solamente una parte de la realidad. </a:t>
            </a:r>
            <a:endParaRPr lang="es-ES" dirty="0" smtClean="0">
              <a:latin typeface="Stylus BT" pitchFamily="34" charset="0"/>
            </a:endParaRPr>
          </a:p>
          <a:p>
            <a:pPr>
              <a:buNone/>
            </a:pPr>
            <a:endParaRPr lang="en-US" i="1" dirty="0" smtClean="0"/>
          </a:p>
          <a:p>
            <a:pPr>
              <a:buNone/>
            </a:pPr>
            <a:endParaRPr lang="en-US" i="1" dirty="0"/>
          </a:p>
          <a:p>
            <a:pPr>
              <a:buNone/>
            </a:pPr>
            <a:endParaRPr lang="en-US" i="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Tipos de modelos</a:t>
            </a:r>
            <a:endParaRPr lang="es-VE" dirty="0"/>
          </a:p>
        </p:txBody>
      </p:sp>
      <p:sp>
        <p:nvSpPr>
          <p:cNvPr id="4" name="Rectangle 1028"/>
          <p:cNvSpPr>
            <a:spLocks noChangeArrowheads="1"/>
          </p:cNvSpPr>
          <p:nvPr/>
        </p:nvSpPr>
        <p:spPr bwMode="auto">
          <a:xfrm>
            <a:off x="884238" y="2986088"/>
            <a:ext cx="2191306"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consumo de</a:t>
            </a:r>
            <a:endParaRPr lang="es-ES">
              <a:solidFill>
                <a:schemeClr val="accent1"/>
              </a:solidFill>
            </a:endParaRPr>
          </a:p>
        </p:txBody>
      </p:sp>
      <p:sp>
        <p:nvSpPr>
          <p:cNvPr id="5" name="Rectangle 1029"/>
          <p:cNvSpPr>
            <a:spLocks noChangeArrowheads="1"/>
          </p:cNvSpPr>
          <p:nvPr/>
        </p:nvSpPr>
        <p:spPr bwMode="auto">
          <a:xfrm>
            <a:off x="1260475" y="3438525"/>
            <a:ext cx="1364156" cy="446276"/>
          </a:xfrm>
          <a:prstGeom prst="rect">
            <a:avLst/>
          </a:prstGeom>
          <a:noFill/>
          <a:ln w="9525">
            <a:noFill/>
            <a:miter lim="800000"/>
            <a:headEnd/>
            <a:tailEnd/>
          </a:ln>
        </p:spPr>
        <p:txBody>
          <a:bodyPr wrap="none" lIns="0" tIns="0" rIns="0" bIns="0">
            <a:spAutoFit/>
          </a:bodyPr>
          <a:lstStyle/>
          <a:p>
            <a:r>
              <a:rPr lang="es-ES" sz="2900" b="1" dirty="0">
                <a:solidFill>
                  <a:schemeClr val="accent1"/>
                </a:solidFill>
                <a:latin typeface="Stylus BT" pitchFamily="34" charset="0"/>
              </a:rPr>
              <a:t>cerveza</a:t>
            </a:r>
            <a:endParaRPr lang="es-ES" dirty="0">
              <a:solidFill>
                <a:schemeClr val="accent1"/>
              </a:solidFill>
            </a:endParaRPr>
          </a:p>
        </p:txBody>
      </p:sp>
      <p:sp>
        <p:nvSpPr>
          <p:cNvPr id="6" name="Rectangle 1030"/>
          <p:cNvSpPr>
            <a:spLocks noChangeArrowheads="1"/>
          </p:cNvSpPr>
          <p:nvPr/>
        </p:nvSpPr>
        <p:spPr bwMode="auto">
          <a:xfrm>
            <a:off x="3101975" y="1295400"/>
            <a:ext cx="3015249" cy="446276"/>
          </a:xfrm>
          <a:prstGeom prst="rect">
            <a:avLst/>
          </a:prstGeom>
          <a:noFill/>
          <a:ln w="9525">
            <a:noFill/>
            <a:miter lim="800000"/>
            <a:headEnd/>
            <a:tailEnd/>
          </a:ln>
        </p:spPr>
        <p:txBody>
          <a:bodyPr wrap="none" lIns="0" tIns="0" rIns="0" bIns="0">
            <a:spAutoFit/>
          </a:bodyPr>
          <a:lstStyle/>
          <a:p>
            <a:r>
              <a:rPr lang="es-MX" sz="2900" b="1" dirty="0">
                <a:solidFill>
                  <a:schemeClr val="accent1"/>
                </a:solidFill>
                <a:latin typeface="Stylus BT" pitchFamily="34" charset="0"/>
              </a:rPr>
              <a:t>í</a:t>
            </a:r>
            <a:r>
              <a:rPr lang="es-ES" sz="2900" b="1" dirty="0" err="1">
                <a:solidFill>
                  <a:schemeClr val="accent1"/>
                </a:solidFill>
                <a:latin typeface="Stylus BT" pitchFamily="34" charset="0"/>
              </a:rPr>
              <a:t>ndice</a:t>
            </a:r>
            <a:r>
              <a:rPr lang="es-ES" sz="2900" b="1" dirty="0">
                <a:solidFill>
                  <a:schemeClr val="accent1"/>
                </a:solidFill>
                <a:latin typeface="Stylus BT" pitchFamily="34" charset="0"/>
              </a:rPr>
              <a:t> de alcohol</a:t>
            </a:r>
            <a:endParaRPr lang="es-ES" dirty="0">
              <a:solidFill>
                <a:schemeClr val="accent1"/>
              </a:solidFill>
            </a:endParaRPr>
          </a:p>
        </p:txBody>
      </p:sp>
      <p:sp>
        <p:nvSpPr>
          <p:cNvPr id="7" name="Rectangle 1031"/>
          <p:cNvSpPr>
            <a:spLocks noChangeArrowheads="1"/>
          </p:cNvSpPr>
          <p:nvPr/>
        </p:nvSpPr>
        <p:spPr bwMode="auto">
          <a:xfrm>
            <a:off x="3509963" y="1747838"/>
            <a:ext cx="2168863"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en la sangre</a:t>
            </a:r>
            <a:endParaRPr lang="es-ES">
              <a:solidFill>
                <a:schemeClr val="accent1"/>
              </a:solidFill>
            </a:endParaRPr>
          </a:p>
        </p:txBody>
      </p:sp>
      <p:sp>
        <p:nvSpPr>
          <p:cNvPr id="8" name="Rectangle 1032"/>
          <p:cNvSpPr>
            <a:spLocks noChangeArrowheads="1"/>
          </p:cNvSpPr>
          <p:nvPr/>
        </p:nvSpPr>
        <p:spPr bwMode="auto">
          <a:xfrm>
            <a:off x="6151563" y="3484563"/>
            <a:ext cx="2789225"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Probabili</a:t>
            </a:r>
            <a:r>
              <a:rPr lang="es-MX" sz="2900" b="1">
                <a:solidFill>
                  <a:schemeClr val="accent1"/>
                </a:solidFill>
                <a:latin typeface="Stylus BT" pitchFamily="34" charset="0"/>
              </a:rPr>
              <a:t>dad</a:t>
            </a:r>
            <a:r>
              <a:rPr lang="es-ES" sz="2900" b="1">
                <a:solidFill>
                  <a:schemeClr val="accent1"/>
                </a:solidFill>
                <a:latin typeface="Stylus BT" pitchFamily="34" charset="0"/>
              </a:rPr>
              <a:t> de</a:t>
            </a:r>
            <a:endParaRPr lang="es-ES">
              <a:solidFill>
                <a:schemeClr val="accent1"/>
              </a:solidFill>
            </a:endParaRPr>
          </a:p>
        </p:txBody>
      </p:sp>
      <p:sp>
        <p:nvSpPr>
          <p:cNvPr id="9" name="Rectangle 1033"/>
          <p:cNvSpPr>
            <a:spLocks noChangeArrowheads="1"/>
          </p:cNvSpPr>
          <p:nvPr/>
        </p:nvSpPr>
        <p:spPr bwMode="auto">
          <a:xfrm>
            <a:off x="6557963" y="3937000"/>
            <a:ext cx="1715213"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accidente</a:t>
            </a:r>
            <a:endParaRPr lang="es-ES">
              <a:solidFill>
                <a:schemeClr val="accent1"/>
              </a:solidFill>
            </a:endParaRPr>
          </a:p>
        </p:txBody>
      </p:sp>
      <p:sp>
        <p:nvSpPr>
          <p:cNvPr id="10" name="Rectangle 1034"/>
          <p:cNvSpPr>
            <a:spLocks noChangeArrowheads="1"/>
          </p:cNvSpPr>
          <p:nvPr/>
        </p:nvSpPr>
        <p:spPr bwMode="auto">
          <a:xfrm>
            <a:off x="2951163" y="5235575"/>
            <a:ext cx="3924151"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Posibilidad de que me</a:t>
            </a:r>
            <a:endParaRPr lang="es-ES">
              <a:solidFill>
                <a:schemeClr val="accent1"/>
              </a:solidFill>
            </a:endParaRPr>
          </a:p>
        </p:txBody>
      </p:sp>
      <p:sp>
        <p:nvSpPr>
          <p:cNvPr id="11" name="Rectangle 1035"/>
          <p:cNvSpPr>
            <a:spLocks noChangeArrowheads="1"/>
          </p:cNvSpPr>
          <p:nvPr/>
        </p:nvSpPr>
        <p:spPr bwMode="auto">
          <a:xfrm>
            <a:off x="2890838" y="5688013"/>
            <a:ext cx="4025141" cy="446276"/>
          </a:xfrm>
          <a:prstGeom prst="rect">
            <a:avLst/>
          </a:prstGeom>
          <a:noFill/>
          <a:ln w="9525">
            <a:noFill/>
            <a:miter lim="800000"/>
            <a:headEnd/>
            <a:tailEnd/>
          </a:ln>
        </p:spPr>
        <p:txBody>
          <a:bodyPr wrap="none" lIns="0" tIns="0" rIns="0" bIns="0">
            <a:spAutoFit/>
          </a:bodyPr>
          <a:lstStyle/>
          <a:p>
            <a:r>
              <a:rPr lang="es-ES" sz="2900" b="1">
                <a:solidFill>
                  <a:schemeClr val="accent1"/>
                </a:solidFill>
                <a:latin typeface="Stylus BT" pitchFamily="34" charset="0"/>
              </a:rPr>
              <a:t>presten el automóvil la</a:t>
            </a:r>
            <a:endParaRPr lang="es-ES">
              <a:solidFill>
                <a:schemeClr val="accent1"/>
              </a:solidFill>
            </a:endParaRPr>
          </a:p>
        </p:txBody>
      </p:sp>
      <p:sp>
        <p:nvSpPr>
          <p:cNvPr id="12" name="Arc 1037"/>
          <p:cNvSpPr>
            <a:spLocks/>
          </p:cNvSpPr>
          <p:nvPr/>
        </p:nvSpPr>
        <p:spPr bwMode="auto">
          <a:xfrm>
            <a:off x="2081213" y="2182813"/>
            <a:ext cx="2017712" cy="1755775"/>
          </a:xfrm>
          <a:custGeom>
            <a:avLst/>
            <a:gdLst>
              <a:gd name="G0" fmla="+- 19517 0 0"/>
              <a:gd name="G1" fmla="+- 16978 0 0"/>
              <a:gd name="G2" fmla="+- 21600 0 0"/>
              <a:gd name="T0" fmla="*/ 0 w 19517"/>
              <a:gd name="T1" fmla="*/ 7724 h 16978"/>
              <a:gd name="T2" fmla="*/ 6164 w 19517"/>
              <a:gd name="T3" fmla="*/ 0 h 16978"/>
              <a:gd name="T4" fmla="*/ 19517 w 19517"/>
              <a:gd name="T5" fmla="*/ 16978 h 16978"/>
            </a:gdLst>
            <a:ahLst/>
            <a:cxnLst>
              <a:cxn ang="0">
                <a:pos x="T0" y="T1"/>
              </a:cxn>
              <a:cxn ang="0">
                <a:pos x="T2" y="T3"/>
              </a:cxn>
              <a:cxn ang="0">
                <a:pos x="T4" y="T5"/>
              </a:cxn>
            </a:cxnLst>
            <a:rect l="0" t="0" r="r" b="b"/>
            <a:pathLst>
              <a:path w="19517" h="16978" fill="none" extrusionOk="0">
                <a:moveTo>
                  <a:pt x="-1" y="7723"/>
                </a:moveTo>
                <a:cubicBezTo>
                  <a:pt x="1430" y="4707"/>
                  <a:pt x="3539" y="2063"/>
                  <a:pt x="6163" y="-1"/>
                </a:cubicBezTo>
              </a:path>
              <a:path w="19517" h="16978" stroke="0" extrusionOk="0">
                <a:moveTo>
                  <a:pt x="-1" y="7723"/>
                </a:moveTo>
                <a:cubicBezTo>
                  <a:pt x="1430" y="4707"/>
                  <a:pt x="3539" y="2063"/>
                  <a:pt x="6163" y="-1"/>
                </a:cubicBezTo>
                <a:lnTo>
                  <a:pt x="19517" y="16978"/>
                </a:lnTo>
                <a:close/>
              </a:path>
            </a:pathLst>
          </a:custGeom>
          <a:noFill/>
          <a:ln w="90488">
            <a:solidFill>
              <a:srgbClr val="FFFF00"/>
            </a:solidFill>
            <a:round/>
            <a:headEnd/>
            <a:tailEnd/>
          </a:ln>
        </p:spPr>
        <p:txBody>
          <a:bodyPr/>
          <a:lstStyle/>
          <a:p>
            <a:endParaRPr lang="es-VE">
              <a:solidFill>
                <a:schemeClr val="accent1"/>
              </a:solidFill>
            </a:endParaRPr>
          </a:p>
        </p:txBody>
      </p:sp>
      <p:sp>
        <p:nvSpPr>
          <p:cNvPr id="13" name="Freeform 1038"/>
          <p:cNvSpPr>
            <a:spLocks/>
          </p:cNvSpPr>
          <p:nvPr/>
        </p:nvSpPr>
        <p:spPr bwMode="auto">
          <a:xfrm>
            <a:off x="2663825" y="1989138"/>
            <a:ext cx="363538" cy="273050"/>
          </a:xfrm>
          <a:custGeom>
            <a:avLst/>
            <a:gdLst/>
            <a:ahLst/>
            <a:cxnLst>
              <a:cxn ang="0">
                <a:pos x="229" y="0"/>
              </a:cxn>
              <a:cxn ang="0">
                <a:pos x="0" y="58"/>
              </a:cxn>
              <a:cxn ang="0">
                <a:pos x="67" y="172"/>
              </a:cxn>
              <a:cxn ang="0">
                <a:pos x="229" y="0"/>
              </a:cxn>
            </a:cxnLst>
            <a:rect l="0" t="0" r="r" b="b"/>
            <a:pathLst>
              <a:path w="229" h="172">
                <a:moveTo>
                  <a:pt x="229" y="0"/>
                </a:moveTo>
                <a:lnTo>
                  <a:pt x="0" y="58"/>
                </a:lnTo>
                <a:lnTo>
                  <a:pt x="67" y="172"/>
                </a:lnTo>
                <a:lnTo>
                  <a:pt x="229" y="0"/>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4" name="Arc 1039"/>
          <p:cNvSpPr>
            <a:spLocks/>
          </p:cNvSpPr>
          <p:nvPr/>
        </p:nvSpPr>
        <p:spPr bwMode="auto">
          <a:xfrm>
            <a:off x="5562600" y="1557338"/>
            <a:ext cx="1871663" cy="1806575"/>
          </a:xfrm>
          <a:custGeom>
            <a:avLst/>
            <a:gdLst>
              <a:gd name="G0" fmla="+- 0 0 0"/>
              <a:gd name="G1" fmla="+- 20676 0 0"/>
              <a:gd name="G2" fmla="+- 21600 0 0"/>
              <a:gd name="T0" fmla="*/ 6249 w 21420"/>
              <a:gd name="T1" fmla="*/ 0 h 20676"/>
              <a:gd name="T2" fmla="*/ 21420 w 21420"/>
              <a:gd name="T3" fmla="*/ 17892 h 20676"/>
              <a:gd name="T4" fmla="*/ 0 w 21420"/>
              <a:gd name="T5" fmla="*/ 20676 h 20676"/>
            </a:gdLst>
            <a:ahLst/>
            <a:cxnLst>
              <a:cxn ang="0">
                <a:pos x="T0" y="T1"/>
              </a:cxn>
              <a:cxn ang="0">
                <a:pos x="T2" y="T3"/>
              </a:cxn>
              <a:cxn ang="0">
                <a:pos x="T4" y="T5"/>
              </a:cxn>
            </a:cxnLst>
            <a:rect l="0" t="0" r="r" b="b"/>
            <a:pathLst>
              <a:path w="21420" h="20676" fill="none" extrusionOk="0">
                <a:moveTo>
                  <a:pt x="6249" y="-1"/>
                </a:moveTo>
                <a:cubicBezTo>
                  <a:pt x="14386" y="2459"/>
                  <a:pt x="20324" y="9462"/>
                  <a:pt x="21419" y="17892"/>
                </a:cubicBezTo>
              </a:path>
              <a:path w="21420" h="20676" stroke="0" extrusionOk="0">
                <a:moveTo>
                  <a:pt x="6249" y="-1"/>
                </a:moveTo>
                <a:cubicBezTo>
                  <a:pt x="14386" y="2459"/>
                  <a:pt x="20324" y="9462"/>
                  <a:pt x="21419" y="17892"/>
                </a:cubicBezTo>
                <a:lnTo>
                  <a:pt x="0" y="20676"/>
                </a:lnTo>
                <a:close/>
              </a:path>
            </a:pathLst>
          </a:custGeom>
          <a:noFill/>
          <a:ln w="90488">
            <a:solidFill>
              <a:srgbClr val="FFFF00"/>
            </a:solidFill>
            <a:round/>
            <a:headEnd/>
            <a:tailEnd/>
          </a:ln>
        </p:spPr>
        <p:txBody>
          <a:bodyPr/>
          <a:lstStyle/>
          <a:p>
            <a:endParaRPr lang="es-VE">
              <a:solidFill>
                <a:schemeClr val="accent1"/>
              </a:solidFill>
            </a:endParaRPr>
          </a:p>
        </p:txBody>
      </p:sp>
      <p:sp>
        <p:nvSpPr>
          <p:cNvPr id="15" name="Freeform 1040"/>
          <p:cNvSpPr>
            <a:spLocks/>
          </p:cNvSpPr>
          <p:nvPr/>
        </p:nvSpPr>
        <p:spPr bwMode="auto">
          <a:xfrm>
            <a:off x="7327900" y="3122613"/>
            <a:ext cx="196850" cy="361950"/>
          </a:xfrm>
          <a:custGeom>
            <a:avLst/>
            <a:gdLst/>
            <a:ahLst/>
            <a:cxnLst>
              <a:cxn ang="0">
                <a:pos x="67" y="228"/>
              </a:cxn>
              <a:cxn ang="0">
                <a:pos x="124" y="0"/>
              </a:cxn>
              <a:cxn ang="0">
                <a:pos x="0" y="0"/>
              </a:cxn>
              <a:cxn ang="0">
                <a:pos x="67" y="228"/>
              </a:cxn>
            </a:cxnLst>
            <a:rect l="0" t="0" r="r" b="b"/>
            <a:pathLst>
              <a:path w="124" h="228">
                <a:moveTo>
                  <a:pt x="67" y="228"/>
                </a:moveTo>
                <a:lnTo>
                  <a:pt x="124" y="0"/>
                </a:lnTo>
                <a:lnTo>
                  <a:pt x="0" y="0"/>
                </a:lnTo>
                <a:lnTo>
                  <a:pt x="67" y="228"/>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6" name="Arc 1041"/>
          <p:cNvSpPr>
            <a:spLocks/>
          </p:cNvSpPr>
          <p:nvPr/>
        </p:nvSpPr>
        <p:spPr bwMode="auto">
          <a:xfrm>
            <a:off x="5516563" y="4164013"/>
            <a:ext cx="1857375" cy="955675"/>
          </a:xfrm>
          <a:custGeom>
            <a:avLst/>
            <a:gdLst>
              <a:gd name="G0" fmla="+- 0 0 0"/>
              <a:gd name="G1" fmla="+- 0 0 0"/>
              <a:gd name="G2" fmla="+- 21600 0 0"/>
              <a:gd name="T0" fmla="*/ 21440 w 21440"/>
              <a:gd name="T1" fmla="*/ 2621 h 11034"/>
              <a:gd name="T2" fmla="*/ 18569 w 21440"/>
              <a:gd name="T3" fmla="*/ 11034 h 11034"/>
              <a:gd name="T4" fmla="*/ 0 w 21440"/>
              <a:gd name="T5" fmla="*/ 0 h 11034"/>
            </a:gdLst>
            <a:ahLst/>
            <a:cxnLst>
              <a:cxn ang="0">
                <a:pos x="T0" y="T1"/>
              </a:cxn>
              <a:cxn ang="0">
                <a:pos x="T2" y="T3"/>
              </a:cxn>
              <a:cxn ang="0">
                <a:pos x="T4" y="T5"/>
              </a:cxn>
            </a:cxnLst>
            <a:rect l="0" t="0" r="r" b="b"/>
            <a:pathLst>
              <a:path w="21440" h="11034" fill="none" extrusionOk="0">
                <a:moveTo>
                  <a:pt x="21440" y="2621"/>
                </a:moveTo>
                <a:cubicBezTo>
                  <a:pt x="21076" y="5594"/>
                  <a:pt x="20099" y="8459"/>
                  <a:pt x="18569" y="11034"/>
                </a:cubicBezTo>
              </a:path>
              <a:path w="21440" h="11034" stroke="0" extrusionOk="0">
                <a:moveTo>
                  <a:pt x="21440" y="2621"/>
                </a:moveTo>
                <a:cubicBezTo>
                  <a:pt x="21076" y="5594"/>
                  <a:pt x="20099" y="8459"/>
                  <a:pt x="18569" y="11034"/>
                </a:cubicBezTo>
                <a:lnTo>
                  <a:pt x="0" y="0"/>
                </a:lnTo>
                <a:close/>
              </a:path>
            </a:pathLst>
          </a:custGeom>
          <a:noFill/>
          <a:ln w="90488">
            <a:solidFill>
              <a:srgbClr val="FFFF00"/>
            </a:solidFill>
            <a:round/>
            <a:headEnd/>
            <a:tailEnd/>
          </a:ln>
        </p:spPr>
        <p:txBody>
          <a:bodyPr/>
          <a:lstStyle/>
          <a:p>
            <a:endParaRPr lang="es-VE">
              <a:solidFill>
                <a:schemeClr val="accent1"/>
              </a:solidFill>
            </a:endParaRPr>
          </a:p>
        </p:txBody>
      </p:sp>
      <p:sp>
        <p:nvSpPr>
          <p:cNvPr id="17" name="Freeform 1042"/>
          <p:cNvSpPr>
            <a:spLocks/>
          </p:cNvSpPr>
          <p:nvPr/>
        </p:nvSpPr>
        <p:spPr bwMode="auto">
          <a:xfrm>
            <a:off x="6905625" y="5054600"/>
            <a:ext cx="287338" cy="361950"/>
          </a:xfrm>
          <a:custGeom>
            <a:avLst/>
            <a:gdLst/>
            <a:ahLst/>
            <a:cxnLst>
              <a:cxn ang="0">
                <a:pos x="0" y="228"/>
              </a:cxn>
              <a:cxn ang="0">
                <a:pos x="181" y="76"/>
              </a:cxn>
              <a:cxn ang="0">
                <a:pos x="76" y="0"/>
              </a:cxn>
              <a:cxn ang="0">
                <a:pos x="0" y="228"/>
              </a:cxn>
            </a:cxnLst>
            <a:rect l="0" t="0" r="r" b="b"/>
            <a:pathLst>
              <a:path w="181" h="228">
                <a:moveTo>
                  <a:pt x="0" y="228"/>
                </a:moveTo>
                <a:lnTo>
                  <a:pt x="181" y="76"/>
                </a:lnTo>
                <a:lnTo>
                  <a:pt x="76" y="0"/>
                </a:lnTo>
                <a:lnTo>
                  <a:pt x="0" y="228"/>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18" name="Arc 1043"/>
          <p:cNvSpPr>
            <a:spLocks/>
          </p:cNvSpPr>
          <p:nvPr/>
        </p:nvSpPr>
        <p:spPr bwMode="auto">
          <a:xfrm>
            <a:off x="1916113" y="3846513"/>
            <a:ext cx="2152650" cy="1782762"/>
          </a:xfrm>
          <a:custGeom>
            <a:avLst/>
            <a:gdLst>
              <a:gd name="G0" fmla="+- 21253 0 0"/>
              <a:gd name="G1" fmla="+- 0 0 0"/>
              <a:gd name="G2" fmla="+- 21600 0 0"/>
              <a:gd name="T0" fmla="*/ 8720 w 21253"/>
              <a:gd name="T1" fmla="*/ 17592 h 17592"/>
              <a:gd name="T2" fmla="*/ 0 w 21253"/>
              <a:gd name="T3" fmla="*/ 3858 h 17592"/>
              <a:gd name="T4" fmla="*/ 21253 w 21253"/>
              <a:gd name="T5" fmla="*/ 0 h 17592"/>
            </a:gdLst>
            <a:ahLst/>
            <a:cxnLst>
              <a:cxn ang="0">
                <a:pos x="T0" y="T1"/>
              </a:cxn>
              <a:cxn ang="0">
                <a:pos x="T2" y="T3"/>
              </a:cxn>
              <a:cxn ang="0">
                <a:pos x="T4" y="T5"/>
              </a:cxn>
            </a:cxnLst>
            <a:rect l="0" t="0" r="r" b="b"/>
            <a:pathLst>
              <a:path w="21253" h="17592" fill="none" extrusionOk="0">
                <a:moveTo>
                  <a:pt x="8719" y="17592"/>
                </a:moveTo>
                <a:cubicBezTo>
                  <a:pt x="4134" y="14325"/>
                  <a:pt x="1005" y="9397"/>
                  <a:pt x="0" y="3857"/>
                </a:cubicBezTo>
              </a:path>
              <a:path w="21253" h="17592" stroke="0" extrusionOk="0">
                <a:moveTo>
                  <a:pt x="8719" y="17592"/>
                </a:moveTo>
                <a:cubicBezTo>
                  <a:pt x="4134" y="14325"/>
                  <a:pt x="1005" y="9397"/>
                  <a:pt x="0" y="3857"/>
                </a:cubicBezTo>
                <a:lnTo>
                  <a:pt x="21253" y="0"/>
                </a:lnTo>
                <a:close/>
              </a:path>
            </a:pathLst>
          </a:custGeom>
          <a:noFill/>
          <a:ln w="90488">
            <a:solidFill>
              <a:srgbClr val="FFFF00"/>
            </a:solidFill>
            <a:round/>
            <a:headEnd/>
            <a:tailEnd/>
          </a:ln>
        </p:spPr>
        <p:txBody>
          <a:bodyPr/>
          <a:lstStyle/>
          <a:p>
            <a:endParaRPr lang="es-VE">
              <a:solidFill>
                <a:schemeClr val="accent1"/>
              </a:solidFill>
            </a:endParaRPr>
          </a:p>
        </p:txBody>
      </p:sp>
      <p:sp>
        <p:nvSpPr>
          <p:cNvPr id="19" name="Freeform 1044"/>
          <p:cNvSpPr>
            <a:spLocks/>
          </p:cNvSpPr>
          <p:nvPr/>
        </p:nvSpPr>
        <p:spPr bwMode="auto">
          <a:xfrm>
            <a:off x="1803400" y="3892550"/>
            <a:ext cx="212725" cy="361950"/>
          </a:xfrm>
          <a:custGeom>
            <a:avLst/>
            <a:gdLst/>
            <a:ahLst/>
            <a:cxnLst>
              <a:cxn ang="0">
                <a:pos x="58" y="0"/>
              </a:cxn>
              <a:cxn ang="0">
                <a:pos x="0" y="228"/>
              </a:cxn>
              <a:cxn ang="0">
                <a:pos x="134" y="218"/>
              </a:cxn>
              <a:cxn ang="0">
                <a:pos x="58" y="0"/>
              </a:cxn>
            </a:cxnLst>
            <a:rect l="0" t="0" r="r" b="b"/>
            <a:pathLst>
              <a:path w="134" h="228">
                <a:moveTo>
                  <a:pt x="58" y="0"/>
                </a:moveTo>
                <a:lnTo>
                  <a:pt x="0" y="228"/>
                </a:lnTo>
                <a:lnTo>
                  <a:pt x="134" y="218"/>
                </a:lnTo>
                <a:lnTo>
                  <a:pt x="58" y="0"/>
                </a:lnTo>
                <a:close/>
              </a:path>
            </a:pathLst>
          </a:custGeom>
          <a:solidFill>
            <a:srgbClr val="FFFF00"/>
          </a:solidFill>
          <a:ln w="15875">
            <a:solidFill>
              <a:srgbClr val="FFFF00"/>
            </a:solidFill>
            <a:prstDash val="solid"/>
            <a:round/>
            <a:headEnd/>
            <a:tailEnd/>
          </a:ln>
        </p:spPr>
        <p:txBody>
          <a:bodyPr/>
          <a:lstStyle/>
          <a:p>
            <a:endParaRPr lang="es-VE">
              <a:solidFill>
                <a:schemeClr val="accent1"/>
              </a:solidFill>
            </a:endParaRPr>
          </a:p>
        </p:txBody>
      </p:sp>
      <p:sp>
        <p:nvSpPr>
          <p:cNvPr id="25" name="Text Box 1050"/>
          <p:cNvSpPr txBox="1">
            <a:spLocks noChangeArrowheads="1"/>
          </p:cNvSpPr>
          <p:nvPr/>
        </p:nvSpPr>
        <p:spPr bwMode="auto">
          <a:xfrm>
            <a:off x="3657600" y="2895600"/>
            <a:ext cx="2438400" cy="1433513"/>
          </a:xfrm>
          <a:prstGeom prst="rect">
            <a:avLst/>
          </a:prstGeom>
          <a:noFill/>
          <a:ln w="9525">
            <a:noFill/>
            <a:miter lim="800000"/>
            <a:headEnd/>
            <a:tailEnd/>
          </a:ln>
          <a:effectLst/>
        </p:spPr>
        <p:txBody>
          <a:bodyPr>
            <a:spAutoFit/>
          </a:bodyPr>
          <a:lstStyle/>
          <a:p>
            <a:pPr algn="ctr">
              <a:spcBef>
                <a:spcPct val="50000"/>
              </a:spcBef>
            </a:pPr>
            <a:r>
              <a:rPr lang="es-MX" sz="8800" b="1">
                <a:solidFill>
                  <a:schemeClr val="accent1"/>
                </a:solidFill>
              </a:rPr>
              <a:t>-</a:t>
            </a:r>
            <a:endParaRPr lang="es-ES" sz="8800" b="1">
              <a:solidFill>
                <a:schemeClr val="accent1"/>
              </a:solidFill>
            </a:endParaRPr>
          </a:p>
        </p:txBody>
      </p:sp>
      <p:pic>
        <p:nvPicPr>
          <p:cNvPr id="26" name="Picture 1052" descr="c:\Archivos de programa\Microsoft Office\Clipart\corpbas\j0078815.wmf"/>
          <p:cNvPicPr>
            <a:picLocks noChangeAspect="1" noChangeArrowheads="1"/>
          </p:cNvPicPr>
          <p:nvPr/>
        </p:nvPicPr>
        <p:blipFill>
          <a:blip r:embed="rId3" cstate="print"/>
          <a:srcRect/>
          <a:stretch>
            <a:fillRect/>
          </a:stretch>
        </p:blipFill>
        <p:spPr bwMode="auto">
          <a:xfrm>
            <a:off x="3200400" y="2459038"/>
            <a:ext cx="3048000" cy="1762125"/>
          </a:xfrm>
          <a:prstGeom prst="rect">
            <a:avLst/>
          </a:prstGeom>
          <a:noFill/>
        </p:spPr>
      </p:pic>
      <p:pic>
        <p:nvPicPr>
          <p:cNvPr id="27" name="Picture 1053" descr="c:\Archivos de programa\Microsoft Office\Clipart\homeanim\AG00517_.GIF"/>
          <p:cNvPicPr>
            <a:picLocks noChangeAspect="1" noChangeArrowheads="1" noCrop="1"/>
          </p:cNvPicPr>
          <p:nvPr/>
        </p:nvPicPr>
        <p:blipFill>
          <a:blip r:embed="rId4" cstate="print"/>
          <a:srcRect/>
          <a:stretch>
            <a:fillRect/>
          </a:stretch>
        </p:blipFill>
        <p:spPr bwMode="auto">
          <a:xfrm>
            <a:off x="4267200" y="4114800"/>
            <a:ext cx="936625" cy="10287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 calcmode="lin" valueType="num">
                                      <p:cBhvr additive="base">
                                        <p:cTn id="7" dur="500" fill="hold"/>
                                        <p:tgtEl>
                                          <p:spTgt spid="2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0-#ppt_w/2"/>
                                          </p:val>
                                        </p:tav>
                                        <p:tav tm="100000">
                                          <p:val>
                                            <p:strVal val="#ppt_x"/>
                                          </p:val>
                                        </p:tav>
                                      </p:tavLst>
                                    </p:anim>
                                    <p:anim calcmode="lin" valueType="num">
                                      <p:cBhvr additive="base">
                                        <p:cTn id="14" dur="500" fill="hold"/>
                                        <p:tgtEl>
                                          <p:spTgt spid="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build="p"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1076</TotalTime>
  <Words>488</Words>
  <Application>Microsoft Office PowerPoint</Application>
  <PresentationFormat>Presentación en pantalla (4:3)</PresentationFormat>
  <Paragraphs>83</Paragraphs>
  <Slides>21</Slides>
  <Notes>0</Notes>
  <HiddenSlides>0</HiddenSlides>
  <MMClips>0</MMClips>
  <ScaleCrop>false</ScaleCrop>
  <HeadingPairs>
    <vt:vector size="4" baseType="variant">
      <vt:variant>
        <vt:lpstr>Tema</vt:lpstr>
      </vt:variant>
      <vt:variant>
        <vt:i4>2</vt:i4>
      </vt:variant>
      <vt:variant>
        <vt:lpstr>Títulos de diapositiva</vt:lpstr>
      </vt:variant>
      <vt:variant>
        <vt:i4>21</vt:i4>
      </vt:variant>
    </vt:vector>
  </HeadingPairs>
  <TitlesOfParts>
    <vt:vector size="23" baseType="lpstr">
      <vt:lpstr>Tema de Office</vt:lpstr>
      <vt:lpstr>Diseño personalizado</vt:lpstr>
      <vt:lpstr>Ingeniería de Sistemas Dinámica de Sistemas</vt:lpstr>
      <vt:lpstr>Qué es un sistema?</vt:lpstr>
      <vt:lpstr>Qué es un sistema?</vt:lpstr>
      <vt:lpstr>Qué es un sistema?</vt:lpstr>
      <vt:lpstr>Dinámica de Sistemas</vt:lpstr>
      <vt:lpstr>Aplicaciones</vt:lpstr>
      <vt:lpstr>Modelo</vt:lpstr>
      <vt:lpstr>Tipos de modelos</vt:lpstr>
      <vt:lpstr>Tipos de modelos</vt:lpstr>
      <vt:lpstr>Tipos de Modelos</vt:lpstr>
      <vt:lpstr>Diagramas Causales</vt:lpstr>
      <vt:lpstr>Diagramas Causales</vt:lpstr>
      <vt:lpstr>Diagramas causales</vt:lpstr>
      <vt:lpstr>Retroalimentación</vt:lpstr>
      <vt:lpstr>Tipos de retroalimentación</vt:lpstr>
      <vt:lpstr>Ejemplos</vt:lpstr>
      <vt:lpstr>Ejemplos</vt:lpstr>
      <vt:lpstr>Ejercicios</vt:lpstr>
      <vt:lpstr>Establecer las relaciones</vt:lpstr>
      <vt:lpstr>Dinámica poblacional</vt:lpstr>
      <vt:lpstr>Ejercicios</vt:lpstr>
    </vt:vector>
  </TitlesOfParts>
  <Company>hpr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Ingenieria de Sistemas</dc:title>
  <dc:creator>PC</dc:creator>
  <cp:lastModifiedBy>Usuario</cp:lastModifiedBy>
  <cp:revision>114</cp:revision>
  <dcterms:created xsi:type="dcterms:W3CDTF">2010-03-08T00:16:05Z</dcterms:created>
  <dcterms:modified xsi:type="dcterms:W3CDTF">2011-04-04T21:48:58Z</dcterms:modified>
</cp:coreProperties>
</file>