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72" r:id="rId3"/>
    <p:sldId id="257" r:id="rId4"/>
    <p:sldId id="273" r:id="rId5"/>
    <p:sldId id="258" r:id="rId6"/>
    <p:sldId id="275" r:id="rId7"/>
    <p:sldId id="274" r:id="rId8"/>
    <p:sldId id="261" r:id="rId9"/>
    <p:sldId id="262" r:id="rId10"/>
    <p:sldId id="263" r:id="rId11"/>
    <p:sldId id="259" r:id="rId12"/>
    <p:sldId id="260" r:id="rId13"/>
    <p:sldId id="264" r:id="rId14"/>
    <p:sldId id="265" r:id="rId15"/>
    <p:sldId id="276" r:id="rId16"/>
    <p:sldId id="277" r:id="rId17"/>
    <p:sldId id="278" r:id="rId18"/>
    <p:sldId id="266" r:id="rId19"/>
    <p:sldId id="267" r:id="rId20"/>
    <p:sldId id="268" r:id="rId21"/>
    <p:sldId id="271" r:id="rId22"/>
    <p:sldId id="269" r:id="rId23"/>
    <p:sldId id="270" r:id="rId24"/>
    <p:sldId id="280" r:id="rId25"/>
    <p:sldId id="281" r:id="rId2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2D5BFA-4625-4227-967A-78FE8C142894}" type="datetimeFigureOut">
              <a:rPr lang="es-VE" smtClean="0"/>
              <a:pPr/>
              <a:t>06/04/2011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6928CE-2530-4C28-B663-8B33A9E4125C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071810"/>
            <a:ext cx="7772400" cy="1470025"/>
          </a:xfrm>
        </p:spPr>
        <p:txBody>
          <a:bodyPr/>
          <a:lstStyle/>
          <a:p>
            <a:r>
              <a:rPr lang="es-ES" dirty="0" smtClean="0">
                <a:ln w="5000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Ingeniería de Sistemas</a:t>
            </a:r>
            <a:endParaRPr lang="es-VE" dirty="0">
              <a:ln w="5000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5715016"/>
            <a:ext cx="6400800" cy="1752600"/>
          </a:xfrm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Prof. Pérez Rivas </a:t>
            </a:r>
            <a:r>
              <a:rPr lang="es-ES" dirty="0" err="1" smtClean="0">
                <a:solidFill>
                  <a:schemeClr val="bg1"/>
                </a:solidFill>
              </a:rPr>
              <a:t>Lisbeth</a:t>
            </a:r>
            <a:r>
              <a:rPr lang="es-ES" dirty="0" smtClean="0">
                <a:solidFill>
                  <a:schemeClr val="bg1"/>
                </a:solidFill>
              </a:rPr>
              <a:t> Carolina</a:t>
            </a:r>
            <a:endParaRPr lang="es-VE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34290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214290"/>
            <a:ext cx="203835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Sistema de ecuaciones</a:t>
            </a:r>
          </a:p>
          <a:p>
            <a:r>
              <a:rPr lang="es-ES" dirty="0" smtClean="0"/>
              <a:t>El núcleo </a:t>
            </a:r>
            <a:r>
              <a:rPr lang="es-ES" dirty="0" err="1" smtClean="0"/>
              <a:t>alberto</a:t>
            </a:r>
            <a:r>
              <a:rPr lang="es-ES" dirty="0" smtClean="0"/>
              <a:t> </a:t>
            </a:r>
            <a:r>
              <a:rPr lang="es-ES" dirty="0" err="1" smtClean="0"/>
              <a:t>adriani</a:t>
            </a:r>
            <a:endParaRPr lang="es-ES" dirty="0" smtClean="0"/>
          </a:p>
          <a:p>
            <a:r>
              <a:rPr lang="es-ES" dirty="0" smtClean="0"/>
              <a:t>Una computadora</a:t>
            </a:r>
          </a:p>
          <a:p>
            <a:r>
              <a:rPr lang="es-ES" dirty="0" smtClean="0"/>
              <a:t>Una cocina</a:t>
            </a:r>
          </a:p>
          <a:p>
            <a:r>
              <a:rPr lang="es-ES" dirty="0" smtClean="0"/>
              <a:t>Un banco</a:t>
            </a:r>
          </a:p>
          <a:p>
            <a:r>
              <a:rPr lang="es-ES" dirty="0" smtClean="0"/>
              <a:t>Extracción petrolera</a:t>
            </a:r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Ingeniería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VE" dirty="0" smtClean="0"/>
              <a:t>Se ocupa de:</a:t>
            </a:r>
          </a:p>
          <a:p>
            <a:pPr lvl="1"/>
            <a:r>
              <a:rPr lang="es-VE" dirty="0" smtClean="0"/>
              <a:t>Diseño, programación, implantación y mantenimiento de sistemas. </a:t>
            </a:r>
          </a:p>
          <a:p>
            <a:pPr lvl="1"/>
            <a:endParaRPr lang="es-VE" dirty="0" smtClean="0"/>
          </a:p>
          <a:p>
            <a:pPr lvl="1"/>
            <a:r>
              <a:rPr lang="es-VE" dirty="0" smtClean="0"/>
              <a:t>Controla y corrige la marcha de las diferentes etapas de un proyecto.</a:t>
            </a:r>
          </a:p>
          <a:p>
            <a:pPr lvl="1"/>
            <a:endParaRPr lang="es-VE" dirty="0" smtClean="0"/>
          </a:p>
          <a:p>
            <a:pPr lvl="1"/>
            <a:r>
              <a:rPr lang="es-VE" dirty="0" smtClean="0"/>
              <a:t>Evalúa el costo, efectividad de los recursos humanos, las máquinas y técnicas empleadas en estos sistemas.</a:t>
            </a:r>
          </a:p>
          <a:p>
            <a:pPr lvl="1"/>
            <a:endParaRPr lang="es-VE" dirty="0" smtClean="0"/>
          </a:p>
          <a:p>
            <a:pPr lvl="1"/>
            <a:r>
              <a:rPr lang="es-VE" dirty="0" smtClean="0"/>
              <a:t>Define en combinación con la gerencia, las necesidades de una organización administrativa.</a:t>
            </a:r>
            <a:br>
              <a:rPr lang="es-VE" dirty="0" smtClean="0"/>
            </a:b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Campo de Trabajo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229600" cy="4525963"/>
          </a:xfrm>
        </p:spPr>
        <p:txBody>
          <a:bodyPr/>
          <a:lstStyle/>
          <a:p>
            <a:r>
              <a:rPr lang="es-VE" dirty="0" smtClean="0"/>
              <a:t>Empresas Públicas y privadas, compañías petroleras e industrias en general; instituciones de educación superior; empresas que requieran automatización en gran escala. </a:t>
            </a:r>
          </a:p>
          <a:p>
            <a:endParaRPr lang="es-VE" dirty="0" smtClean="0"/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Ingeniería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3108" y="364331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Sistemas de Control</a:t>
            </a:r>
          </a:p>
          <a:p>
            <a:pPr>
              <a:buNone/>
            </a:pPr>
            <a:r>
              <a:rPr lang="es-ES" dirty="0" smtClean="0"/>
              <a:t>Sistemas computacionales</a:t>
            </a:r>
          </a:p>
          <a:p>
            <a:pPr>
              <a:buNone/>
            </a:pPr>
            <a:r>
              <a:rPr lang="es-ES" dirty="0" smtClean="0"/>
              <a:t>Investigación de operaciones</a:t>
            </a:r>
          </a:p>
          <a:p>
            <a:pPr>
              <a:buNone/>
            </a:pPr>
            <a:endParaRPr lang="es-VE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214282" y="1428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un campo interdisciplinario de la ingeniería que se enfoca en el diseño, gestión, aplicación y mantenimiento de sistemas.</a:t>
            </a:r>
            <a:endParaRPr kumimoji="0" lang="es-V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Abrir llave"/>
          <p:cNvSpPr/>
          <p:nvPr/>
        </p:nvSpPr>
        <p:spPr>
          <a:xfrm>
            <a:off x="1619672" y="3573016"/>
            <a:ext cx="642942" cy="2428892"/>
          </a:xfrm>
          <a:prstGeom prst="leftBrace">
            <a:avLst/>
          </a:prstGeom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Pensum de la carrera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/>
          </a:bodyPr>
          <a:lstStyle/>
          <a:p>
            <a:r>
              <a:rPr lang="es-VE" dirty="0" smtClean="0"/>
              <a:t>Básico.</a:t>
            </a:r>
          </a:p>
          <a:p>
            <a:endParaRPr lang="es-VE" dirty="0" smtClean="0"/>
          </a:p>
          <a:p>
            <a:r>
              <a:rPr lang="es-VE" dirty="0" smtClean="0"/>
              <a:t>Formativo.</a:t>
            </a:r>
          </a:p>
          <a:p>
            <a:endParaRPr lang="es-VE" dirty="0" smtClean="0"/>
          </a:p>
          <a:p>
            <a:r>
              <a:rPr lang="es-VE" dirty="0" smtClean="0"/>
              <a:t>Profesional.</a:t>
            </a:r>
          </a:p>
          <a:p>
            <a:endParaRPr lang="es-V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Opción investigación de operaciones</a:t>
            </a:r>
            <a:endParaRPr lang="es-VE" dirty="0"/>
          </a:p>
        </p:txBody>
      </p:sp>
      <p:pic>
        <p:nvPicPr>
          <p:cNvPr id="4" name="3 Marcador de contenido" descr="flujoNuevoIO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28210"/>
            <a:ext cx="9144000" cy="53297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Opción sistemas computacionales</a:t>
            </a:r>
            <a:endParaRPr lang="es-VE" dirty="0"/>
          </a:p>
        </p:txBody>
      </p:sp>
      <p:pic>
        <p:nvPicPr>
          <p:cNvPr id="4" name="3 Marcador de contenido" descr="flujoNuevoSC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61642" cy="55172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/>
              <a:t>Opción sistemas de control y automatización</a:t>
            </a:r>
            <a:endParaRPr lang="es-VE" dirty="0"/>
          </a:p>
        </p:txBody>
      </p:sp>
      <p:pic>
        <p:nvPicPr>
          <p:cNvPr id="4" name="3 Marcador de contenido" descr="flujoNuevoC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1484784"/>
            <a:ext cx="9218503" cy="53732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s-ES" dirty="0" smtClean="0"/>
              <a:t>Pensum de la carrera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20000"/>
          </a:bodyPr>
          <a:lstStyle/>
          <a:p>
            <a:r>
              <a:rPr lang="es-VE" dirty="0" smtClean="0"/>
              <a:t>Básico:</a:t>
            </a:r>
            <a:r>
              <a:rPr lang="es-VE" b="1" dirty="0" smtClean="0"/>
              <a:t> </a:t>
            </a:r>
            <a:r>
              <a:rPr lang="es-VE" dirty="0" smtClean="0"/>
              <a:t> Contempla cursos de formación básica en Matemática, Física, Química, Computación, Estadística, Economía y materias para la formación integral del estudiante de Ingeniería de Sistemas. (1ero-4to semestre)</a:t>
            </a:r>
          </a:p>
          <a:p>
            <a:endParaRPr lang="es-VE" dirty="0" smtClean="0"/>
          </a:p>
          <a:p>
            <a:pPr marL="1527175" indent="-92075">
              <a:buNone/>
            </a:pPr>
            <a:r>
              <a:rPr lang="es-VE" dirty="0" smtClean="0"/>
              <a:t>Cálculo 10,20,30,40</a:t>
            </a:r>
          </a:p>
          <a:p>
            <a:pPr marL="1527175" indent="-92075">
              <a:buNone/>
            </a:pPr>
            <a:r>
              <a:rPr lang="es-VE" dirty="0" smtClean="0"/>
              <a:t>Sistemas de Representación 10</a:t>
            </a:r>
          </a:p>
          <a:p>
            <a:pPr marL="1527175" indent="-92075">
              <a:buNone/>
            </a:pPr>
            <a:r>
              <a:rPr lang="es-VE" dirty="0" smtClean="0"/>
              <a:t>Ingeniería de Sistemas</a:t>
            </a:r>
          </a:p>
          <a:p>
            <a:pPr marL="1527175" indent="-92075">
              <a:buNone/>
            </a:pPr>
            <a:r>
              <a:rPr lang="es-VE" dirty="0" smtClean="0"/>
              <a:t>Electiva de Formación Integral 10</a:t>
            </a:r>
          </a:p>
          <a:p>
            <a:pPr marL="1527175" indent="-92075">
              <a:buNone/>
            </a:pPr>
            <a:r>
              <a:rPr lang="es-VE" dirty="0" smtClean="0"/>
              <a:t>Programación 1,2,3, Arquitectura de Computadoras </a:t>
            </a:r>
          </a:p>
          <a:p>
            <a:pPr marL="1527175" indent="-92075">
              <a:buNone/>
            </a:pPr>
            <a:r>
              <a:rPr lang="es-VE" dirty="0" smtClean="0"/>
              <a:t>Física 11,21, Laboratorio de Física General</a:t>
            </a:r>
          </a:p>
          <a:p>
            <a:pPr marL="1527175" indent="-92075">
              <a:buNone/>
            </a:pPr>
            <a:r>
              <a:rPr lang="es-VE" dirty="0" smtClean="0"/>
              <a:t>Introducción a los Procesos Químicos</a:t>
            </a:r>
          </a:p>
          <a:p>
            <a:pPr marL="1527175" indent="-92075">
              <a:buNone/>
            </a:pPr>
            <a:r>
              <a:rPr lang="es-VE" dirty="0" smtClean="0"/>
              <a:t>Mecánica Racional </a:t>
            </a:r>
          </a:p>
          <a:p>
            <a:pPr marL="1527175" indent="-92075">
              <a:buNone/>
            </a:pPr>
            <a:r>
              <a:rPr lang="es-VE" dirty="0" smtClean="0"/>
              <a:t>Inglés</a:t>
            </a:r>
          </a:p>
          <a:p>
            <a:pPr marL="1527175" indent="-92075">
              <a:buNone/>
            </a:pPr>
            <a:r>
              <a:rPr lang="es-VE" dirty="0" smtClean="0"/>
              <a:t>Estocástica 1 </a:t>
            </a:r>
          </a:p>
          <a:p>
            <a:pPr marL="1527175" indent="-92075">
              <a:buNone/>
            </a:pPr>
            <a:r>
              <a:rPr lang="es-VE" dirty="0" smtClean="0"/>
              <a:t>Elementos de Economía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Pensum de la carrera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85000" lnSpcReduction="20000"/>
          </a:bodyPr>
          <a:lstStyle/>
          <a:p>
            <a:r>
              <a:rPr lang="es-VE" dirty="0" smtClean="0"/>
              <a:t>Formativo:  Abarca los conocimientos generales de las áreas de especialización u opciones que ofrece la carrera de Ingeniería de Sistemas.</a:t>
            </a:r>
          </a:p>
          <a:p>
            <a:pPr>
              <a:buNone/>
            </a:pPr>
            <a:endParaRPr lang="es-VE" dirty="0" smtClean="0"/>
          </a:p>
          <a:p>
            <a:pPr marL="890588" indent="0">
              <a:buNone/>
            </a:pPr>
            <a:r>
              <a:rPr lang="es-VE" dirty="0" smtClean="0"/>
              <a:t>Matemáticas Especiales</a:t>
            </a:r>
          </a:p>
          <a:p>
            <a:pPr marL="890588" indent="0">
              <a:buNone/>
            </a:pPr>
            <a:r>
              <a:rPr lang="es-VE" dirty="0" smtClean="0"/>
              <a:t> Matemáticas Discretas</a:t>
            </a:r>
          </a:p>
          <a:p>
            <a:pPr marL="890588" indent="0">
              <a:buNone/>
            </a:pPr>
            <a:r>
              <a:rPr lang="es-VE" dirty="0" smtClean="0"/>
              <a:t> Modelado de Sistemas Físicos</a:t>
            </a:r>
          </a:p>
          <a:p>
            <a:pPr marL="890588" indent="0">
              <a:buNone/>
            </a:pPr>
            <a:r>
              <a:rPr lang="es-VE" dirty="0" smtClean="0"/>
              <a:t> Investigación de Operaciones 1 </a:t>
            </a:r>
          </a:p>
          <a:p>
            <a:pPr marL="890588" indent="0">
              <a:buNone/>
            </a:pPr>
            <a:r>
              <a:rPr lang="es-VE" dirty="0" smtClean="0"/>
              <a:t>Estocástica 2 </a:t>
            </a:r>
          </a:p>
          <a:p>
            <a:pPr marL="890588" indent="0">
              <a:buNone/>
            </a:pPr>
            <a:r>
              <a:rPr lang="es-VE" dirty="0" smtClean="0"/>
              <a:t>Diseño y Análisis de Algoritmos</a:t>
            </a:r>
          </a:p>
          <a:p>
            <a:pPr marL="890588" indent="0">
              <a:buNone/>
            </a:pPr>
            <a:r>
              <a:rPr lang="es-VE" dirty="0" smtClean="0"/>
              <a:t> Análisis Numérico</a:t>
            </a:r>
          </a:p>
          <a:p>
            <a:pPr marL="890588" indent="0">
              <a:buNone/>
            </a:pPr>
            <a:r>
              <a:rPr lang="es-VE" dirty="0" smtClean="0"/>
              <a:t> Instrumentación 1</a:t>
            </a:r>
          </a:p>
          <a:p>
            <a:pPr marL="890588" indent="0">
              <a:buNone/>
            </a:pPr>
            <a:r>
              <a:rPr lang="es-VE" dirty="0" smtClean="0"/>
              <a:t> Modelado y Simulación 1</a:t>
            </a:r>
          </a:p>
          <a:p>
            <a:pPr marL="890588" indent="0">
              <a:buNone/>
            </a:pPr>
            <a:r>
              <a:rPr lang="es-VE" dirty="0" smtClean="0"/>
              <a:t> Control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INTERROGANTES	</a:t>
            </a:r>
            <a:endParaRPr lang="es-VE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>
          <a:xfrm>
            <a:off x="500034" y="1928802"/>
            <a:ext cx="7467600" cy="4525963"/>
          </a:xfrm>
        </p:spPr>
        <p:txBody>
          <a:bodyPr>
            <a:normAutofit fontScale="92500"/>
          </a:bodyPr>
          <a:lstStyle/>
          <a:p>
            <a:r>
              <a:rPr lang="es-VE" dirty="0" smtClean="0"/>
              <a:t> Por qué decidieron estudiar ingeniería de sistemas? </a:t>
            </a:r>
          </a:p>
          <a:p>
            <a:endParaRPr lang="es-VE" dirty="0" smtClean="0"/>
          </a:p>
          <a:p>
            <a:r>
              <a:rPr lang="es-VE" dirty="0" smtClean="0"/>
              <a:t>Qué es para ustedes la ingeniería de sistemas?</a:t>
            </a:r>
          </a:p>
          <a:p>
            <a:endParaRPr lang="es-VE" dirty="0" smtClean="0"/>
          </a:p>
          <a:p>
            <a:r>
              <a:rPr lang="es-VE" dirty="0" smtClean="0"/>
              <a:t> Qué hace un ingeniero de sistemas? </a:t>
            </a:r>
          </a:p>
          <a:p>
            <a:endParaRPr lang="es-VE" dirty="0" smtClean="0"/>
          </a:p>
          <a:p>
            <a:r>
              <a:rPr lang="es-VE" dirty="0" smtClean="0"/>
              <a:t> Al finalizar la carrera, en que se imaginan trabajando? </a:t>
            </a:r>
          </a:p>
          <a:p>
            <a:endParaRPr lang="es-VE" dirty="0" smtClean="0"/>
          </a:p>
          <a:p>
            <a:r>
              <a:rPr lang="es-VE" dirty="0" smtClean="0"/>
              <a:t> Que saben de la carrera? (opciones, materias, </a:t>
            </a:r>
            <a:r>
              <a:rPr lang="es-VE" dirty="0" err="1" smtClean="0"/>
              <a:t>etc</a:t>
            </a:r>
            <a:r>
              <a:rPr lang="es-VE" dirty="0" smtClean="0"/>
              <a:t>) </a:t>
            </a:r>
            <a:endParaRPr lang="es-ES" dirty="0" smtClean="0"/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Ciclo Profesional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VE" dirty="0" smtClean="0"/>
              <a:t>Profesional:  Está directamente relacionado con el ejercicio de la profesión, en el cual el estudiante se especializa en una de las tres opciones que ofrece la carrera.</a:t>
            </a:r>
          </a:p>
          <a:p>
            <a:pPr algn="just">
              <a:buNone/>
            </a:pPr>
            <a:endParaRPr lang="es-VE" dirty="0" smtClean="0"/>
          </a:p>
          <a:p>
            <a:pPr lvl="1" algn="just"/>
            <a:r>
              <a:rPr lang="es-VE" b="1" dirty="0" smtClean="0"/>
              <a:t>Control  y Automatización</a:t>
            </a:r>
          </a:p>
          <a:p>
            <a:pPr lvl="1" algn="just"/>
            <a:r>
              <a:rPr lang="es-ES" b="1" dirty="0" smtClean="0"/>
              <a:t>Investigación de Operaciones</a:t>
            </a:r>
          </a:p>
          <a:p>
            <a:pPr lvl="1" algn="just"/>
            <a:r>
              <a:rPr lang="es-ES" b="1" dirty="0" smtClean="0"/>
              <a:t>Sistemas Computacionales</a:t>
            </a:r>
            <a:endParaRPr lang="es-V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Ciclo Profesional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VE" dirty="0" smtClean="0"/>
          </a:p>
          <a:p>
            <a:pPr algn="just"/>
            <a:r>
              <a:rPr lang="es-VE" b="1" dirty="0" smtClean="0"/>
              <a:t>Control  y Automatización: </a:t>
            </a:r>
            <a:r>
              <a:rPr lang="es-VE" dirty="0" smtClean="0"/>
              <a:t> Proceso por el cual se asegura que las actividades reales se comporten según lo planificado o esperado.</a:t>
            </a:r>
          </a:p>
          <a:p>
            <a:pPr algn="just"/>
            <a:endParaRPr lang="es-VE" dirty="0" smtClean="0"/>
          </a:p>
          <a:p>
            <a:pPr algn="just"/>
            <a:r>
              <a:rPr lang="es-VE" dirty="0" smtClean="0"/>
              <a:t>Materias: Control 2, Control 3, Aplicaciones de Procesadores en Control, Instrumentación, Automatización 1, Automatización 2, Señales y Sistemas, Identificación de Sistemas, Tópicos de Control y Automatización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Ciclo Profesional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VE" dirty="0" smtClean="0"/>
              <a:t/>
            </a:r>
            <a:br>
              <a:rPr lang="es-VE" dirty="0" smtClean="0"/>
            </a:br>
            <a:r>
              <a:rPr lang="es-VE" b="1" dirty="0" smtClean="0"/>
              <a:t>Investigación de Operaciones:</a:t>
            </a:r>
            <a:r>
              <a:rPr lang="es-VE" dirty="0" smtClean="0"/>
              <a:t>  Uso de modelos matemáticos, estadística y algoritmos con objeto de realizar un proceso de toma de decisiones.</a:t>
            </a:r>
          </a:p>
          <a:p>
            <a:pPr algn="just">
              <a:buNone/>
            </a:pPr>
            <a:endParaRPr lang="es-VE" dirty="0" smtClean="0"/>
          </a:p>
          <a:p>
            <a:pPr algn="just">
              <a:buNone/>
            </a:pPr>
            <a:r>
              <a:rPr lang="es-VE" dirty="0" smtClean="0"/>
              <a:t>	Materias: Estocástica, Modelado y Simulación, Investigación de Operaciones, Complejidad en Gerencia y Toma de Decisiones, Evaluación de Proyectos.</a:t>
            </a:r>
          </a:p>
          <a:p>
            <a:pPr algn="just">
              <a:buNone/>
            </a:pPr>
            <a:r>
              <a:rPr lang="es-VE" dirty="0" smtClean="0"/>
              <a:t/>
            </a:r>
            <a:br>
              <a:rPr lang="es-VE" dirty="0" smtClean="0"/>
            </a:br>
            <a:endParaRPr lang="es-V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Ciclo Profesional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VE" dirty="0" smtClean="0"/>
              <a:t/>
            </a:r>
            <a:br>
              <a:rPr lang="es-VE" dirty="0" smtClean="0"/>
            </a:br>
            <a:r>
              <a:rPr lang="es-VE" b="1" dirty="0" smtClean="0"/>
              <a:t>Sistemas Computacionales:</a:t>
            </a:r>
            <a:r>
              <a:rPr lang="es-VE" dirty="0" smtClean="0"/>
              <a:t>  Bases de Datos, Ingeniería del Software, Teoría de la Computación, Sistemas Operativos, Redes de Computadoras, Compiladores, Sistemas Computacionales.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VE"/>
          </a:p>
        </p:txBody>
      </p:sp>
      <p:pic>
        <p:nvPicPr>
          <p:cNvPr id="4" name="3 Imagen" descr="processlay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7876233" cy="476692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VE"/>
          </a:p>
        </p:txBody>
      </p:sp>
      <p:pic>
        <p:nvPicPr>
          <p:cNvPr id="6" name="5 Marcador de contenido" descr="secado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196752"/>
            <a:ext cx="8389302" cy="524331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Ingeniería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2071678"/>
            <a:ext cx="8229600" cy="4525963"/>
          </a:xfrm>
        </p:spPr>
        <p:txBody>
          <a:bodyPr/>
          <a:lstStyle/>
          <a:p>
            <a:pPr algn="just">
              <a:buNone/>
            </a:pPr>
            <a:r>
              <a:rPr lang="es-VE" dirty="0" smtClean="0"/>
              <a:t>    “Es la profesión que aplica conocimientos y experiencias para que mediante diseños, modelos y técnicas se resuelvan problemas que afectan a los seres vivos con creatividad e ingenio”.</a:t>
            </a:r>
          </a:p>
          <a:p>
            <a:pPr algn="just">
              <a:buNone/>
            </a:pP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Ingeniería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s-VE" dirty="0" smtClean="0"/>
              <a:t>   “La ingeniería es el conjunto de conocimientos en ciencias básicas y específicas, que llevados a la práctica permiten que una persona diseñe y desarrolle soluciones a problemas en el área de la ciencia y la tecnología.”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Ingeniero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VE" dirty="0" smtClean="0"/>
              <a:t>Los ingenieros utilizan el conocimiento de la ciencia y la matemática y la experiencia apropiada para encontrar las mejores soluciones a los problemas concretos, creando los modelos matemáticos apropiados de los problemas que les permiten analizarlos rigurosamente y probar las soluciones potenciales. 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Ingeniero</a:t>
            </a:r>
            <a:endParaRPr lang="es-VE" dirty="0"/>
          </a:p>
        </p:txBody>
      </p:sp>
      <p:sp>
        <p:nvSpPr>
          <p:cNvPr id="4" name="3 Nube"/>
          <p:cNvSpPr/>
          <p:nvPr/>
        </p:nvSpPr>
        <p:spPr>
          <a:xfrm>
            <a:off x="714348" y="2714620"/>
            <a:ext cx="2357454" cy="121444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Ciencias</a:t>
            </a:r>
            <a:endParaRPr lang="es-VE" dirty="0"/>
          </a:p>
        </p:txBody>
      </p:sp>
      <p:sp>
        <p:nvSpPr>
          <p:cNvPr id="5" name="4 Nube"/>
          <p:cNvSpPr/>
          <p:nvPr/>
        </p:nvSpPr>
        <p:spPr>
          <a:xfrm>
            <a:off x="6000760" y="2643182"/>
            <a:ext cx="2357454" cy="128588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Tecnología</a:t>
            </a:r>
            <a:endParaRPr lang="es-VE" dirty="0"/>
          </a:p>
        </p:txBody>
      </p:sp>
      <p:sp>
        <p:nvSpPr>
          <p:cNvPr id="6" name="5 Flecha izquierda y derecha"/>
          <p:cNvSpPr/>
          <p:nvPr/>
        </p:nvSpPr>
        <p:spPr>
          <a:xfrm>
            <a:off x="3214678" y="2714620"/>
            <a:ext cx="2714644" cy="10001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Ingeniería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Habilidades del ingeniero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Creatividad</a:t>
            </a:r>
          </a:p>
          <a:p>
            <a:r>
              <a:rPr lang="es-ES" dirty="0" smtClean="0"/>
              <a:t>Capacidad de pensamiento convergente</a:t>
            </a:r>
            <a:r>
              <a:rPr lang="es-VE" dirty="0" smtClean="0"/>
              <a:t> y divergente</a:t>
            </a:r>
          </a:p>
          <a:p>
            <a:r>
              <a:rPr lang="es-ES" dirty="0" smtClean="0"/>
              <a:t>Capacidad analítica</a:t>
            </a:r>
          </a:p>
          <a:p>
            <a:r>
              <a:rPr lang="es-ES" dirty="0" smtClean="0"/>
              <a:t>Capacidad de trabajo en grupo</a:t>
            </a:r>
          </a:p>
          <a:p>
            <a:r>
              <a:rPr lang="es-ES" dirty="0" err="1" smtClean="0"/>
              <a:t>Interdisciplina</a:t>
            </a:r>
            <a:endParaRPr lang="es-ES" dirty="0" smtClean="0"/>
          </a:p>
          <a:p>
            <a:r>
              <a:rPr lang="es-ES" dirty="0" smtClean="0"/>
              <a:t>Diseño conceptual</a:t>
            </a:r>
          </a:p>
          <a:p>
            <a:r>
              <a:rPr lang="es-ES" dirty="0" smtClean="0"/>
              <a:t>Capacidad de comunicación</a:t>
            </a:r>
          </a:p>
          <a:p>
            <a:r>
              <a:rPr lang="es-ES" dirty="0" smtClean="0"/>
              <a:t>Dominio de un idioma técnico</a:t>
            </a:r>
          </a:p>
          <a:p>
            <a:r>
              <a:rPr lang="es-ES" dirty="0" smtClean="0"/>
              <a:t>Manejo del aspecto social, humano y ético.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Ingeniería de Sistemas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229600" cy="4525963"/>
          </a:xfrm>
        </p:spPr>
        <p:txBody>
          <a:bodyPr/>
          <a:lstStyle/>
          <a:p>
            <a:r>
              <a:rPr lang="es-ES" dirty="0" smtClean="0"/>
              <a:t>Es un campo interdisciplinario de la ingeniería que se enfoca en el diseño, gestión, aplicación y mantenimiento de sistemas.</a:t>
            </a:r>
            <a:endParaRPr lang="es-VE" dirty="0"/>
          </a:p>
        </p:txBody>
      </p:sp>
      <p:sp>
        <p:nvSpPr>
          <p:cNvPr id="16386" name="AutoShape 2" descr="http://www.alfaroelectromontajes.com/resources/cuadros2.gif"/>
          <p:cNvSpPr>
            <a:spLocks noChangeAspect="1" noChangeArrowheads="1"/>
          </p:cNvSpPr>
          <p:nvPr/>
        </p:nvSpPr>
        <p:spPr bwMode="auto">
          <a:xfrm>
            <a:off x="63500" y="-136525"/>
            <a:ext cx="5915025" cy="44386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VE"/>
          </a:p>
        </p:txBody>
      </p:sp>
      <p:pic>
        <p:nvPicPr>
          <p:cNvPr id="6" name="5 Imagen" descr="processlayo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3171198"/>
            <a:ext cx="6091585" cy="3686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Qué es un sistema?</a:t>
            </a:r>
            <a:endParaRPr lang="es-V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Un sistema es un conjunto de elementos interrelacionados que cumplen con un mismo objetivo.</a:t>
            </a:r>
          </a:p>
          <a:p>
            <a:endParaRPr lang="es-ES" dirty="0" smtClean="0"/>
          </a:p>
          <a:p>
            <a:r>
              <a:rPr lang="es-ES" dirty="0" smtClean="0"/>
              <a:t>“Arreglo de partes que interactúan unas con otras dentro de los límites del sistema para funcionar como un todo” [</a:t>
            </a:r>
            <a:r>
              <a:rPr lang="es-ES" dirty="0" err="1" smtClean="0"/>
              <a:t>Andrews</a:t>
            </a:r>
            <a:r>
              <a:rPr lang="es-ES" dirty="0" smtClean="0"/>
              <a:t>, 1997]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690</TotalTime>
  <Words>481</Words>
  <Application>Microsoft Office PowerPoint</Application>
  <PresentationFormat>Presentación en pantalla (4:3)</PresentationFormat>
  <Paragraphs>115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Mirador</vt:lpstr>
      <vt:lpstr>Ingeniería de Sistemas</vt:lpstr>
      <vt:lpstr>INTERROGANTES </vt:lpstr>
      <vt:lpstr>Ingeniería</vt:lpstr>
      <vt:lpstr>Ingeniería</vt:lpstr>
      <vt:lpstr>Ingeniero</vt:lpstr>
      <vt:lpstr>Ingeniero</vt:lpstr>
      <vt:lpstr>Habilidades del ingeniero</vt:lpstr>
      <vt:lpstr>Ingeniería de Sistemas</vt:lpstr>
      <vt:lpstr>Qué es un sistema?</vt:lpstr>
      <vt:lpstr>Ejemplos de Sistemas</vt:lpstr>
      <vt:lpstr>Ingeniería de Sistemas</vt:lpstr>
      <vt:lpstr>Campo de Trabajo</vt:lpstr>
      <vt:lpstr>Ingeniería de Sistemas</vt:lpstr>
      <vt:lpstr>Pensum de la carrera</vt:lpstr>
      <vt:lpstr>Opción investigación de operaciones</vt:lpstr>
      <vt:lpstr>Opción sistemas computacionales</vt:lpstr>
      <vt:lpstr>Opción sistemas de control y automatización</vt:lpstr>
      <vt:lpstr>Pensum de la carrera</vt:lpstr>
      <vt:lpstr>Pensum de la carrera</vt:lpstr>
      <vt:lpstr>Ciclo Profesional</vt:lpstr>
      <vt:lpstr>Ciclo Profesional</vt:lpstr>
      <vt:lpstr>Ciclo Profesional</vt:lpstr>
      <vt:lpstr>Ciclo Profesional</vt:lpstr>
      <vt:lpstr>Diapositiva 24</vt:lpstr>
      <vt:lpstr>Diapositiva 25</vt:lpstr>
    </vt:vector>
  </TitlesOfParts>
  <Company>hpr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Ingenieria de Sistemas</dc:title>
  <dc:creator>PC</dc:creator>
  <cp:lastModifiedBy>TecNUAA</cp:lastModifiedBy>
  <cp:revision>73</cp:revision>
  <dcterms:created xsi:type="dcterms:W3CDTF">2010-03-08T00:16:05Z</dcterms:created>
  <dcterms:modified xsi:type="dcterms:W3CDTF">2011-04-06T15:27:48Z</dcterms:modified>
</cp:coreProperties>
</file>