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3" r:id="rId6"/>
    <p:sldId id="259" r:id="rId7"/>
    <p:sldId id="261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226A3-2E8B-45EA-B9EF-42EFF6B6E46B}" type="datetimeFigureOut">
              <a:rPr lang="es-VE" smtClean="0"/>
              <a:pPr/>
              <a:t>20/05/2011</a:t>
            </a:fld>
            <a:endParaRPr lang="es-V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E4D09-19D6-4596-91D8-D115B2D9F2A0}" type="slidenum">
              <a:rPr lang="es-VE" smtClean="0"/>
              <a:pPr/>
              <a:t>‹Nº›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E4D09-19D6-4596-91D8-D115B2D9F2A0}" type="slidenum">
              <a:rPr lang="es-VE" smtClean="0"/>
              <a:pPr/>
              <a:t>7</a:t>
            </a:fld>
            <a:endParaRPr lang="es-V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DE6A-B1A8-4AB0-91F4-B2E25D555B27}" type="datetimeFigureOut">
              <a:rPr lang="es-VE" smtClean="0"/>
              <a:pPr/>
              <a:t>20/05/2011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BFF4-E64F-42EA-89FC-4C5046409C99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DE6A-B1A8-4AB0-91F4-B2E25D555B27}" type="datetimeFigureOut">
              <a:rPr lang="es-VE" smtClean="0"/>
              <a:pPr/>
              <a:t>20/05/2011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BFF4-E64F-42EA-89FC-4C5046409C99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DE6A-B1A8-4AB0-91F4-B2E25D555B27}" type="datetimeFigureOut">
              <a:rPr lang="es-VE" smtClean="0"/>
              <a:pPr/>
              <a:t>20/05/2011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BFF4-E64F-42EA-89FC-4C5046409C99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DE6A-B1A8-4AB0-91F4-B2E25D555B27}" type="datetimeFigureOut">
              <a:rPr lang="es-VE" smtClean="0"/>
              <a:pPr/>
              <a:t>20/05/2011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BFF4-E64F-42EA-89FC-4C5046409C99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DE6A-B1A8-4AB0-91F4-B2E25D555B27}" type="datetimeFigureOut">
              <a:rPr lang="es-VE" smtClean="0"/>
              <a:pPr/>
              <a:t>20/05/2011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BFF4-E64F-42EA-89FC-4C5046409C99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DE6A-B1A8-4AB0-91F4-B2E25D555B27}" type="datetimeFigureOut">
              <a:rPr lang="es-VE" smtClean="0"/>
              <a:pPr/>
              <a:t>20/05/2011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BFF4-E64F-42EA-89FC-4C5046409C99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DE6A-B1A8-4AB0-91F4-B2E25D555B27}" type="datetimeFigureOut">
              <a:rPr lang="es-VE" smtClean="0"/>
              <a:pPr/>
              <a:t>20/05/2011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BFF4-E64F-42EA-89FC-4C5046409C99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DE6A-B1A8-4AB0-91F4-B2E25D555B27}" type="datetimeFigureOut">
              <a:rPr lang="es-VE" smtClean="0"/>
              <a:pPr/>
              <a:t>20/05/2011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BFF4-E64F-42EA-89FC-4C5046409C99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DE6A-B1A8-4AB0-91F4-B2E25D555B27}" type="datetimeFigureOut">
              <a:rPr lang="es-VE" smtClean="0"/>
              <a:pPr/>
              <a:t>20/05/2011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BFF4-E64F-42EA-89FC-4C5046409C99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DE6A-B1A8-4AB0-91F4-B2E25D555B27}" type="datetimeFigureOut">
              <a:rPr lang="es-VE" smtClean="0"/>
              <a:pPr/>
              <a:t>20/05/2011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BFF4-E64F-42EA-89FC-4C5046409C99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DE6A-B1A8-4AB0-91F4-B2E25D555B27}" type="datetimeFigureOut">
              <a:rPr lang="es-VE" smtClean="0"/>
              <a:pPr/>
              <a:t>20/05/2011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BFF4-E64F-42EA-89FC-4C5046409C99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3DE6A-B1A8-4AB0-91F4-B2E25D555B27}" type="datetimeFigureOut">
              <a:rPr lang="es-VE" smtClean="0"/>
              <a:pPr/>
              <a:t>20/05/2011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6BFF4-E64F-42EA-89FC-4C5046409C99}" type="slidenum">
              <a:rPr lang="es-VE" smtClean="0"/>
              <a:pPr/>
              <a:t>‹Nº›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uario\Documenti\Downloads\scada_edificiom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142984"/>
            <a:ext cx="4134748" cy="3852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6286512" y="4572009"/>
            <a:ext cx="26432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Integrantes:</a:t>
            </a:r>
          </a:p>
          <a:p>
            <a:r>
              <a:rPr lang="es-VE" dirty="0" smtClean="0"/>
              <a:t>Edicson Molina</a:t>
            </a:r>
          </a:p>
          <a:p>
            <a:r>
              <a:rPr lang="es-VE" dirty="0" smtClean="0"/>
              <a:t>Aldemaro Guzmán</a:t>
            </a:r>
          </a:p>
          <a:p>
            <a:r>
              <a:rPr lang="es-VE" dirty="0" smtClean="0"/>
              <a:t>Jesús Pernia</a:t>
            </a:r>
          </a:p>
          <a:p>
            <a:r>
              <a:rPr lang="es-VE" dirty="0" smtClean="0"/>
              <a:t>Leonardo Palacios</a:t>
            </a:r>
          </a:p>
          <a:p>
            <a:r>
              <a:rPr lang="es-VE" dirty="0" smtClean="0"/>
              <a:t>Junior Fernández</a:t>
            </a:r>
            <a:endParaRPr lang="es-VE" dirty="0"/>
          </a:p>
        </p:txBody>
      </p:sp>
      <p:sp>
        <p:nvSpPr>
          <p:cNvPr id="8" name="7 Rectángulo"/>
          <p:cNvSpPr/>
          <p:nvPr/>
        </p:nvSpPr>
        <p:spPr>
          <a:xfrm>
            <a:off x="2051720" y="332656"/>
            <a:ext cx="4820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Sistemas SCADA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usuario\Documenti\Downloads\Scada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85860"/>
            <a:ext cx="6715172" cy="5045972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1701534" y="332656"/>
            <a:ext cx="57125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Ejemplos de Sistemas SCADA</a:t>
            </a:r>
            <a:endParaRPr lang="es-VE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usuario\Documenti\Downloads\scad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71546"/>
            <a:ext cx="7358114" cy="5518586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701534" y="332656"/>
            <a:ext cx="57125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Ejemplos de Sistemas SCADA</a:t>
            </a:r>
            <a:endParaRPr lang="es-VE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usuario\Documenti\Downloads\Scada 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142984"/>
            <a:ext cx="6675268" cy="507209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701534" y="332656"/>
            <a:ext cx="57125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Ejemplos de Sistemas SCADA</a:t>
            </a:r>
            <a:endParaRPr lang="es-VE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es-VE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¿Qué es un Sistema SCADA</a:t>
            </a:r>
            <a:endParaRPr lang="es-VE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428736"/>
            <a:ext cx="9144000" cy="4714908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chemeClr val="tx1"/>
                </a:solidFill>
              </a:rPr>
              <a:t>SCADA (SUPERVISORY  CONTROL  AND  DATA  ADQUISITION)</a:t>
            </a:r>
          </a:p>
          <a:p>
            <a:endParaRPr lang="es-VE" sz="800" dirty="0" smtClean="0">
              <a:solidFill>
                <a:schemeClr val="tx1"/>
              </a:solidFill>
            </a:endParaRPr>
          </a:p>
          <a:p>
            <a:r>
              <a:rPr lang="es-VE" sz="2400" dirty="0" smtClean="0">
                <a:solidFill>
                  <a:schemeClr val="tx1"/>
                </a:solidFill>
              </a:rPr>
              <a:t>TRADUCCIÓN: </a:t>
            </a:r>
            <a:r>
              <a:rPr lang="es-AR" sz="2400" dirty="0" smtClean="0">
                <a:solidFill>
                  <a:schemeClr val="tx1"/>
                </a:solidFill>
              </a:rPr>
              <a:t>CONTROL SUPERVISADO Y ADQUISICIÓN DE DATOS</a:t>
            </a:r>
          </a:p>
          <a:p>
            <a:pPr algn="l"/>
            <a:endParaRPr lang="es-VE" sz="2400" dirty="0">
              <a:solidFill>
                <a:schemeClr val="tx1"/>
              </a:solidFill>
            </a:endParaRPr>
          </a:p>
          <a:p>
            <a:r>
              <a:rPr lang="es-VE" sz="3000" dirty="0" smtClean="0">
                <a:solidFill>
                  <a:schemeClr val="tx1"/>
                </a:solidFill>
              </a:rPr>
              <a:t>Un sistema SCADA esta </a:t>
            </a:r>
            <a:r>
              <a:rPr lang="es-VE" sz="3000" dirty="0">
                <a:solidFill>
                  <a:schemeClr val="tx1"/>
                </a:solidFill>
              </a:rPr>
              <a:t>basado en computadores </a:t>
            </a:r>
            <a:endParaRPr lang="es-VE" sz="3000" dirty="0" smtClean="0">
              <a:solidFill>
                <a:schemeClr val="tx1"/>
              </a:solidFill>
            </a:endParaRPr>
          </a:p>
          <a:p>
            <a:r>
              <a:rPr lang="es-VE" sz="3000" dirty="0" smtClean="0">
                <a:solidFill>
                  <a:schemeClr val="tx1"/>
                </a:solidFill>
              </a:rPr>
              <a:t>que </a:t>
            </a:r>
            <a:r>
              <a:rPr lang="es-VE" sz="3000" dirty="0">
                <a:solidFill>
                  <a:schemeClr val="tx1"/>
                </a:solidFill>
              </a:rPr>
              <a:t>permiten supervisar y controlar a distancia una instalación, proceso o sistema de características variadas.</a:t>
            </a:r>
          </a:p>
        </p:txBody>
      </p:sp>
      <p:pic>
        <p:nvPicPr>
          <p:cNvPr id="2050" name="Picture 2" descr="C:\Documents and Settings\usuario\Documenti\Downloads\art08.2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572008"/>
            <a:ext cx="3929090" cy="2105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Descripción general de los sistemas:</a:t>
            </a:r>
            <a:b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es-VE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000108"/>
            <a:ext cx="9144000" cy="1752600"/>
          </a:xfrm>
        </p:spPr>
        <p:txBody>
          <a:bodyPr/>
          <a:lstStyle/>
          <a:p>
            <a:pPr algn="just"/>
            <a:r>
              <a:rPr lang="es-ES" sz="3000" dirty="0" smtClean="0">
                <a:solidFill>
                  <a:schemeClr val="tx1"/>
                </a:solidFill>
              </a:rPr>
              <a:t>	El sistema está formado por dos partes fundamentales que podemos ver como los extremos del mismo, las cuales son:</a:t>
            </a:r>
          </a:p>
          <a:p>
            <a:endParaRPr lang="es-VE" dirty="0"/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0" y="2571744"/>
            <a:ext cx="9144000" cy="3786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kumimoji="0" lang="es-E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r>
              <a:rPr lang="es-E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Hardware: </a:t>
            </a:r>
          </a:p>
          <a:p>
            <a:endParaRPr lang="es-ES" sz="3000" dirty="0" smtClean="0"/>
          </a:p>
          <a:p>
            <a:pPr lvl="1">
              <a:buFont typeface="Trebuchet MS" pitchFamily="34" charset="0"/>
              <a:buChar char="•"/>
            </a:pPr>
            <a:r>
              <a:rPr lang="es-ES" sz="3000" dirty="0" smtClean="0"/>
              <a:t> Unidad Terminal Remota (RTU - </a:t>
            </a:r>
            <a:r>
              <a:rPr lang="es-ES" sz="3000" dirty="0" err="1" smtClean="0"/>
              <a:t>Remote</a:t>
            </a:r>
            <a:r>
              <a:rPr lang="es-ES" sz="3000" dirty="0" smtClean="0"/>
              <a:t> Terminal </a:t>
            </a:r>
            <a:r>
              <a:rPr lang="es-ES" sz="3000" dirty="0" err="1" smtClean="0"/>
              <a:t>Unit</a:t>
            </a:r>
            <a:r>
              <a:rPr lang="es-ES" sz="3000" dirty="0" smtClean="0"/>
              <a:t>) con conexión </a:t>
            </a:r>
            <a:r>
              <a:rPr lang="es-ES" sz="3000" dirty="0" err="1" smtClean="0"/>
              <a:t>gsm</a:t>
            </a:r>
            <a:r>
              <a:rPr lang="es-ES" sz="3000" dirty="0" smtClean="0"/>
              <a:t>/</a:t>
            </a:r>
            <a:r>
              <a:rPr lang="es-ES" sz="3000" dirty="0" err="1" smtClean="0"/>
              <a:t>gprs</a:t>
            </a:r>
            <a:r>
              <a:rPr lang="es-ES" sz="3000" dirty="0" smtClean="0"/>
              <a:t>/</a:t>
            </a:r>
            <a:r>
              <a:rPr lang="es-ES" sz="3000" dirty="0" err="1" smtClean="0"/>
              <a:t>edge</a:t>
            </a:r>
            <a:r>
              <a:rPr lang="es-ES" sz="3000" dirty="0" smtClean="0"/>
              <a:t>/radio/satelital/ entre otros….</a:t>
            </a:r>
          </a:p>
          <a:p>
            <a:pPr lvl="1">
              <a:buFont typeface="Trebuchet MS" pitchFamily="34" charset="0"/>
              <a:buNone/>
            </a:pPr>
            <a:endParaRPr lang="es-ES" sz="3000" dirty="0" smtClean="0"/>
          </a:p>
          <a:p>
            <a:pPr lvl="1">
              <a:buFont typeface="Trebuchet MS" pitchFamily="34" charset="0"/>
              <a:buChar char="•"/>
            </a:pPr>
            <a:r>
              <a:rPr lang="es-ES" sz="3000" dirty="0" smtClean="0"/>
              <a:t> </a:t>
            </a:r>
            <a:r>
              <a:rPr lang="es-VE" sz="2800" dirty="0"/>
              <a:t>Estación </a:t>
            </a:r>
            <a:r>
              <a:rPr lang="es-VE" sz="2800" dirty="0" smtClean="0"/>
              <a:t>Maestra</a:t>
            </a:r>
            <a:endParaRPr lang="es-ES" sz="3000" dirty="0" smtClean="0"/>
          </a:p>
          <a:p>
            <a:endParaRPr lang="es-ES" sz="3000" dirty="0" smtClean="0"/>
          </a:p>
          <a:p>
            <a:r>
              <a:rPr lang="es-E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Software: </a:t>
            </a:r>
          </a:p>
          <a:p>
            <a:endParaRPr lang="es-ES" sz="3000" dirty="0" smtClean="0"/>
          </a:p>
          <a:p>
            <a:pPr lvl="1">
              <a:buFont typeface="Trebuchet MS" pitchFamily="34" charset="0"/>
              <a:buChar char="•"/>
            </a:pPr>
            <a:r>
              <a:rPr lang="es-ES" sz="3000" dirty="0" smtClean="0"/>
              <a:t> </a:t>
            </a:r>
            <a:r>
              <a:rPr lang="es-VE" sz="2800" dirty="0"/>
              <a:t>Interfaz humano-máquina</a:t>
            </a:r>
          </a:p>
          <a:p>
            <a:pPr lvl="1"/>
            <a:endParaRPr lang="es-ES" sz="300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V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00174"/>
          </a:xfrm>
        </p:spPr>
        <p:txBody>
          <a:bodyPr/>
          <a:lstStyle/>
          <a:p>
            <a:pPr algn="l"/>
            <a:r>
              <a:rPr lang="es-ES" sz="3200" b="1" dirty="0" smtClean="0"/>
              <a:t> </a:t>
            </a:r>
            <a:r>
              <a:rPr lang="es-ES" dirty="0" smtClean="0"/>
              <a:t/>
            </a:r>
            <a:br>
              <a:rPr lang="es-ES" dirty="0" smtClean="0"/>
            </a:br>
            <a:endParaRPr lang="es-VE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1000108"/>
            <a:ext cx="9144000" cy="585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endParaRPr lang="es-VE" sz="2800" b="1" dirty="0" smtClean="0">
              <a:latin typeface="+mj-lt"/>
            </a:endParaRPr>
          </a:p>
          <a:p>
            <a:pPr>
              <a:spcBef>
                <a:spcPct val="0"/>
              </a:spcBef>
            </a:pPr>
            <a:endParaRPr lang="es-VE" sz="2400" dirty="0">
              <a:latin typeface="+mj-lt"/>
            </a:endParaRPr>
          </a:p>
          <a:p>
            <a:pPr lvl="0">
              <a:spcBef>
                <a:spcPct val="0"/>
              </a:spcBef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lang="es-VE" sz="2400" dirty="0" smtClean="0">
                <a:latin typeface="+mj-lt"/>
              </a:rPr>
              <a:t>La</a:t>
            </a:r>
            <a:r>
              <a:rPr lang="es-VE" sz="2400" dirty="0">
                <a:latin typeface="+mj-lt"/>
              </a:rPr>
              <a:t> </a:t>
            </a:r>
            <a:r>
              <a:rPr lang="es-VE" sz="2400" dirty="0" smtClean="0">
                <a:latin typeface="+mj-lt"/>
              </a:rPr>
              <a:t>RTU se </a:t>
            </a:r>
            <a:r>
              <a:rPr lang="es-VE" sz="2400" dirty="0">
                <a:latin typeface="+mj-lt"/>
              </a:rPr>
              <a:t>conecta al equipo físicamente y lee los datos de estado como los estados abierto/cerrado desde una válvula o un interruptor, lee las medidas como presión, flujo, voltaje o corriente</a:t>
            </a:r>
            <a:r>
              <a:rPr lang="es-VE" sz="2400" dirty="0" smtClean="0">
                <a:latin typeface="+mj-lt"/>
              </a:rPr>
              <a:t>.</a:t>
            </a:r>
          </a:p>
          <a:p>
            <a:pPr lvl="0">
              <a:spcBef>
                <a:spcPct val="0"/>
              </a:spcBef>
            </a:pPr>
            <a:endParaRPr kumimoji="0" lang="es-VE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VE" sz="2800" b="1" dirty="0" smtClean="0"/>
          </a:p>
          <a:p>
            <a:pPr>
              <a:spcBef>
                <a:spcPct val="0"/>
              </a:spcBef>
            </a:pPr>
            <a:endParaRPr lang="es-VE" sz="2400" dirty="0"/>
          </a:p>
          <a:p>
            <a:pPr>
              <a:spcBef>
                <a:spcPct val="0"/>
              </a:spcBef>
            </a:pPr>
            <a:r>
              <a:rPr lang="es-VE" sz="2400" dirty="0" smtClean="0"/>
              <a:t>	El </a:t>
            </a:r>
            <a:r>
              <a:rPr lang="es-VE" sz="2400" dirty="0"/>
              <a:t>termino "Estación Maestra" se refiere a los servidores y al software responsable para comunicarse con el equipo del campo (</a:t>
            </a:r>
            <a:r>
              <a:rPr lang="es-VE" sz="2400" dirty="0" smtClean="0"/>
              <a:t>RTU) </a:t>
            </a:r>
            <a:r>
              <a:rPr lang="es-VE" sz="2400" dirty="0"/>
              <a:t>en estos se encuentra el software HMI corriendo para las estaciones de trabajo en el cuarto de control, o en cualquier otro lado.</a:t>
            </a:r>
          </a:p>
          <a:p>
            <a:pPr lvl="0">
              <a:spcBef>
                <a:spcPct val="0"/>
              </a:spcBef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V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3358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Hardware: </a:t>
            </a:r>
            <a:endParaRPr lang="es-VE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" y="1268760"/>
            <a:ext cx="572412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VE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Unidad de Terminal Remota (RTU</a:t>
            </a:r>
            <a:r>
              <a:rPr lang="es-VE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):</a:t>
            </a:r>
            <a:endParaRPr lang="es-VE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23528" y="3501008"/>
            <a:ext cx="28373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Estación </a:t>
            </a:r>
            <a:r>
              <a:rPr lang="es-VE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Maestra:</a:t>
            </a:r>
            <a:endParaRPr lang="es-VE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1214422"/>
            <a:ext cx="9144000" cy="4500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s-VE" sz="2400" dirty="0" smtClean="0"/>
              <a:t>	Se </a:t>
            </a:r>
            <a:r>
              <a:rPr lang="es-VE" sz="2400" dirty="0"/>
              <a:t>encarga de la transferencia de información </a:t>
            </a:r>
            <a:r>
              <a:rPr lang="es-VE" sz="2400" dirty="0" smtClean="0"/>
              <a:t>del punto </a:t>
            </a:r>
            <a:r>
              <a:rPr lang="es-VE" sz="2400" dirty="0"/>
              <a:t>donde </a:t>
            </a:r>
            <a:r>
              <a:rPr lang="es-VE" sz="2400" dirty="0" smtClean="0"/>
              <a:t>se realizan </a:t>
            </a:r>
            <a:r>
              <a:rPr lang="es-VE" sz="2400" dirty="0"/>
              <a:t>las operaciones, hasta el punto donde se supervisa </a:t>
            </a:r>
            <a:r>
              <a:rPr lang="es-VE" sz="2400" dirty="0" smtClean="0"/>
              <a:t>y controla </a:t>
            </a:r>
            <a:r>
              <a:rPr lang="es-VE" sz="2400" dirty="0"/>
              <a:t>el proceso. Lo conforman los transmisores, receptores y medios de</a:t>
            </a:r>
          </a:p>
          <a:p>
            <a:r>
              <a:rPr lang="es-VE" sz="2400" dirty="0"/>
              <a:t>comunicación</a:t>
            </a:r>
            <a:r>
              <a:rPr lang="es-VE" sz="2400" dirty="0" smtClean="0"/>
              <a:t>.</a:t>
            </a:r>
          </a:p>
          <a:p>
            <a:endParaRPr lang="es-VE" sz="2400" dirty="0"/>
          </a:p>
          <a:p>
            <a:r>
              <a:rPr lang="es-VE" sz="3200" b="1" dirty="0" smtClean="0"/>
              <a:t> </a:t>
            </a:r>
            <a:endParaRPr lang="es-VE" sz="3200" b="1" dirty="0" smtClean="0"/>
          </a:p>
          <a:p>
            <a:endParaRPr lang="es-VE" sz="2400" dirty="0"/>
          </a:p>
          <a:p>
            <a:r>
              <a:rPr lang="es-VE" sz="2400" dirty="0" smtClean="0"/>
              <a:t>	Son </a:t>
            </a:r>
            <a:r>
              <a:rPr lang="es-VE" sz="2400" dirty="0"/>
              <a:t>los elementos que permiten la conversión de </a:t>
            </a:r>
            <a:r>
              <a:rPr lang="es-VE" sz="2400" dirty="0" smtClean="0"/>
              <a:t>una señal física en </a:t>
            </a:r>
            <a:r>
              <a:rPr lang="es-VE" sz="2400" dirty="0"/>
              <a:t>una señal eléctrica (y viceversa). Su calibración es </a:t>
            </a:r>
            <a:r>
              <a:rPr lang="es-VE" sz="2400" dirty="0" smtClean="0"/>
              <a:t>muy importante </a:t>
            </a:r>
            <a:r>
              <a:rPr lang="es-VE" sz="2400" dirty="0"/>
              <a:t>para </a:t>
            </a:r>
            <a:r>
              <a:rPr lang="es-VE" sz="2400" dirty="0" smtClean="0"/>
              <a:t>que no </a:t>
            </a:r>
            <a:r>
              <a:rPr lang="es-VE" sz="2400" dirty="0"/>
              <a:t>haya problema con la confusión de valores de los datos.</a:t>
            </a:r>
            <a:endParaRPr lang="es-VE" sz="2400" dirty="0" smtClean="0"/>
          </a:p>
          <a:p>
            <a:endParaRPr kumimoji="0" lang="es-V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404664"/>
            <a:ext cx="44108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Sistema de </a:t>
            </a:r>
            <a:r>
              <a:rPr lang="es-VE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Comunicaciones:</a:t>
            </a:r>
            <a:endParaRPr lang="es-VE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2276872"/>
            <a:ext cx="262264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VE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s-VE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Transductores</a:t>
            </a:r>
            <a:r>
              <a:rPr lang="es-VE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es-VE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es-VE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2285984" y="214290"/>
          <a:ext cx="4929190" cy="3430176"/>
        </p:xfrm>
        <a:graphic>
          <a:graphicData uri="http://schemas.openxmlformats.org/presentationml/2006/ole">
            <p:oleObj spid="_x0000_s15362" name="Visio" r:id="rId3" imgW="8962644" imgH="6238951" progId="">
              <p:embed/>
            </p:oleObj>
          </a:graphicData>
        </a:graphic>
      </p:graphicFrame>
      <p:pic>
        <p:nvPicPr>
          <p:cNvPr id="15363" name="Picture 3" descr="C:\Documents and Settings\usuario\Documenti\Downloads\Presentación1_chico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657600"/>
            <a:ext cx="4143372" cy="32004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0" y="332656"/>
            <a:ext cx="14959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Ejemplo:</a:t>
            </a:r>
            <a:endParaRPr lang="es-VE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s-ES" sz="2800" dirty="0" smtClean="0"/>
              <a:t/>
            </a:r>
            <a:br>
              <a:rPr lang="es-ES" sz="2800" dirty="0" smtClean="0"/>
            </a:br>
            <a:endParaRPr lang="es-VE" sz="26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642918"/>
            <a:ext cx="9144000" cy="4357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just"/>
            <a:r>
              <a:rPr lang="es-VE" sz="2400" dirty="0" smtClean="0"/>
              <a:t>	</a:t>
            </a:r>
            <a:endParaRPr lang="es-VE" sz="2400" b="1" dirty="0" smtClean="0"/>
          </a:p>
          <a:p>
            <a:pPr algn="just"/>
            <a:r>
              <a:rPr lang="es-VE" sz="2400" b="1" dirty="0"/>
              <a:t>	</a:t>
            </a:r>
            <a:r>
              <a:rPr lang="es-VE" sz="2400" b="1" dirty="0" smtClean="0"/>
              <a:t>Una </a:t>
            </a:r>
            <a:r>
              <a:rPr lang="es-VE" sz="2400" b="1" dirty="0"/>
              <a:t>interfaz Hombre - Máquina o HMI</a:t>
            </a:r>
            <a:r>
              <a:rPr lang="es-VE" sz="2400" dirty="0"/>
              <a:t> ("</a:t>
            </a:r>
            <a:r>
              <a:rPr lang="es-VE" sz="2400" dirty="0" err="1"/>
              <a:t>Human</a:t>
            </a:r>
            <a:r>
              <a:rPr lang="es-VE" sz="2400" dirty="0"/>
              <a:t> Machine Interface") es el aparato que presenta los datos a un operador </a:t>
            </a:r>
            <a:endParaRPr lang="es-VE" sz="2400" dirty="0" smtClean="0"/>
          </a:p>
          <a:p>
            <a:pPr algn="just"/>
            <a:r>
              <a:rPr lang="es-VE" sz="2400" dirty="0" smtClean="0"/>
              <a:t>(</a:t>
            </a:r>
            <a:r>
              <a:rPr lang="es-VE" sz="2400" dirty="0"/>
              <a:t>humano) y a través del cual éste controla el proceso</a:t>
            </a:r>
            <a:r>
              <a:rPr lang="es-VE" sz="2400" dirty="0" smtClean="0"/>
              <a:t>.</a:t>
            </a:r>
          </a:p>
          <a:p>
            <a:pPr algn="just"/>
            <a:endParaRPr lang="es-VE" sz="2400" dirty="0"/>
          </a:p>
          <a:p>
            <a:pPr algn="just"/>
            <a:r>
              <a:rPr lang="es-VE" sz="2400" dirty="0" smtClean="0"/>
              <a:t>	Los </a:t>
            </a:r>
            <a:r>
              <a:rPr lang="es-VE" sz="2400" dirty="0"/>
              <a:t>sistemas HMI podemos pensarlos como una "ventana de un proceso". Esta ventana puede estar en dispositivos especiales como paneles de operador o en un ordenador. Los sistemas HMI en ordenadores se los conoce también como software HMI o de monitorización </a:t>
            </a:r>
            <a:r>
              <a:rPr lang="es-VE" sz="2400" dirty="0" smtClean="0"/>
              <a:t> y  control </a:t>
            </a:r>
            <a:r>
              <a:rPr lang="es-VE" sz="2400" dirty="0"/>
              <a:t>de supervisión.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V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410" name="Picture 2" descr="C:\Documents and Settings\usuario\Documenti\Downloads\implementacion-de-sistemas-sca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143380"/>
            <a:ext cx="3404586" cy="271462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323528" y="332656"/>
            <a:ext cx="19309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Software: </a:t>
            </a:r>
            <a:endParaRPr lang="es-VE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428736"/>
            <a:ext cx="9144000" cy="5429264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s-VE" sz="2400" dirty="0" smtClean="0">
                <a:solidFill>
                  <a:schemeClr val="tx1"/>
                </a:solidFill>
              </a:rPr>
              <a:t> </a:t>
            </a:r>
            <a:r>
              <a:rPr lang="es-VE" sz="2400" dirty="0" smtClean="0">
                <a:solidFill>
                  <a:schemeClr val="tx1"/>
                </a:solidFill>
              </a:rPr>
              <a:t>Automatización </a:t>
            </a:r>
            <a:r>
              <a:rPr lang="es-VE" sz="2400" dirty="0" smtClean="0">
                <a:solidFill>
                  <a:schemeClr val="tx1"/>
                </a:solidFill>
              </a:rPr>
              <a:t>de procesos</a:t>
            </a:r>
          </a:p>
          <a:p>
            <a:pPr algn="l">
              <a:buFont typeface="Arial" pitchFamily="34" charset="0"/>
              <a:buChar char="•"/>
            </a:pPr>
            <a:r>
              <a:rPr lang="es-VE" sz="2400" dirty="0" smtClean="0">
                <a:solidFill>
                  <a:schemeClr val="tx1"/>
                </a:solidFill>
              </a:rPr>
              <a:t> Supervisión </a:t>
            </a:r>
            <a:r>
              <a:rPr lang="es-VE" sz="2400" dirty="0">
                <a:solidFill>
                  <a:schemeClr val="tx1"/>
                </a:solidFill>
              </a:rPr>
              <a:t>remota de instalaciones y </a:t>
            </a:r>
            <a:r>
              <a:rPr lang="es-VE" sz="2400" dirty="0" smtClean="0">
                <a:solidFill>
                  <a:schemeClr val="tx1"/>
                </a:solidFill>
              </a:rPr>
              <a:t>equipos</a:t>
            </a:r>
          </a:p>
          <a:p>
            <a:pPr algn="l">
              <a:buFont typeface="Arial" pitchFamily="34" charset="0"/>
              <a:buChar char="•"/>
            </a:pPr>
            <a:r>
              <a:rPr lang="es-VE" sz="2400" dirty="0" smtClean="0">
                <a:solidFill>
                  <a:schemeClr val="tx1"/>
                </a:solidFill>
              </a:rPr>
              <a:t> Control </a:t>
            </a:r>
            <a:r>
              <a:rPr lang="es-VE" sz="2400" dirty="0">
                <a:solidFill>
                  <a:schemeClr val="tx1"/>
                </a:solidFill>
              </a:rPr>
              <a:t>remoto de instalaciones y </a:t>
            </a:r>
            <a:r>
              <a:rPr lang="es-VE" sz="2400" dirty="0" smtClean="0">
                <a:solidFill>
                  <a:schemeClr val="tx1"/>
                </a:solidFill>
              </a:rPr>
              <a:t>equipos</a:t>
            </a:r>
          </a:p>
          <a:p>
            <a:pPr algn="l">
              <a:buFont typeface="Arial" pitchFamily="34" charset="0"/>
              <a:buChar char="•"/>
            </a:pPr>
            <a:r>
              <a:rPr lang="es-VE" sz="2400" i="1" dirty="0" smtClean="0">
                <a:solidFill>
                  <a:schemeClr val="tx1"/>
                </a:solidFill>
              </a:rPr>
              <a:t> </a:t>
            </a:r>
            <a:r>
              <a:rPr lang="es-VE" sz="2400" dirty="0" smtClean="0">
                <a:solidFill>
                  <a:schemeClr val="tx1"/>
                </a:solidFill>
              </a:rPr>
              <a:t>Procesamiento </a:t>
            </a:r>
            <a:r>
              <a:rPr lang="es-VE" sz="2400" dirty="0">
                <a:solidFill>
                  <a:schemeClr val="tx1"/>
                </a:solidFill>
              </a:rPr>
              <a:t>de </a:t>
            </a:r>
            <a:r>
              <a:rPr lang="es-VE" sz="2400" dirty="0" smtClean="0">
                <a:solidFill>
                  <a:schemeClr val="tx1"/>
                </a:solidFill>
              </a:rPr>
              <a:t>datos</a:t>
            </a:r>
          </a:p>
          <a:p>
            <a:pPr algn="l">
              <a:buFont typeface="Arial" pitchFamily="34" charset="0"/>
              <a:buChar char="•"/>
            </a:pPr>
            <a:r>
              <a:rPr lang="es-VE" sz="2400" dirty="0" smtClean="0">
                <a:solidFill>
                  <a:schemeClr val="tx1"/>
                </a:solidFill>
              </a:rPr>
              <a:t> </a:t>
            </a:r>
            <a:r>
              <a:rPr lang="es-VE" sz="2400" dirty="0">
                <a:solidFill>
                  <a:schemeClr val="tx1"/>
                </a:solidFill>
              </a:rPr>
              <a:t>Visualización gráfica </a:t>
            </a:r>
            <a:r>
              <a:rPr lang="es-VE" sz="2400" dirty="0" smtClean="0">
                <a:solidFill>
                  <a:schemeClr val="tx1"/>
                </a:solidFill>
              </a:rPr>
              <a:t>dinámica</a:t>
            </a:r>
          </a:p>
          <a:p>
            <a:pPr algn="l">
              <a:buFont typeface="Arial" pitchFamily="34" charset="0"/>
              <a:buChar char="•"/>
            </a:pPr>
            <a:r>
              <a:rPr lang="es-VE" sz="2400" dirty="0" smtClean="0">
                <a:solidFill>
                  <a:schemeClr val="tx1"/>
                </a:solidFill>
              </a:rPr>
              <a:t> Generación </a:t>
            </a:r>
            <a:r>
              <a:rPr lang="es-VE" sz="2400" dirty="0">
                <a:solidFill>
                  <a:schemeClr val="tx1"/>
                </a:solidFill>
              </a:rPr>
              <a:t>de </a:t>
            </a:r>
            <a:r>
              <a:rPr lang="es-VE" sz="2400" dirty="0" smtClean="0">
                <a:solidFill>
                  <a:schemeClr val="tx1"/>
                </a:solidFill>
              </a:rPr>
              <a:t>reportes</a:t>
            </a:r>
          </a:p>
          <a:p>
            <a:pPr algn="l">
              <a:buFont typeface="Arial" pitchFamily="34" charset="0"/>
              <a:buChar char="•"/>
            </a:pPr>
            <a:r>
              <a:rPr lang="es-VE" sz="2400" dirty="0" smtClean="0">
                <a:solidFill>
                  <a:schemeClr val="tx1"/>
                </a:solidFill>
              </a:rPr>
              <a:t> Representación </a:t>
            </a:r>
            <a:r>
              <a:rPr lang="es-VE" sz="2400" dirty="0">
                <a:solidFill>
                  <a:schemeClr val="tx1"/>
                </a:solidFill>
              </a:rPr>
              <a:t>d</a:t>
            </a:r>
            <a:r>
              <a:rPr lang="es-VE" sz="2400" dirty="0" smtClean="0">
                <a:solidFill>
                  <a:schemeClr val="tx1"/>
                </a:solidFill>
              </a:rPr>
              <a:t>e </a:t>
            </a:r>
            <a:r>
              <a:rPr lang="es-VE" sz="2400" dirty="0">
                <a:solidFill>
                  <a:schemeClr val="tx1"/>
                </a:solidFill>
              </a:rPr>
              <a:t>señales de </a:t>
            </a:r>
            <a:r>
              <a:rPr lang="es-VE" sz="2400" dirty="0" smtClean="0">
                <a:solidFill>
                  <a:schemeClr val="tx1"/>
                </a:solidFill>
              </a:rPr>
              <a:t>alarma</a:t>
            </a:r>
          </a:p>
          <a:p>
            <a:pPr algn="l">
              <a:buFont typeface="Arial" pitchFamily="34" charset="0"/>
              <a:buChar char="•"/>
            </a:pPr>
            <a:r>
              <a:rPr lang="es-VE" sz="2400" dirty="0" smtClean="0">
                <a:solidFill>
                  <a:schemeClr val="tx1"/>
                </a:solidFill>
              </a:rPr>
              <a:t> Almacenamiento </a:t>
            </a:r>
            <a:r>
              <a:rPr lang="es-VE" sz="2400" dirty="0">
                <a:solidFill>
                  <a:schemeClr val="tx1"/>
                </a:solidFill>
              </a:rPr>
              <a:t>de información </a:t>
            </a:r>
            <a:r>
              <a:rPr lang="es-VE" sz="2400" dirty="0" smtClean="0">
                <a:solidFill>
                  <a:schemeClr val="tx1"/>
                </a:solidFill>
              </a:rPr>
              <a:t>histórica</a:t>
            </a:r>
          </a:p>
          <a:p>
            <a:pPr algn="l">
              <a:buFont typeface="Arial" pitchFamily="34" charset="0"/>
              <a:buChar char="•"/>
            </a:pPr>
            <a:r>
              <a:rPr lang="es-VE" sz="2400" dirty="0" smtClean="0">
                <a:solidFill>
                  <a:schemeClr val="tx1"/>
                </a:solidFill>
              </a:rPr>
              <a:t> Programación </a:t>
            </a:r>
            <a:r>
              <a:rPr lang="es-VE" sz="2400" dirty="0">
                <a:solidFill>
                  <a:schemeClr val="tx1"/>
                </a:solidFill>
              </a:rPr>
              <a:t>de eventos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187624" y="404664"/>
            <a:ext cx="66082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Funciones Principales del Sistema</a:t>
            </a:r>
            <a:endParaRPr lang="es-VE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428868"/>
          </a:xfrm>
        </p:spPr>
        <p:txBody>
          <a:bodyPr>
            <a:normAutofit/>
          </a:bodyPr>
          <a:lstStyle/>
          <a:p>
            <a:pPr algn="l"/>
            <a:r>
              <a:rPr lang="es-VE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Aplicaciones </a:t>
            </a:r>
            <a:r>
              <a:rPr lang="es-VE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SCADA:</a:t>
            </a:r>
            <a:r>
              <a:rPr lang="es-VE" sz="3200" b="1" dirty="0" smtClean="0"/>
              <a:t/>
            </a:r>
            <a:br>
              <a:rPr lang="es-VE" sz="3200" b="1" dirty="0" smtClean="0"/>
            </a:br>
            <a:r>
              <a:rPr lang="es-VE" sz="2400" b="1" dirty="0"/>
              <a:t/>
            </a:r>
            <a:br>
              <a:rPr lang="es-VE" sz="2400" b="1" dirty="0"/>
            </a:br>
            <a:r>
              <a:rPr lang="es-VE" sz="2400" dirty="0"/>
              <a:t>Para desarrollar un sistema SCADA es necesario </a:t>
            </a:r>
            <a:r>
              <a:rPr lang="es-VE" sz="2400" dirty="0" smtClean="0"/>
              <a:t>diseñar entre otras cosas:</a:t>
            </a:r>
            <a:r>
              <a:rPr lang="es-VE" sz="2400" dirty="0"/>
              <a:t/>
            </a:r>
            <a:br>
              <a:rPr lang="es-VE" sz="2400" dirty="0"/>
            </a:br>
            <a:endParaRPr lang="es-VE" sz="24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1571612"/>
            <a:ext cx="9144000" cy="3286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V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V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2285992"/>
            <a:ext cx="9144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VE" sz="2400" dirty="0" smtClean="0"/>
              <a:t> El </a:t>
            </a:r>
            <a:r>
              <a:rPr lang="es-VE" sz="2400" dirty="0"/>
              <a:t>aspecto que va a tener el SCADA</a:t>
            </a:r>
          </a:p>
          <a:p>
            <a:pPr>
              <a:buFont typeface="Arial" pitchFamily="34" charset="0"/>
              <a:buChar char="•"/>
            </a:pPr>
            <a:r>
              <a:rPr lang="es-VE" sz="2400" dirty="0" smtClean="0"/>
              <a:t> Las </a:t>
            </a:r>
            <a:r>
              <a:rPr lang="es-VE" sz="2400" dirty="0"/>
              <a:t>funciones y eventos que debe ejecutar cuando se interactúa con su interfaz HMI</a:t>
            </a:r>
          </a:p>
          <a:p>
            <a:pPr>
              <a:buFont typeface="Arial" pitchFamily="34" charset="0"/>
              <a:buChar char="•"/>
            </a:pPr>
            <a:r>
              <a:rPr lang="es-VE" sz="2400" dirty="0" smtClean="0"/>
              <a:t> Las </a:t>
            </a:r>
            <a:r>
              <a:rPr lang="es-VE" sz="2400" dirty="0"/>
              <a:t>operaciones y cálculos que debe realizar con los datos adquiridos</a:t>
            </a:r>
          </a:p>
          <a:p>
            <a:endParaRPr lang="es-V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246</TotalTime>
  <Words>191</Words>
  <Application>Microsoft Office PowerPoint</Application>
  <PresentationFormat>Presentación en pantalla (4:3)</PresentationFormat>
  <Paragraphs>76</Paragraphs>
  <Slides>12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4" baseType="lpstr">
      <vt:lpstr>Tema de Office</vt:lpstr>
      <vt:lpstr>Visio</vt:lpstr>
      <vt:lpstr>Diapositiva 1</vt:lpstr>
      <vt:lpstr>¿Qué es un Sistema SCADA</vt:lpstr>
      <vt:lpstr>Descripción general de los sistemas: </vt:lpstr>
      <vt:lpstr>  </vt:lpstr>
      <vt:lpstr>Diapositiva 5</vt:lpstr>
      <vt:lpstr>Diapositiva 6</vt:lpstr>
      <vt:lpstr> </vt:lpstr>
      <vt:lpstr>Diapositiva 8</vt:lpstr>
      <vt:lpstr>Aplicaciones SCADA:  Para desarrollar un sistema SCADA es necesario diseñar entre otras cosas: </vt:lpstr>
      <vt:lpstr>Diapositiva 10</vt:lpstr>
      <vt:lpstr>Diapositiva 11</vt:lpstr>
      <vt:lpstr>Diapositiva 12</vt:lpstr>
    </vt:vector>
  </TitlesOfParts>
  <Company>Ice 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SCADA</dc:title>
  <dc:creator>Grishnackh</dc:creator>
  <cp:lastModifiedBy>Personal</cp:lastModifiedBy>
  <cp:revision>26</cp:revision>
  <dcterms:created xsi:type="dcterms:W3CDTF">2011-05-20T01:48:35Z</dcterms:created>
  <dcterms:modified xsi:type="dcterms:W3CDTF">2011-05-20T15:07:04Z</dcterms:modified>
</cp:coreProperties>
</file>