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60" r:id="rId4"/>
    <p:sldId id="261" r:id="rId5"/>
    <p:sldId id="262" r:id="rId6"/>
    <p:sldId id="257" r:id="rId7"/>
    <p:sldId id="259" r:id="rId8"/>
  </p:sldIdLst>
  <p:sldSz cx="9144000" cy="6858000" type="screen4x3"/>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VE"/>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VE"/>
          </a:p>
        </p:txBody>
      </p:sp>
      <p:sp>
        <p:nvSpPr>
          <p:cNvPr id="4" name="3 Marcador de fecha"/>
          <p:cNvSpPr>
            <a:spLocks noGrp="1"/>
          </p:cNvSpPr>
          <p:nvPr>
            <p:ph type="dt" sz="half" idx="10"/>
          </p:nvPr>
        </p:nvSpPr>
        <p:spPr/>
        <p:txBody>
          <a:bodyPr/>
          <a:lstStyle/>
          <a:p>
            <a:fld id="{DEA237D7-8F9D-485C-A9AE-9E275B714E30}" type="datetimeFigureOut">
              <a:rPr lang="es-VE" smtClean="0"/>
              <a:pPr/>
              <a:t>05/11/2013</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26C60BF4-EE6D-45B4-8B1C-4EECB942C920}" type="slidenum">
              <a:rPr lang="es-VE" smtClean="0"/>
              <a:pPr/>
              <a:t>‹Nº›</a:t>
            </a:fld>
            <a:endParaRPr lang="es-V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DEA237D7-8F9D-485C-A9AE-9E275B714E30}" type="datetimeFigureOut">
              <a:rPr lang="es-VE" smtClean="0"/>
              <a:pPr/>
              <a:t>05/11/2013</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26C60BF4-EE6D-45B4-8B1C-4EECB942C920}" type="slidenum">
              <a:rPr lang="es-VE" smtClean="0"/>
              <a:pPr/>
              <a:t>‹Nº›</a:t>
            </a:fld>
            <a:endParaRPr lang="es-V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VE"/>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DEA237D7-8F9D-485C-A9AE-9E275B714E30}" type="datetimeFigureOut">
              <a:rPr lang="es-VE" smtClean="0"/>
              <a:pPr/>
              <a:t>05/11/2013</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26C60BF4-EE6D-45B4-8B1C-4EECB942C920}" type="slidenum">
              <a:rPr lang="es-VE" smtClean="0"/>
              <a:pPr/>
              <a:t>‹Nº›</a:t>
            </a:fld>
            <a:endParaRPr lang="es-V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DEA237D7-8F9D-485C-A9AE-9E275B714E30}" type="datetimeFigureOut">
              <a:rPr lang="es-VE" smtClean="0"/>
              <a:pPr/>
              <a:t>05/11/2013</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26C60BF4-EE6D-45B4-8B1C-4EECB942C920}" type="slidenum">
              <a:rPr lang="es-VE" smtClean="0"/>
              <a:pPr/>
              <a:t>‹Nº›</a:t>
            </a:fld>
            <a:endParaRPr lang="es-V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EA237D7-8F9D-485C-A9AE-9E275B714E30}" type="datetimeFigureOut">
              <a:rPr lang="es-VE" smtClean="0"/>
              <a:pPr/>
              <a:t>05/11/2013</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26C60BF4-EE6D-45B4-8B1C-4EECB942C920}" type="slidenum">
              <a:rPr lang="es-VE" smtClean="0"/>
              <a:pPr/>
              <a:t>‹Nº›</a:t>
            </a:fld>
            <a:endParaRPr lang="es-V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5" name="4 Marcador de fecha"/>
          <p:cNvSpPr>
            <a:spLocks noGrp="1"/>
          </p:cNvSpPr>
          <p:nvPr>
            <p:ph type="dt" sz="half" idx="10"/>
          </p:nvPr>
        </p:nvSpPr>
        <p:spPr/>
        <p:txBody>
          <a:bodyPr/>
          <a:lstStyle/>
          <a:p>
            <a:fld id="{DEA237D7-8F9D-485C-A9AE-9E275B714E30}" type="datetimeFigureOut">
              <a:rPr lang="es-VE" smtClean="0"/>
              <a:pPr/>
              <a:t>05/11/2013</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26C60BF4-EE6D-45B4-8B1C-4EECB942C920}" type="slidenum">
              <a:rPr lang="es-VE" smtClean="0"/>
              <a:pPr/>
              <a:t>‹Nº›</a:t>
            </a:fld>
            <a:endParaRPr lang="es-V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7" name="6 Marcador de fecha"/>
          <p:cNvSpPr>
            <a:spLocks noGrp="1"/>
          </p:cNvSpPr>
          <p:nvPr>
            <p:ph type="dt" sz="half" idx="10"/>
          </p:nvPr>
        </p:nvSpPr>
        <p:spPr/>
        <p:txBody>
          <a:bodyPr/>
          <a:lstStyle/>
          <a:p>
            <a:fld id="{DEA237D7-8F9D-485C-A9AE-9E275B714E30}" type="datetimeFigureOut">
              <a:rPr lang="es-VE" smtClean="0"/>
              <a:pPr/>
              <a:t>05/11/2013</a:t>
            </a:fld>
            <a:endParaRPr lang="es-VE"/>
          </a:p>
        </p:txBody>
      </p:sp>
      <p:sp>
        <p:nvSpPr>
          <p:cNvPr id="8" name="7 Marcador de pie de página"/>
          <p:cNvSpPr>
            <a:spLocks noGrp="1"/>
          </p:cNvSpPr>
          <p:nvPr>
            <p:ph type="ftr" sz="quarter" idx="11"/>
          </p:nvPr>
        </p:nvSpPr>
        <p:spPr/>
        <p:txBody>
          <a:bodyPr/>
          <a:lstStyle/>
          <a:p>
            <a:endParaRPr lang="es-VE"/>
          </a:p>
        </p:txBody>
      </p:sp>
      <p:sp>
        <p:nvSpPr>
          <p:cNvPr id="9" name="8 Marcador de número de diapositiva"/>
          <p:cNvSpPr>
            <a:spLocks noGrp="1"/>
          </p:cNvSpPr>
          <p:nvPr>
            <p:ph type="sldNum" sz="quarter" idx="12"/>
          </p:nvPr>
        </p:nvSpPr>
        <p:spPr/>
        <p:txBody>
          <a:bodyPr/>
          <a:lstStyle/>
          <a:p>
            <a:fld id="{26C60BF4-EE6D-45B4-8B1C-4EECB942C920}" type="slidenum">
              <a:rPr lang="es-VE" smtClean="0"/>
              <a:pPr/>
              <a:t>‹Nº›</a:t>
            </a:fld>
            <a:endParaRPr lang="es-V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fecha"/>
          <p:cNvSpPr>
            <a:spLocks noGrp="1"/>
          </p:cNvSpPr>
          <p:nvPr>
            <p:ph type="dt" sz="half" idx="10"/>
          </p:nvPr>
        </p:nvSpPr>
        <p:spPr/>
        <p:txBody>
          <a:bodyPr/>
          <a:lstStyle/>
          <a:p>
            <a:fld id="{DEA237D7-8F9D-485C-A9AE-9E275B714E30}" type="datetimeFigureOut">
              <a:rPr lang="es-VE" smtClean="0"/>
              <a:pPr/>
              <a:t>05/11/2013</a:t>
            </a:fld>
            <a:endParaRPr lang="es-VE"/>
          </a:p>
        </p:txBody>
      </p:sp>
      <p:sp>
        <p:nvSpPr>
          <p:cNvPr id="4" name="3 Marcador de pie de página"/>
          <p:cNvSpPr>
            <a:spLocks noGrp="1"/>
          </p:cNvSpPr>
          <p:nvPr>
            <p:ph type="ftr" sz="quarter" idx="11"/>
          </p:nvPr>
        </p:nvSpPr>
        <p:spPr/>
        <p:txBody>
          <a:bodyPr/>
          <a:lstStyle/>
          <a:p>
            <a:endParaRPr lang="es-VE"/>
          </a:p>
        </p:txBody>
      </p:sp>
      <p:sp>
        <p:nvSpPr>
          <p:cNvPr id="5" name="4 Marcador de número de diapositiva"/>
          <p:cNvSpPr>
            <a:spLocks noGrp="1"/>
          </p:cNvSpPr>
          <p:nvPr>
            <p:ph type="sldNum" sz="quarter" idx="12"/>
          </p:nvPr>
        </p:nvSpPr>
        <p:spPr/>
        <p:txBody>
          <a:bodyPr/>
          <a:lstStyle/>
          <a:p>
            <a:fld id="{26C60BF4-EE6D-45B4-8B1C-4EECB942C920}" type="slidenum">
              <a:rPr lang="es-VE" smtClean="0"/>
              <a:pPr/>
              <a:t>‹Nº›</a:t>
            </a:fld>
            <a:endParaRPr lang="es-V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EA237D7-8F9D-485C-A9AE-9E275B714E30}" type="datetimeFigureOut">
              <a:rPr lang="es-VE" smtClean="0"/>
              <a:pPr/>
              <a:t>05/11/2013</a:t>
            </a:fld>
            <a:endParaRPr lang="es-VE"/>
          </a:p>
        </p:txBody>
      </p:sp>
      <p:sp>
        <p:nvSpPr>
          <p:cNvPr id="3" name="2 Marcador de pie de página"/>
          <p:cNvSpPr>
            <a:spLocks noGrp="1"/>
          </p:cNvSpPr>
          <p:nvPr>
            <p:ph type="ftr" sz="quarter" idx="11"/>
          </p:nvPr>
        </p:nvSpPr>
        <p:spPr/>
        <p:txBody>
          <a:bodyPr/>
          <a:lstStyle/>
          <a:p>
            <a:endParaRPr lang="es-VE"/>
          </a:p>
        </p:txBody>
      </p:sp>
      <p:sp>
        <p:nvSpPr>
          <p:cNvPr id="4" name="3 Marcador de número de diapositiva"/>
          <p:cNvSpPr>
            <a:spLocks noGrp="1"/>
          </p:cNvSpPr>
          <p:nvPr>
            <p:ph type="sldNum" sz="quarter" idx="12"/>
          </p:nvPr>
        </p:nvSpPr>
        <p:spPr/>
        <p:txBody>
          <a:bodyPr/>
          <a:lstStyle/>
          <a:p>
            <a:fld id="{26C60BF4-EE6D-45B4-8B1C-4EECB942C920}" type="slidenum">
              <a:rPr lang="es-VE" smtClean="0"/>
              <a:pPr/>
              <a:t>‹Nº›</a:t>
            </a:fld>
            <a:endParaRPr lang="es-V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VE"/>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EA237D7-8F9D-485C-A9AE-9E275B714E30}" type="datetimeFigureOut">
              <a:rPr lang="es-VE" smtClean="0"/>
              <a:pPr/>
              <a:t>05/11/2013</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26C60BF4-EE6D-45B4-8B1C-4EECB942C920}" type="slidenum">
              <a:rPr lang="es-VE" smtClean="0"/>
              <a:pPr/>
              <a:t>‹Nº›</a:t>
            </a:fld>
            <a:endParaRPr lang="es-V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VE"/>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VE"/>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EA237D7-8F9D-485C-A9AE-9E275B714E30}" type="datetimeFigureOut">
              <a:rPr lang="es-VE" smtClean="0"/>
              <a:pPr/>
              <a:t>05/11/2013</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26C60BF4-EE6D-45B4-8B1C-4EECB942C920}" type="slidenum">
              <a:rPr lang="es-VE" smtClean="0"/>
              <a:pPr/>
              <a:t>‹Nº›</a:t>
            </a:fld>
            <a:endParaRPr lang="es-V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A237D7-8F9D-485C-A9AE-9E275B714E30}" type="datetimeFigureOut">
              <a:rPr lang="es-VE" smtClean="0"/>
              <a:pPr/>
              <a:t>05/11/2013</a:t>
            </a:fld>
            <a:endParaRPr lang="es-VE"/>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VE"/>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C60BF4-EE6D-45B4-8B1C-4EECB942C920}" type="slidenum">
              <a:rPr lang="es-VE" smtClean="0"/>
              <a:pPr/>
              <a:t>‹Nº›</a:t>
            </a:fld>
            <a:endParaRPr lang="es-V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err="1" smtClean="0"/>
              <a:t>conductimetría</a:t>
            </a:r>
            <a:endParaRPr lang="es-VE" dirty="0"/>
          </a:p>
        </p:txBody>
      </p:sp>
      <p:sp>
        <p:nvSpPr>
          <p:cNvPr id="3" name="2 Marcador de contenido"/>
          <p:cNvSpPr>
            <a:spLocks noGrp="1"/>
          </p:cNvSpPr>
          <p:nvPr>
            <p:ph idx="1"/>
          </p:nvPr>
        </p:nvSpPr>
        <p:spPr>
          <a:xfrm>
            <a:off x="457200" y="1214422"/>
            <a:ext cx="8229600" cy="5357850"/>
          </a:xfrm>
        </p:spPr>
        <p:txBody>
          <a:bodyPr>
            <a:normAutofit/>
          </a:bodyPr>
          <a:lstStyle/>
          <a:p>
            <a:pPr algn="just"/>
            <a:r>
              <a:rPr lang="es-ES" sz="3600" b="1" dirty="0" smtClean="0"/>
              <a:t>Es un método electro analítico basado en la conducción eléctrica de los iones en solución, que se relaciona con la concentración de una solución, depende de su carga, de la movilidad entre dos puntos de diferente potencial. La conductividad eléctrica es un fenómeno de transporte donde la carga se mueve a través de un sistema.</a:t>
            </a:r>
          </a:p>
          <a:p>
            <a:endParaRPr lang="es-VE"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
            <a:ext cx="7772400" cy="928669"/>
          </a:xfrm>
        </p:spPr>
        <p:txBody>
          <a:bodyPr/>
          <a:lstStyle/>
          <a:p>
            <a:r>
              <a:rPr lang="es-VE" dirty="0" err="1" smtClean="0"/>
              <a:t>conductimetria</a:t>
            </a:r>
            <a:endParaRPr lang="es-VE" dirty="0"/>
          </a:p>
        </p:txBody>
      </p:sp>
      <p:sp>
        <p:nvSpPr>
          <p:cNvPr id="3" name="2 Subtítulo"/>
          <p:cNvSpPr>
            <a:spLocks noGrp="1"/>
          </p:cNvSpPr>
          <p:nvPr>
            <p:ph type="subTitle" idx="1"/>
          </p:nvPr>
        </p:nvSpPr>
        <p:spPr>
          <a:xfrm>
            <a:off x="0" y="785794"/>
            <a:ext cx="8572528" cy="5643602"/>
          </a:xfrm>
        </p:spPr>
        <p:txBody>
          <a:bodyPr>
            <a:noAutofit/>
          </a:bodyPr>
          <a:lstStyle/>
          <a:p>
            <a:r>
              <a:rPr lang="es-AR" sz="2400" b="1" dirty="0">
                <a:solidFill>
                  <a:schemeClr val="tx2"/>
                </a:solidFill>
                <a:latin typeface="Arial Black" pitchFamily="34" charset="0"/>
              </a:rPr>
              <a:t>La </a:t>
            </a:r>
            <a:r>
              <a:rPr lang="es-AR" sz="2400" b="1" dirty="0" err="1">
                <a:solidFill>
                  <a:schemeClr val="tx2"/>
                </a:solidFill>
                <a:latin typeface="Arial Black" pitchFamily="34" charset="0"/>
              </a:rPr>
              <a:t>conductimetría</a:t>
            </a:r>
            <a:r>
              <a:rPr lang="es-AR" sz="2400" b="1" dirty="0">
                <a:solidFill>
                  <a:schemeClr val="tx2"/>
                </a:solidFill>
                <a:latin typeface="Arial Black" pitchFamily="34" charset="0"/>
              </a:rPr>
              <a:t> se basa en la medición de la conductividad de una determinada disolución problema, </a:t>
            </a:r>
            <a:r>
              <a:rPr lang="es-AR" sz="2400" b="1" dirty="0" smtClean="0">
                <a:solidFill>
                  <a:schemeClr val="tx2"/>
                </a:solidFill>
                <a:latin typeface="Arial Black" pitchFamily="34" charset="0"/>
              </a:rPr>
              <a:t>no </a:t>
            </a:r>
            <a:r>
              <a:rPr lang="es-AR" sz="2400" b="1" dirty="0">
                <a:solidFill>
                  <a:schemeClr val="tx2"/>
                </a:solidFill>
                <a:latin typeface="Arial Black" pitchFamily="34" charset="0"/>
              </a:rPr>
              <a:t>es función de una propiedad especifica de los iones presentes en la disolución sino de su concentración. Debido a esta limitación, la </a:t>
            </a:r>
            <a:r>
              <a:rPr lang="es-AR" sz="2400" b="1" dirty="0" err="1">
                <a:solidFill>
                  <a:schemeClr val="tx2"/>
                </a:solidFill>
                <a:latin typeface="Arial Black" pitchFamily="34" charset="0"/>
              </a:rPr>
              <a:t>conductimetría</a:t>
            </a:r>
            <a:r>
              <a:rPr lang="es-AR" sz="2400" b="1" dirty="0">
                <a:solidFill>
                  <a:schemeClr val="tx2"/>
                </a:solidFill>
                <a:latin typeface="Arial Black" pitchFamily="34" charset="0"/>
              </a:rPr>
              <a:t> no provee un método de medir la concentración de una determinada especie en una disolución cuando se lleva a cabo una valoración.</a:t>
            </a:r>
            <a:endParaRPr lang="es-ES" sz="2400" b="1" dirty="0">
              <a:solidFill>
                <a:schemeClr val="tx2"/>
              </a:solidFill>
              <a:latin typeface="Arial Black" pitchFamily="34" charset="0"/>
            </a:endParaRPr>
          </a:p>
          <a:p>
            <a:r>
              <a:rPr lang="es-AR" sz="2400" b="1" dirty="0">
                <a:solidFill>
                  <a:schemeClr val="tx2"/>
                </a:solidFill>
                <a:latin typeface="Arial Black" pitchFamily="34" charset="0"/>
              </a:rPr>
              <a:t>	La </a:t>
            </a:r>
            <a:r>
              <a:rPr lang="es-AR" sz="2400" b="1" dirty="0" err="1">
                <a:solidFill>
                  <a:schemeClr val="tx2"/>
                </a:solidFill>
                <a:latin typeface="Arial Black" pitchFamily="34" charset="0"/>
              </a:rPr>
              <a:t>conductimetría</a:t>
            </a:r>
            <a:r>
              <a:rPr lang="es-AR" sz="2400" b="1" dirty="0">
                <a:solidFill>
                  <a:schemeClr val="tx2"/>
                </a:solidFill>
                <a:latin typeface="Arial Black" pitchFamily="34" charset="0"/>
              </a:rPr>
              <a:t>, para evitar la reacciones en los electrodos, se lleva a cabo imprimiendo a los mismos una corriente alterna que al variar de polaridad a cada momento impide la descarga de los iones de la disolución</a:t>
            </a:r>
            <a:endParaRPr lang="es-ES" sz="2400" b="1" dirty="0">
              <a:solidFill>
                <a:schemeClr val="tx2"/>
              </a:solidFill>
              <a:latin typeface="Arial Black" pitchFamily="34" charset="0"/>
            </a:endParaRPr>
          </a:p>
          <a:p>
            <a:endParaRPr lang="es-VE" sz="2400" dirty="0">
              <a:solidFill>
                <a:schemeClr val="tx2"/>
              </a:solidFill>
              <a:latin typeface="Arial Black"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25470"/>
          </a:xfrm>
        </p:spPr>
        <p:txBody>
          <a:bodyPr>
            <a:normAutofit fontScale="90000"/>
          </a:bodyPr>
          <a:lstStyle/>
          <a:p>
            <a:r>
              <a:rPr lang="es-VE" b="1" dirty="0" smtClean="0"/>
              <a:t>Fundamentos</a:t>
            </a:r>
            <a:endParaRPr lang="es-VE" b="1" dirty="0"/>
          </a:p>
        </p:txBody>
      </p:sp>
      <p:sp>
        <p:nvSpPr>
          <p:cNvPr id="3" name="2 Marcador de contenido"/>
          <p:cNvSpPr>
            <a:spLocks noGrp="1"/>
          </p:cNvSpPr>
          <p:nvPr>
            <p:ph idx="1"/>
          </p:nvPr>
        </p:nvSpPr>
        <p:spPr>
          <a:xfrm>
            <a:off x="251520" y="908720"/>
            <a:ext cx="9144000" cy="5643602"/>
          </a:xfrm>
        </p:spPr>
        <p:txBody>
          <a:bodyPr>
            <a:normAutofit fontScale="92500"/>
          </a:bodyPr>
          <a:lstStyle/>
          <a:p>
            <a:r>
              <a:rPr lang="es-ES" b="1" dirty="0" smtClean="0"/>
              <a:t>I = V / R</a:t>
            </a:r>
            <a:r>
              <a:rPr lang="es-ES" dirty="0" smtClean="0"/>
              <a:t>,</a:t>
            </a:r>
          </a:p>
          <a:p>
            <a:r>
              <a:rPr lang="es-ES" dirty="0" smtClean="0"/>
              <a:t>donde R (resistencia), V (potencial) , I (intensidad de corriente)</a:t>
            </a:r>
          </a:p>
          <a:p>
            <a:r>
              <a:rPr lang="es-ES" dirty="0" smtClean="0">
                <a:solidFill>
                  <a:schemeClr val="tx2"/>
                </a:solidFill>
              </a:rPr>
              <a:t>La conductividad especifica K =</a:t>
            </a:r>
            <a:r>
              <a:rPr lang="es-ES" sz="3500" dirty="0" smtClean="0">
                <a:solidFill>
                  <a:schemeClr val="tx2"/>
                </a:solidFill>
              </a:rPr>
              <a:t>J</a:t>
            </a:r>
            <a:r>
              <a:rPr lang="es-ES" sz="1700" dirty="0" smtClean="0">
                <a:solidFill>
                  <a:schemeClr val="tx2"/>
                </a:solidFill>
              </a:rPr>
              <a:t>(densidad de corriente)</a:t>
            </a:r>
            <a:r>
              <a:rPr lang="es-ES" dirty="0" smtClean="0">
                <a:solidFill>
                  <a:schemeClr val="tx2"/>
                </a:solidFill>
              </a:rPr>
              <a:t>/E</a:t>
            </a:r>
            <a:r>
              <a:rPr lang="es-ES" sz="1500" dirty="0" smtClean="0">
                <a:solidFill>
                  <a:schemeClr val="tx2"/>
                </a:solidFill>
              </a:rPr>
              <a:t>(campo eléctrico)</a:t>
            </a:r>
          </a:p>
          <a:p>
            <a:r>
              <a:rPr lang="es-ES" dirty="0" smtClean="0"/>
              <a:t>El inverso de la conductividad es la resistividad</a:t>
            </a:r>
          </a:p>
          <a:p>
            <a:r>
              <a:rPr lang="es-ES" b="1" dirty="0" smtClean="0"/>
              <a:t>r = 1 / K</a:t>
            </a:r>
          </a:p>
          <a:p>
            <a:r>
              <a:rPr lang="es-ES" dirty="0" smtClean="0"/>
              <a:t>E (V) </a:t>
            </a:r>
            <a:r>
              <a:rPr lang="es-ES" dirty="0" smtClean="0"/>
              <a:t>no es extremadamente alto y en condiciones de estado estacionario, se puede considerar a la disolución como un conductor que sigue la Ley de Ohm</a:t>
            </a:r>
          </a:p>
          <a:p>
            <a:r>
              <a:rPr lang="es-ES" b="1" dirty="0" smtClean="0"/>
              <a:t>R = r × L / A</a:t>
            </a:r>
          </a:p>
          <a:p>
            <a:endParaRPr lang="es-VE"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296842"/>
          </a:xfrm>
        </p:spPr>
        <p:txBody>
          <a:bodyPr>
            <a:normAutofit fontScale="90000"/>
          </a:bodyPr>
          <a:lstStyle/>
          <a:p>
            <a:endParaRPr lang="es-VE" dirty="0"/>
          </a:p>
        </p:txBody>
      </p:sp>
      <p:sp>
        <p:nvSpPr>
          <p:cNvPr id="3" name="2 Marcador de contenido"/>
          <p:cNvSpPr>
            <a:spLocks noGrp="1"/>
          </p:cNvSpPr>
          <p:nvPr>
            <p:ph idx="1"/>
          </p:nvPr>
        </p:nvSpPr>
        <p:spPr>
          <a:xfrm>
            <a:off x="0" y="0"/>
            <a:ext cx="9144000" cy="6858000"/>
          </a:xfrm>
        </p:spPr>
        <p:txBody>
          <a:bodyPr>
            <a:normAutofit fontScale="92500" lnSpcReduction="10000"/>
          </a:bodyPr>
          <a:lstStyle/>
          <a:p>
            <a:r>
              <a:rPr lang="es-ES" dirty="0" smtClean="0"/>
              <a:t>r es la resistividad (en ohm × cm)</a:t>
            </a:r>
          </a:p>
          <a:p>
            <a:r>
              <a:rPr lang="es-ES" dirty="0" smtClean="0"/>
              <a:t>A es el área a través de la cual se produce el flujo eléctrico (en cm²) y L es la distancia entre los dos planos (en cm).</a:t>
            </a:r>
          </a:p>
          <a:p>
            <a:r>
              <a:rPr lang="es-ES" dirty="0" smtClean="0"/>
              <a:t>Se define(G)  como </a:t>
            </a:r>
            <a:r>
              <a:rPr lang="es-ES" b="1" dirty="0" smtClean="0"/>
              <a:t>conductancia electrolítica</a:t>
            </a:r>
          </a:p>
          <a:p>
            <a:r>
              <a:rPr lang="es-ES" dirty="0" smtClean="0"/>
              <a:t>G = 1/ R     (S) Siemens</a:t>
            </a:r>
          </a:p>
          <a:p>
            <a:r>
              <a:rPr lang="es-ES" dirty="0" smtClean="0"/>
              <a:t>G = 1/r × A/L = </a:t>
            </a:r>
            <a:r>
              <a:rPr lang="es-ES" b="1" dirty="0">
                <a:solidFill>
                  <a:schemeClr val="tx2"/>
                </a:solidFill>
              </a:rPr>
              <a:t>C</a:t>
            </a:r>
            <a:r>
              <a:rPr lang="es-ES" dirty="0" smtClean="0"/>
              <a:t> </a:t>
            </a:r>
            <a:r>
              <a:rPr lang="es-ES" dirty="0" smtClean="0"/>
              <a:t>× </a:t>
            </a:r>
            <a:r>
              <a:rPr lang="es-ES" dirty="0" smtClean="0"/>
              <a:t>A/L</a:t>
            </a:r>
          </a:p>
          <a:p>
            <a:endParaRPr lang="es-ES" dirty="0" smtClean="0"/>
          </a:p>
          <a:p>
            <a:r>
              <a:rPr lang="es-ES" b="1" dirty="0" smtClean="0">
                <a:solidFill>
                  <a:schemeClr val="tx2"/>
                </a:solidFill>
              </a:rPr>
              <a:t>C</a:t>
            </a:r>
            <a:r>
              <a:rPr lang="es-ES" dirty="0" smtClean="0"/>
              <a:t> </a:t>
            </a:r>
            <a:r>
              <a:rPr lang="es-ES" dirty="0" smtClean="0"/>
              <a:t>es la </a:t>
            </a:r>
            <a:r>
              <a:rPr lang="es-ES" b="1" dirty="0" smtClean="0"/>
              <a:t>conductividad de la disolución (en S × </a:t>
            </a:r>
            <a:r>
              <a:rPr lang="es-ES" b="1" dirty="0" smtClean="0"/>
              <a:t>cm</a:t>
            </a:r>
            <a:r>
              <a:rPr lang="es-ES" b="1" baseline="30000" dirty="0" smtClean="0"/>
              <a:t>-1</a:t>
            </a:r>
            <a:r>
              <a:rPr lang="es-ES" b="1" dirty="0" smtClean="0"/>
              <a:t>)</a:t>
            </a:r>
            <a:endParaRPr lang="es-ES" b="1" dirty="0" smtClean="0"/>
          </a:p>
          <a:p>
            <a:r>
              <a:rPr lang="es-ES" dirty="0" smtClean="0"/>
              <a:t>la </a:t>
            </a:r>
            <a:r>
              <a:rPr lang="es-ES" b="1" dirty="0" smtClean="0"/>
              <a:t>conductancia molar (Lm), </a:t>
            </a:r>
            <a:r>
              <a:rPr lang="es-ES" dirty="0" smtClean="0"/>
              <a:t>que se define como:</a:t>
            </a:r>
          </a:p>
          <a:p>
            <a:r>
              <a:rPr lang="es-ES" dirty="0" smtClean="0"/>
              <a:t>Lm = K / C		</a:t>
            </a:r>
            <a:r>
              <a:rPr lang="es-ES" dirty="0" smtClean="0"/>
              <a:t>S×cm²×mol</a:t>
            </a:r>
            <a:r>
              <a:rPr lang="es-ES" baseline="30000" dirty="0" smtClean="0"/>
              <a:t>-1</a:t>
            </a:r>
            <a:endParaRPr lang="es-ES" dirty="0" smtClean="0"/>
          </a:p>
          <a:p>
            <a:r>
              <a:rPr lang="es-ES" dirty="0" smtClean="0"/>
              <a:t>donde C es la concentración del electrolito.</a:t>
            </a:r>
          </a:p>
          <a:p>
            <a:r>
              <a:rPr lang="es-ES" dirty="0" smtClean="0"/>
              <a:t>Lm que se deberá usar es:</a:t>
            </a:r>
          </a:p>
          <a:p>
            <a:r>
              <a:rPr lang="es-ES" dirty="0" smtClean="0"/>
              <a:t>Lm = 1000×K / C</a:t>
            </a:r>
          </a:p>
          <a:p>
            <a:endParaRPr lang="es-VE"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54032"/>
          </a:xfrm>
        </p:spPr>
        <p:txBody>
          <a:bodyPr>
            <a:normAutofit fontScale="90000"/>
          </a:bodyPr>
          <a:lstStyle/>
          <a:p>
            <a:r>
              <a:rPr lang="es-VE" dirty="0" smtClean="0"/>
              <a:t>Instrumental</a:t>
            </a:r>
            <a:endParaRPr lang="es-VE" dirty="0"/>
          </a:p>
        </p:txBody>
      </p:sp>
      <p:pic>
        <p:nvPicPr>
          <p:cNvPr id="1026" name="Picture 2" descr="C:\Users\Aura Marina\Pictures\conductimetro.jpg"/>
          <p:cNvPicPr>
            <a:picLocks noGrp="1" noChangeAspect="1" noChangeArrowheads="1"/>
          </p:cNvPicPr>
          <p:nvPr>
            <p:ph idx="1"/>
          </p:nvPr>
        </p:nvPicPr>
        <p:blipFill>
          <a:blip r:embed="rId2"/>
          <a:srcRect/>
          <a:stretch>
            <a:fillRect/>
          </a:stretch>
        </p:blipFill>
        <p:spPr bwMode="auto">
          <a:xfrm>
            <a:off x="642910" y="1142984"/>
            <a:ext cx="3049982" cy="2392142"/>
          </a:xfrm>
          <a:prstGeom prst="rect">
            <a:avLst/>
          </a:prstGeom>
          <a:noFill/>
        </p:spPr>
      </p:pic>
      <p:pic>
        <p:nvPicPr>
          <p:cNvPr id="1027" name="Picture 3" descr="C:\Users\Aura Marina\Pictures\conduct.jpg"/>
          <p:cNvPicPr>
            <a:picLocks noChangeAspect="1" noChangeArrowheads="1"/>
          </p:cNvPicPr>
          <p:nvPr/>
        </p:nvPicPr>
        <p:blipFill>
          <a:blip r:embed="rId3"/>
          <a:srcRect/>
          <a:stretch>
            <a:fillRect/>
          </a:stretch>
        </p:blipFill>
        <p:spPr bwMode="auto">
          <a:xfrm>
            <a:off x="4513958" y="2500307"/>
            <a:ext cx="3317396" cy="3538556"/>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868346"/>
          </a:xfrm>
        </p:spPr>
        <p:txBody>
          <a:bodyPr>
            <a:noAutofit/>
          </a:bodyPr>
          <a:lstStyle/>
          <a:p>
            <a:r>
              <a:rPr lang="es-VE" sz="3600" dirty="0" smtClean="0"/>
              <a:t>Conductividades equivalentes iónicas para diferentes iones</a:t>
            </a:r>
            <a:br>
              <a:rPr lang="es-VE" sz="3600" dirty="0" smtClean="0"/>
            </a:br>
            <a:endParaRPr lang="es-VE" sz="3600" dirty="0"/>
          </a:p>
        </p:txBody>
      </p:sp>
      <p:sp>
        <p:nvSpPr>
          <p:cNvPr id="3" name="2 Marcador de contenido"/>
          <p:cNvSpPr>
            <a:spLocks noGrp="1"/>
          </p:cNvSpPr>
          <p:nvPr>
            <p:ph idx="1"/>
          </p:nvPr>
        </p:nvSpPr>
        <p:spPr>
          <a:xfrm>
            <a:off x="457200" y="1000108"/>
            <a:ext cx="8229600" cy="5126055"/>
          </a:xfrm>
        </p:spPr>
        <p:txBody>
          <a:bodyPr>
            <a:normAutofit fontScale="62500" lnSpcReduction="20000"/>
          </a:bodyPr>
          <a:lstStyle/>
          <a:p>
            <a:r>
              <a:rPr lang="es-VE" dirty="0">
                <a:latin typeface="Arial Black" pitchFamily="34" charset="0"/>
              </a:rPr>
              <a:t>	</a:t>
            </a:r>
            <a:r>
              <a:rPr lang="es-VE" sz="4600" dirty="0" err="1">
                <a:latin typeface="Arial Black" pitchFamily="34" charset="0"/>
              </a:rPr>
              <a:t>λ</a:t>
            </a:r>
            <a:r>
              <a:rPr lang="es-VE" sz="4600" baseline="30000" dirty="0" err="1">
                <a:latin typeface="Arial Black" pitchFamily="34" charset="0"/>
              </a:rPr>
              <a:t>o</a:t>
            </a:r>
            <a:r>
              <a:rPr lang="es-VE" sz="4600" baseline="30000" dirty="0">
                <a:latin typeface="Arial Black" pitchFamily="34" charset="0"/>
              </a:rPr>
              <a:t> </a:t>
            </a:r>
            <a:r>
              <a:rPr lang="es-VE" sz="4600" dirty="0">
                <a:latin typeface="Arial Black" pitchFamily="34" charset="0"/>
              </a:rPr>
              <a:t>(ohm</a:t>
            </a:r>
            <a:r>
              <a:rPr lang="es-VE" sz="4600" baseline="30000" dirty="0">
                <a:latin typeface="Arial Black" pitchFamily="34" charset="0"/>
              </a:rPr>
              <a:t>-1</a:t>
            </a:r>
            <a:r>
              <a:rPr lang="es-VE" sz="4600" dirty="0">
                <a:latin typeface="Arial Black" pitchFamily="34" charset="0"/>
              </a:rPr>
              <a:t>cm</a:t>
            </a:r>
            <a:r>
              <a:rPr lang="es-VE" sz="4600" baseline="30000" dirty="0">
                <a:latin typeface="Arial Black" pitchFamily="34" charset="0"/>
              </a:rPr>
              <a:t>2</a:t>
            </a:r>
            <a:r>
              <a:rPr lang="es-VE" sz="4600" dirty="0">
                <a:latin typeface="Arial Black" pitchFamily="34" charset="0"/>
              </a:rPr>
              <a:t>eq</a:t>
            </a:r>
            <a:r>
              <a:rPr lang="es-VE" sz="4600" baseline="30000" dirty="0">
                <a:latin typeface="Arial Black" pitchFamily="34" charset="0"/>
              </a:rPr>
              <a:t>-1</a:t>
            </a:r>
            <a:r>
              <a:rPr lang="es-VE" sz="4600" dirty="0">
                <a:latin typeface="Arial Black" pitchFamily="34" charset="0"/>
              </a:rPr>
              <a:t>) </a:t>
            </a:r>
            <a:endParaRPr lang="es-VE" sz="4600" dirty="0" smtClean="0">
              <a:latin typeface="Arial Black" pitchFamily="34" charset="0"/>
            </a:endParaRPr>
          </a:p>
          <a:p>
            <a:r>
              <a:rPr lang="es-VE" sz="4600" dirty="0" smtClean="0">
                <a:latin typeface="Arial Black" pitchFamily="34" charset="0"/>
              </a:rPr>
              <a:t>Catión </a:t>
            </a:r>
            <a:r>
              <a:rPr lang="es-VE" sz="4600" dirty="0">
                <a:latin typeface="Arial Black" pitchFamily="34" charset="0"/>
              </a:rPr>
              <a:t>			</a:t>
            </a:r>
            <a:r>
              <a:rPr lang="es-VE" sz="4600" dirty="0" smtClean="0">
                <a:latin typeface="Arial Black" pitchFamily="34" charset="0"/>
              </a:rPr>
              <a:t>	Anión</a:t>
            </a:r>
            <a:endParaRPr lang="es-VE" sz="4600" dirty="0">
              <a:latin typeface="Arial Black" pitchFamily="34" charset="0"/>
            </a:endParaRPr>
          </a:p>
          <a:p>
            <a:r>
              <a:rPr lang="es-VE" sz="4600" dirty="0" err="1">
                <a:latin typeface="Arial Black" pitchFamily="34" charset="0"/>
              </a:rPr>
              <a:t>Na</a:t>
            </a:r>
            <a:r>
              <a:rPr lang="es-VE" sz="4600" baseline="30000" dirty="0">
                <a:latin typeface="Arial Black" pitchFamily="34" charset="0"/>
              </a:rPr>
              <a:t>+ </a:t>
            </a:r>
            <a:r>
              <a:rPr lang="es-VE" sz="4600" dirty="0">
                <a:latin typeface="Arial Black" pitchFamily="34" charset="0"/>
              </a:rPr>
              <a:t>	50.2 	</a:t>
            </a:r>
            <a:r>
              <a:rPr lang="es-VE" sz="4600" dirty="0" smtClean="0">
                <a:latin typeface="Arial Black" pitchFamily="34" charset="0"/>
              </a:rPr>
              <a:t>	Cl</a:t>
            </a:r>
            <a:r>
              <a:rPr lang="es-VE" sz="4600" baseline="30000" dirty="0" smtClean="0">
                <a:latin typeface="Arial Black" pitchFamily="34" charset="0"/>
              </a:rPr>
              <a:t>- </a:t>
            </a:r>
            <a:r>
              <a:rPr lang="es-VE" sz="4600" dirty="0">
                <a:latin typeface="Arial Black" pitchFamily="34" charset="0"/>
              </a:rPr>
              <a:t>	</a:t>
            </a:r>
            <a:r>
              <a:rPr lang="es-VE" sz="4600" dirty="0" smtClean="0">
                <a:latin typeface="Arial Black" pitchFamily="34" charset="0"/>
              </a:rPr>
              <a:t>	76.1 </a:t>
            </a:r>
            <a:r>
              <a:rPr lang="es-VE" sz="4600" dirty="0">
                <a:latin typeface="Arial Black" pitchFamily="34" charset="0"/>
              </a:rPr>
              <a:t>	</a:t>
            </a:r>
          </a:p>
          <a:p>
            <a:r>
              <a:rPr lang="es-VE" sz="4600" dirty="0">
                <a:latin typeface="Arial Black" pitchFamily="34" charset="0"/>
              </a:rPr>
              <a:t>NH</a:t>
            </a:r>
            <a:r>
              <a:rPr lang="es-VE" sz="4600" baseline="30000" dirty="0">
                <a:latin typeface="Arial Black" pitchFamily="34" charset="0"/>
              </a:rPr>
              <a:t>4+ </a:t>
            </a:r>
            <a:r>
              <a:rPr lang="es-VE" sz="4600" dirty="0">
                <a:latin typeface="Arial Black" pitchFamily="34" charset="0"/>
              </a:rPr>
              <a:t>	73.5 	</a:t>
            </a:r>
            <a:r>
              <a:rPr lang="es-VE" sz="4600" dirty="0" smtClean="0">
                <a:latin typeface="Arial Black" pitchFamily="34" charset="0"/>
              </a:rPr>
              <a:t>	ClO</a:t>
            </a:r>
            <a:r>
              <a:rPr lang="es-VE" sz="4600" baseline="30000" dirty="0" smtClean="0">
                <a:latin typeface="Arial Black" pitchFamily="34" charset="0"/>
              </a:rPr>
              <a:t>4- </a:t>
            </a:r>
            <a:r>
              <a:rPr lang="es-VE" sz="4600" dirty="0">
                <a:latin typeface="Arial Black" pitchFamily="34" charset="0"/>
              </a:rPr>
              <a:t>	67.0 	</a:t>
            </a:r>
          </a:p>
          <a:p>
            <a:r>
              <a:rPr lang="es-VE" sz="4600" dirty="0">
                <a:latin typeface="Arial Black" pitchFamily="34" charset="0"/>
              </a:rPr>
              <a:t>Ca</a:t>
            </a:r>
            <a:r>
              <a:rPr lang="es-VE" sz="4600" baseline="30000" dirty="0">
                <a:latin typeface="Arial Black" pitchFamily="34" charset="0"/>
              </a:rPr>
              <a:t>2+ </a:t>
            </a:r>
            <a:r>
              <a:rPr lang="es-VE" sz="4600" dirty="0">
                <a:latin typeface="Arial Black" pitchFamily="34" charset="0"/>
              </a:rPr>
              <a:t>	59.5 	</a:t>
            </a:r>
            <a:r>
              <a:rPr lang="es-VE" sz="4600" dirty="0" smtClean="0">
                <a:latin typeface="Arial Black" pitchFamily="34" charset="0"/>
              </a:rPr>
              <a:t>	NO</a:t>
            </a:r>
            <a:r>
              <a:rPr lang="es-VE" sz="4600" baseline="30000" dirty="0" smtClean="0">
                <a:latin typeface="Arial Black" pitchFamily="34" charset="0"/>
              </a:rPr>
              <a:t>3- </a:t>
            </a:r>
            <a:r>
              <a:rPr lang="es-VE" sz="4600" dirty="0">
                <a:latin typeface="Arial Black" pitchFamily="34" charset="0"/>
              </a:rPr>
              <a:t>	</a:t>
            </a:r>
            <a:r>
              <a:rPr lang="es-VE" sz="4600" dirty="0" smtClean="0">
                <a:latin typeface="Arial Black" pitchFamily="34" charset="0"/>
              </a:rPr>
              <a:t>71.5	 </a:t>
            </a:r>
            <a:r>
              <a:rPr lang="es-VE" sz="4600" dirty="0">
                <a:latin typeface="Arial Black" pitchFamily="34" charset="0"/>
              </a:rPr>
              <a:t>	</a:t>
            </a:r>
          </a:p>
          <a:p>
            <a:r>
              <a:rPr lang="es-VE" sz="4600" dirty="0">
                <a:latin typeface="Arial Black" pitchFamily="34" charset="0"/>
              </a:rPr>
              <a:t>Ba</a:t>
            </a:r>
            <a:r>
              <a:rPr lang="es-VE" sz="4600" baseline="30000" dirty="0">
                <a:latin typeface="Arial Black" pitchFamily="34" charset="0"/>
              </a:rPr>
              <a:t>2+ </a:t>
            </a:r>
            <a:r>
              <a:rPr lang="es-VE" sz="4600" dirty="0">
                <a:latin typeface="Arial Black" pitchFamily="34" charset="0"/>
              </a:rPr>
              <a:t>	63.5 	</a:t>
            </a:r>
            <a:r>
              <a:rPr lang="es-VE" sz="4600" dirty="0" smtClean="0">
                <a:latin typeface="Arial Black" pitchFamily="34" charset="0"/>
              </a:rPr>
              <a:t>	SO</a:t>
            </a:r>
            <a:r>
              <a:rPr lang="es-VE" sz="4600" baseline="30000" dirty="0" smtClean="0">
                <a:latin typeface="Arial Black" pitchFamily="34" charset="0"/>
              </a:rPr>
              <a:t>42- </a:t>
            </a:r>
            <a:r>
              <a:rPr lang="es-VE" sz="4600" dirty="0">
                <a:latin typeface="Arial Black" pitchFamily="34" charset="0"/>
              </a:rPr>
              <a:t>	80.0 	</a:t>
            </a:r>
          </a:p>
          <a:p>
            <a:r>
              <a:rPr lang="es-VE" sz="4600" dirty="0">
                <a:latin typeface="Arial Black" pitchFamily="34" charset="0"/>
              </a:rPr>
              <a:t>Al</a:t>
            </a:r>
            <a:r>
              <a:rPr lang="es-VE" sz="4600" baseline="30000" dirty="0">
                <a:latin typeface="Arial Black" pitchFamily="34" charset="0"/>
              </a:rPr>
              <a:t>3+ </a:t>
            </a:r>
            <a:r>
              <a:rPr lang="es-VE" sz="4600" dirty="0">
                <a:latin typeface="Arial Black" pitchFamily="34" charset="0"/>
              </a:rPr>
              <a:t>	40.0 	</a:t>
            </a:r>
            <a:r>
              <a:rPr lang="es-VE" sz="4600" dirty="0" smtClean="0">
                <a:latin typeface="Arial Black" pitchFamily="34" charset="0"/>
              </a:rPr>
              <a:t>	OH</a:t>
            </a:r>
            <a:r>
              <a:rPr lang="es-VE" sz="4600" baseline="30000" dirty="0" smtClean="0">
                <a:latin typeface="Arial Black" pitchFamily="34" charset="0"/>
              </a:rPr>
              <a:t>- </a:t>
            </a:r>
            <a:r>
              <a:rPr lang="es-VE" sz="4600" dirty="0">
                <a:latin typeface="Arial Black" pitchFamily="34" charset="0"/>
              </a:rPr>
              <a:t>	200.0 	</a:t>
            </a:r>
          </a:p>
          <a:p>
            <a:r>
              <a:rPr lang="es-VE" sz="4600" dirty="0">
                <a:latin typeface="Arial Black" pitchFamily="34" charset="0"/>
              </a:rPr>
              <a:t>H</a:t>
            </a:r>
            <a:r>
              <a:rPr lang="es-VE" sz="4600" baseline="30000" dirty="0">
                <a:latin typeface="Arial Black" pitchFamily="34" charset="0"/>
              </a:rPr>
              <a:t>+ </a:t>
            </a:r>
            <a:r>
              <a:rPr lang="es-VE" sz="4600" dirty="0">
                <a:latin typeface="Arial Black" pitchFamily="34" charset="0"/>
              </a:rPr>
              <a:t>	</a:t>
            </a:r>
            <a:r>
              <a:rPr lang="es-VE" sz="4600" dirty="0" smtClean="0">
                <a:latin typeface="Arial Black" pitchFamily="34" charset="0"/>
              </a:rPr>
              <a:t>     350.0 </a:t>
            </a:r>
            <a:r>
              <a:rPr lang="es-VE" sz="4600" dirty="0">
                <a:latin typeface="Arial Black" pitchFamily="34" charset="0"/>
              </a:rPr>
              <a:t>	</a:t>
            </a:r>
          </a:p>
          <a:p>
            <a:endParaRPr lang="es-VE"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VE" dirty="0" smtClean="0"/>
              <a:t>Titulaciones </a:t>
            </a:r>
            <a:r>
              <a:rPr lang="es-VE" dirty="0" err="1" smtClean="0"/>
              <a:t>conductimétricas</a:t>
            </a:r>
            <a:endParaRPr lang="es-VE" dirty="0"/>
          </a:p>
        </p:txBody>
      </p:sp>
      <p:pic>
        <p:nvPicPr>
          <p:cNvPr id="1026" name="Picture 2" descr="C:\Users\Aura Marina\Pictures\titulacion acido débiñ.jpg"/>
          <p:cNvPicPr>
            <a:picLocks noGrp="1" noChangeAspect="1" noChangeArrowheads="1"/>
          </p:cNvPicPr>
          <p:nvPr>
            <p:ph idx="1"/>
          </p:nvPr>
        </p:nvPicPr>
        <p:blipFill>
          <a:blip r:embed="rId2"/>
          <a:srcRect/>
          <a:stretch>
            <a:fillRect/>
          </a:stretch>
        </p:blipFill>
        <p:spPr bwMode="auto">
          <a:xfrm>
            <a:off x="500034" y="1928802"/>
            <a:ext cx="3630837" cy="2714644"/>
          </a:xfrm>
          <a:prstGeom prst="rect">
            <a:avLst/>
          </a:prstGeom>
          <a:noFill/>
        </p:spPr>
      </p:pic>
      <p:pic>
        <p:nvPicPr>
          <p:cNvPr id="1027" name="Picture 3" descr="C:\Users\Aura Marina\Pictures\titulacionsal.jpg"/>
          <p:cNvPicPr>
            <a:picLocks noChangeAspect="1" noChangeArrowheads="1"/>
          </p:cNvPicPr>
          <p:nvPr/>
        </p:nvPicPr>
        <p:blipFill>
          <a:blip r:embed="rId3"/>
          <a:srcRect/>
          <a:stretch>
            <a:fillRect/>
          </a:stretch>
        </p:blipFill>
        <p:spPr bwMode="auto">
          <a:xfrm>
            <a:off x="4643438" y="3214686"/>
            <a:ext cx="3714776" cy="2714644"/>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315</Words>
  <Application>Microsoft Office PowerPoint</Application>
  <PresentationFormat>Presentación en pantalla (4:3)</PresentationFormat>
  <Paragraphs>36</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Tema de Office</vt:lpstr>
      <vt:lpstr>conductimetría</vt:lpstr>
      <vt:lpstr>conductimetria</vt:lpstr>
      <vt:lpstr>Fundamentos</vt:lpstr>
      <vt:lpstr>Presentación de PowerPoint</vt:lpstr>
      <vt:lpstr>Instrumental</vt:lpstr>
      <vt:lpstr>Conductividades equivalentes iónicas para diferentes iones </vt:lpstr>
      <vt:lpstr>Titulaciones conductimétricas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conductimetria</dc:title>
  <dc:creator>Aura Marina</dc:creator>
  <cp:lastModifiedBy>USUARIO</cp:lastModifiedBy>
  <cp:revision>21</cp:revision>
  <dcterms:created xsi:type="dcterms:W3CDTF">2011-10-27T02:20:19Z</dcterms:created>
  <dcterms:modified xsi:type="dcterms:W3CDTF">2013-11-05T12:12:48Z</dcterms:modified>
</cp:coreProperties>
</file>