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19"/>
  </p:notesMasterIdLst>
  <p:sldIdLst>
    <p:sldId id="259" r:id="rId2"/>
    <p:sldId id="258" r:id="rId3"/>
    <p:sldId id="349" r:id="rId4"/>
    <p:sldId id="384" r:id="rId5"/>
    <p:sldId id="260" r:id="rId6"/>
    <p:sldId id="262" r:id="rId7"/>
    <p:sldId id="263" r:id="rId8"/>
    <p:sldId id="286" r:id="rId9"/>
    <p:sldId id="264" r:id="rId10"/>
    <p:sldId id="274" r:id="rId11"/>
    <p:sldId id="266" r:id="rId12"/>
    <p:sldId id="287" r:id="rId13"/>
    <p:sldId id="269" r:id="rId14"/>
    <p:sldId id="270" r:id="rId15"/>
    <p:sldId id="288" r:id="rId16"/>
    <p:sldId id="289" r:id="rId17"/>
    <p:sldId id="296" r:id="rId18"/>
    <p:sldId id="276" r:id="rId19"/>
    <p:sldId id="277" r:id="rId20"/>
    <p:sldId id="278" r:id="rId21"/>
    <p:sldId id="279" r:id="rId22"/>
    <p:sldId id="281" r:id="rId23"/>
    <p:sldId id="282" r:id="rId24"/>
    <p:sldId id="283" r:id="rId25"/>
    <p:sldId id="280" r:id="rId26"/>
    <p:sldId id="284" r:id="rId27"/>
    <p:sldId id="285" r:id="rId28"/>
    <p:sldId id="298" r:id="rId29"/>
    <p:sldId id="299" r:id="rId30"/>
    <p:sldId id="290"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3" r:id="rId74"/>
    <p:sldId id="342" r:id="rId75"/>
    <p:sldId id="344" r:id="rId76"/>
    <p:sldId id="345" r:id="rId77"/>
    <p:sldId id="346" r:id="rId78"/>
    <p:sldId id="347" r:id="rId79"/>
    <p:sldId id="348" r:id="rId80"/>
    <p:sldId id="385"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7" r:id="rId115"/>
    <p:sldId id="388" r:id="rId116"/>
    <p:sldId id="383" r:id="rId117"/>
    <p:sldId id="261" r:id="rId118"/>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576" autoAdjust="0"/>
  </p:normalViewPr>
  <p:slideViewPr>
    <p:cSldViewPr>
      <p:cViewPr>
        <p:scale>
          <a:sx n="73" d="100"/>
          <a:sy n="73" d="100"/>
        </p:scale>
        <p:origin x="-10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2C2E3-F11D-47A4-8827-63E801E75D07}" type="datetimeFigureOut">
              <a:rPr lang="es-VE" smtClean="0"/>
              <a:pPr/>
              <a:t>25/02/2011</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B58937-3DBE-4663-AE82-1D3D1439AA56}" type="slidenum">
              <a:rPr lang="es-VE" smtClean="0"/>
              <a:pPr/>
              <a:t>‹Nº›</a:t>
            </a:fld>
            <a:endParaRPr lang="es-V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59</a:t>
            </a:fld>
            <a:endParaRPr lang="es-V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68</a:t>
            </a:fld>
            <a:endParaRPr lang="es-V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69</a:t>
            </a:fld>
            <a:endParaRPr lang="es-V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70</a:t>
            </a:fld>
            <a:endParaRPr lang="es-V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71</a:t>
            </a:fld>
            <a:endParaRPr lang="es-V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72</a:t>
            </a:fld>
            <a:endParaRPr lang="es-V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73</a:t>
            </a:fld>
            <a:endParaRPr lang="es-V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74</a:t>
            </a:fld>
            <a:endParaRPr lang="es-V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75</a:t>
            </a:fld>
            <a:endParaRPr lang="es-V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76</a:t>
            </a:fld>
            <a:endParaRPr lang="es-V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77</a:t>
            </a:fld>
            <a:endParaRPr lang="es-V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60</a:t>
            </a:fld>
            <a:endParaRPr lang="es-V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78</a:t>
            </a:fld>
            <a:endParaRPr lang="es-V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79</a:t>
            </a:fld>
            <a:endParaRPr lang="es-V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61</a:t>
            </a:fld>
            <a:endParaRPr lang="es-V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62</a:t>
            </a:fld>
            <a:endParaRPr lang="es-V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63</a:t>
            </a:fld>
            <a:endParaRPr lang="es-V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64</a:t>
            </a:fld>
            <a:endParaRPr lang="es-V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65</a:t>
            </a:fld>
            <a:endParaRPr lang="es-V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66</a:t>
            </a:fld>
            <a:endParaRPr lang="es-V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1EB58937-3DBE-4663-AE82-1D3D1439AA56}" type="slidenum">
              <a:rPr lang="es-VE" smtClean="0"/>
              <a:pPr/>
              <a:t>67</a:t>
            </a:fld>
            <a:endParaRPr lang="es-V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8ED0202-FE7D-448A-8B28-860436EDF956}" type="datetimeFigureOut">
              <a:rPr lang="es-VE" smtClean="0"/>
              <a:pPr/>
              <a:t>25/02/2011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8A2FDB00-5D37-42E7-BFAF-14BDFB636FCB}"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D0202-FE7D-448A-8B28-860436EDF956}" type="datetimeFigureOut">
              <a:rPr lang="es-VE" smtClean="0"/>
              <a:pPr/>
              <a:t>25/02/2011</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FDB00-5D37-42E7-BFAF-14BDFB636FCB}"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79273"/>
            <a:ext cx="9144000" cy="6524863"/>
          </a:xfrm>
          <a:prstGeom prst="rect">
            <a:avLst/>
          </a:prstGeom>
          <a:noFill/>
        </p:spPr>
        <p:txBody>
          <a:bodyPr wrap="square" rtlCol="0">
            <a:spAutoFit/>
          </a:bodyPr>
          <a:lstStyle/>
          <a:p>
            <a:pPr algn="ctr"/>
            <a:r>
              <a:rPr lang="es-VE" sz="2400" dirty="0" smtClean="0">
                <a:latin typeface="Times New Roman" pitchFamily="18" charset="0"/>
                <a:cs typeface="Times New Roman" pitchFamily="18" charset="0"/>
              </a:rPr>
              <a:t>Universidad de Los Andes</a:t>
            </a:r>
          </a:p>
          <a:p>
            <a:pPr algn="ctr"/>
            <a:r>
              <a:rPr lang="es-VE" sz="2400" dirty="0" smtClean="0">
                <a:latin typeface="Times New Roman" pitchFamily="18" charset="0"/>
                <a:cs typeface="Times New Roman" pitchFamily="18" charset="0"/>
              </a:rPr>
              <a:t>Facultad de Ingeniería</a:t>
            </a:r>
          </a:p>
          <a:p>
            <a:pPr algn="ctr"/>
            <a:r>
              <a:rPr lang="es-VE" sz="2400" dirty="0" smtClean="0">
                <a:latin typeface="Times New Roman" pitchFamily="18" charset="0"/>
                <a:cs typeface="Times New Roman" pitchFamily="18" charset="0"/>
              </a:rPr>
              <a:t>Maestría en Telecomunicaciones</a:t>
            </a:r>
          </a:p>
          <a:p>
            <a:pPr algn="ctr"/>
            <a:r>
              <a:rPr lang="es-VE" sz="2400" dirty="0" smtClean="0">
                <a:latin typeface="Times New Roman" pitchFamily="18" charset="0"/>
                <a:cs typeface="Times New Roman" pitchFamily="18" charset="0"/>
              </a:rPr>
              <a:t>Redes de Comunicaciones II</a:t>
            </a:r>
          </a:p>
          <a:p>
            <a:pPr algn="ctr"/>
            <a:endParaRPr lang="es-VE" sz="2000" b="1" dirty="0" smtClean="0">
              <a:latin typeface="Times New Roman" pitchFamily="18" charset="0"/>
              <a:cs typeface="Times New Roman" pitchFamily="18" charset="0"/>
            </a:endParaRPr>
          </a:p>
          <a:p>
            <a:pPr algn="ctr"/>
            <a:endParaRPr lang="es-VE" sz="2000" b="1" dirty="0" smtClean="0">
              <a:latin typeface="Times New Roman" pitchFamily="18" charset="0"/>
              <a:cs typeface="Times New Roman" pitchFamily="18" charset="0"/>
            </a:endParaRPr>
          </a:p>
          <a:p>
            <a:pPr algn="ctr"/>
            <a:endParaRPr lang="es-VE" sz="2000" b="1" dirty="0">
              <a:latin typeface="Times New Roman" pitchFamily="18" charset="0"/>
              <a:cs typeface="Times New Roman" pitchFamily="18" charset="0"/>
            </a:endParaRPr>
          </a:p>
          <a:p>
            <a:pPr algn="ctr"/>
            <a:endParaRPr lang="es-VE" sz="2000" b="1" dirty="0" smtClean="0">
              <a:latin typeface="Times New Roman" pitchFamily="18" charset="0"/>
              <a:cs typeface="Times New Roman" pitchFamily="18" charset="0"/>
            </a:endParaRPr>
          </a:p>
          <a:p>
            <a:pPr algn="ctr"/>
            <a:endParaRPr lang="es-VE" sz="2000" b="1" dirty="0">
              <a:latin typeface="Times New Roman" pitchFamily="18" charset="0"/>
              <a:cs typeface="Times New Roman" pitchFamily="18" charset="0"/>
            </a:endParaRPr>
          </a:p>
          <a:p>
            <a:pPr lvl="0" algn="ctr" fontAlgn="base">
              <a:spcBef>
                <a:spcPct val="0"/>
              </a:spcBef>
              <a:spcAft>
                <a:spcPct val="0"/>
              </a:spcAft>
            </a:pPr>
            <a:r>
              <a:rPr kumimoji="0" lang="es-E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REDES AD HOC y REDES MESH</a:t>
            </a:r>
          </a:p>
          <a:p>
            <a:pPr algn="ctr"/>
            <a:endParaRPr lang="es-VE" dirty="0" smtClean="0">
              <a:latin typeface="Times New Roman" pitchFamily="18" charset="0"/>
              <a:cs typeface="Times New Roman" pitchFamily="18" charset="0"/>
            </a:endParaRPr>
          </a:p>
          <a:p>
            <a:pPr algn="ctr"/>
            <a:endParaRPr lang="es-VE" sz="2000" dirty="0" smtClean="0">
              <a:latin typeface="Times New Roman" pitchFamily="18" charset="0"/>
              <a:cs typeface="Times New Roman" pitchFamily="18" charset="0"/>
            </a:endParaRPr>
          </a:p>
          <a:p>
            <a:pPr algn="ctr"/>
            <a:endParaRPr lang="es-VE" sz="2000" dirty="0" smtClean="0">
              <a:latin typeface="Times New Roman" pitchFamily="18" charset="0"/>
              <a:cs typeface="Times New Roman" pitchFamily="18" charset="0"/>
            </a:endParaRPr>
          </a:p>
          <a:p>
            <a:pPr algn="ctr"/>
            <a:endParaRPr lang="es-VE" sz="2000" dirty="0">
              <a:latin typeface="Times New Roman" pitchFamily="18" charset="0"/>
              <a:cs typeface="Times New Roman" pitchFamily="18" charset="0"/>
            </a:endParaRPr>
          </a:p>
          <a:p>
            <a:pPr algn="ctr"/>
            <a:endParaRPr lang="es-VE" sz="2000" dirty="0" smtClean="0">
              <a:latin typeface="Times New Roman" pitchFamily="18" charset="0"/>
              <a:cs typeface="Times New Roman" pitchFamily="18" charset="0"/>
            </a:endParaRPr>
          </a:p>
          <a:p>
            <a:pPr algn="ctr"/>
            <a:endParaRPr lang="es-VE" sz="2000" dirty="0" smtClean="0">
              <a:latin typeface="Times New Roman" pitchFamily="18" charset="0"/>
              <a:cs typeface="Times New Roman" pitchFamily="18" charset="0"/>
            </a:endParaRPr>
          </a:p>
          <a:p>
            <a:pPr algn="ctr"/>
            <a:r>
              <a:rPr lang="es-VE" sz="2000" dirty="0" smtClean="0">
                <a:latin typeface="Times New Roman" pitchFamily="18" charset="0"/>
                <a:cs typeface="Times New Roman" pitchFamily="18" charset="0"/>
              </a:rPr>
              <a:t>Angel Chacon </a:t>
            </a:r>
          </a:p>
          <a:p>
            <a:pPr algn="ctr"/>
            <a:r>
              <a:rPr lang="es-VE" sz="2000" dirty="0" smtClean="0">
                <a:latin typeface="Times New Roman" pitchFamily="18" charset="0"/>
                <a:cs typeface="Times New Roman" pitchFamily="18" charset="0"/>
              </a:rPr>
              <a:t>Tomas Nariño</a:t>
            </a:r>
          </a:p>
          <a:p>
            <a:pPr algn="ctr"/>
            <a:endParaRPr lang="es-VE" sz="2000" dirty="0" smtClean="0">
              <a:latin typeface="Times New Roman" pitchFamily="18" charset="0"/>
              <a:cs typeface="Times New Roman" pitchFamily="18" charset="0"/>
            </a:endParaRPr>
          </a:p>
          <a:p>
            <a:pPr algn="ctr"/>
            <a:r>
              <a:rPr lang="es-VE" sz="2000" dirty="0" smtClean="0">
                <a:latin typeface="Times New Roman" pitchFamily="18" charset="0"/>
                <a:cs typeface="Times New Roman" pitchFamily="18" charset="0"/>
              </a:rPr>
              <a:t>Mérida, Febrero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ublic\Pictures\esquema_comunicacion_gsm_gprs1.jpg"/>
          <p:cNvPicPr>
            <a:picLocks noChangeAspect="1" noChangeArrowheads="1"/>
          </p:cNvPicPr>
          <p:nvPr/>
        </p:nvPicPr>
        <p:blipFill>
          <a:blip r:embed="rId2"/>
          <a:srcRect t="5873"/>
          <a:stretch>
            <a:fillRect/>
          </a:stretch>
        </p:blipFill>
        <p:spPr bwMode="auto">
          <a:xfrm>
            <a:off x="4005715" y="3000372"/>
            <a:ext cx="4852565" cy="3214710"/>
          </a:xfrm>
          <a:prstGeom prst="rect">
            <a:avLst/>
          </a:prstGeom>
          <a:noFill/>
        </p:spPr>
      </p:pic>
      <p:sp>
        <p:nvSpPr>
          <p:cNvPr id="2" name="1 Rectángulo"/>
          <p:cNvSpPr/>
          <p:nvPr/>
        </p:nvSpPr>
        <p:spPr>
          <a:xfrm>
            <a:off x="571472" y="357167"/>
            <a:ext cx="8001056" cy="1815882"/>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a:p>
            <a:pPr algn="just"/>
            <a:r>
              <a:rPr lang="es-VE" sz="2400" b="1" dirty="0" smtClean="0">
                <a:latin typeface="Times New Roman" pitchFamily="18" charset="0"/>
                <a:cs typeface="Times New Roman" pitchFamily="18" charset="0"/>
              </a:rPr>
              <a:t>Tipos de Redes Inalámbricas según su Cobertura:</a:t>
            </a:r>
          </a:p>
          <a:p>
            <a:pPr algn="just"/>
            <a:endParaRPr lang="es-VE" sz="2400" b="1" dirty="0" smtClean="0">
              <a:latin typeface="Times New Roman" pitchFamily="18" charset="0"/>
              <a:cs typeface="Times New Roman" pitchFamily="18" charset="0"/>
            </a:endParaRPr>
          </a:p>
          <a:p>
            <a:r>
              <a:rPr lang="es-VE" sz="2400" b="1" dirty="0" err="1" smtClean="0">
                <a:latin typeface="Times New Roman" pitchFamily="18" charset="0"/>
                <a:cs typeface="Times New Roman" pitchFamily="18" charset="0"/>
              </a:rPr>
              <a:t>Wireless</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Wide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Area</a:t>
            </a:r>
            <a:r>
              <a:rPr lang="es-VE" sz="2400" b="1" dirty="0" smtClean="0">
                <a:latin typeface="Times New Roman" pitchFamily="18" charset="0"/>
                <a:cs typeface="Times New Roman" pitchFamily="18" charset="0"/>
              </a:rPr>
              <a:t> Network (</a:t>
            </a:r>
            <a:r>
              <a:rPr lang="es-VE" sz="2400" b="1" i="1" dirty="0" smtClean="0">
                <a:latin typeface="Times New Roman" pitchFamily="18" charset="0"/>
                <a:cs typeface="Times New Roman" pitchFamily="18" charset="0"/>
              </a:rPr>
              <a:t>WWAN):</a:t>
            </a:r>
            <a:endParaRPr lang="es-VE" sz="2400" b="1" dirty="0" smtClean="0">
              <a:latin typeface="Times New Roman" pitchFamily="18" charset="0"/>
              <a:cs typeface="Times New Roman" pitchFamily="18" charset="0"/>
            </a:endParaRPr>
          </a:p>
        </p:txBody>
      </p:sp>
      <p:sp>
        <p:nvSpPr>
          <p:cNvPr id="6" name="5 Rectángulo"/>
          <p:cNvSpPr/>
          <p:nvPr/>
        </p:nvSpPr>
        <p:spPr>
          <a:xfrm>
            <a:off x="571472" y="2143116"/>
            <a:ext cx="8286808" cy="830997"/>
          </a:xfrm>
          <a:prstGeom prst="rect">
            <a:avLst/>
          </a:prstGeom>
        </p:spPr>
        <p:txBody>
          <a:bodyPr wrap="square">
            <a:spAutoFit/>
          </a:bodyPr>
          <a:lstStyle/>
          <a:p>
            <a:pPr algn="just"/>
            <a:r>
              <a:rPr lang="es-VE" sz="2400" dirty="0" smtClean="0">
                <a:latin typeface="Times New Roman" pitchFamily="18" charset="0"/>
                <a:cs typeface="Times New Roman" pitchFamily="18" charset="0"/>
              </a:rPr>
              <a:t>Tecnologías como UMTS (</a:t>
            </a:r>
            <a:r>
              <a:rPr lang="es-VE" sz="2400" i="1" dirty="0" smtClean="0">
                <a:latin typeface="Times New Roman" pitchFamily="18" charset="0"/>
                <a:cs typeface="Times New Roman" pitchFamily="18" charset="0"/>
              </a:rPr>
              <a:t>Universal Mobile </a:t>
            </a:r>
            <a:r>
              <a:rPr lang="es-VE" sz="2400" i="1" dirty="0" err="1" smtClean="0">
                <a:latin typeface="Times New Roman" pitchFamily="18" charset="0"/>
                <a:cs typeface="Times New Roman" pitchFamily="18" charset="0"/>
              </a:rPr>
              <a:t>Telecommunications</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System</a:t>
            </a:r>
            <a:r>
              <a:rPr lang="es-VE" sz="2400" dirty="0" smtClean="0">
                <a:latin typeface="Times New Roman" pitchFamily="18" charset="0"/>
                <a:cs typeface="Times New Roman" pitchFamily="18" charset="0"/>
              </a:rPr>
              <a:t>), utilizada con los teléfonos móviles de tercera generación.</a:t>
            </a:r>
            <a:endParaRPr lang="es-VE" sz="2000" dirty="0" smtClean="0">
              <a:latin typeface="Times New Roman" pitchFamily="18" charset="0"/>
              <a:cs typeface="Times New Roman" pitchFamily="18" charset="0"/>
            </a:endParaRPr>
          </a:p>
        </p:txBody>
      </p:sp>
      <p:sp>
        <p:nvSpPr>
          <p:cNvPr id="7" name="6 Rectángulo"/>
          <p:cNvSpPr/>
          <p:nvPr/>
        </p:nvSpPr>
        <p:spPr>
          <a:xfrm>
            <a:off x="571472" y="2874719"/>
            <a:ext cx="3357586" cy="3662541"/>
          </a:xfrm>
          <a:prstGeom prst="rect">
            <a:avLst/>
          </a:prstGeom>
        </p:spPr>
        <p:txBody>
          <a:bodyPr wrap="square">
            <a:spAutoFit/>
          </a:bodyPr>
          <a:lstStyle/>
          <a:p>
            <a:pPr algn="just"/>
            <a:r>
              <a:rPr lang="es-VE" sz="2400" dirty="0" smtClean="0">
                <a:latin typeface="Times New Roman" pitchFamily="18" charset="0"/>
                <a:cs typeface="Times New Roman" pitchFamily="18" charset="0"/>
              </a:rPr>
              <a:t>EDGE, GPRS (General </a:t>
            </a:r>
            <a:r>
              <a:rPr lang="es-VE" sz="2400" dirty="0" err="1" smtClean="0">
                <a:latin typeface="Times New Roman" pitchFamily="18" charset="0"/>
                <a:cs typeface="Times New Roman" pitchFamily="18" charset="0"/>
              </a:rPr>
              <a:t>Packet</a:t>
            </a:r>
            <a:r>
              <a:rPr lang="es-VE" sz="2400" dirty="0" smtClean="0">
                <a:latin typeface="Times New Roman" pitchFamily="18" charset="0"/>
                <a:cs typeface="Times New Roman" pitchFamily="18" charset="0"/>
              </a:rPr>
              <a:t> Radio </a:t>
            </a:r>
            <a:r>
              <a:rPr lang="es-VE" sz="2400" dirty="0" err="1" smtClean="0">
                <a:latin typeface="Times New Roman" pitchFamily="18" charset="0"/>
                <a:cs typeface="Times New Roman" pitchFamily="18" charset="0"/>
              </a:rPr>
              <a:t>Service</a:t>
            </a:r>
            <a:r>
              <a:rPr lang="es-VE" sz="2400" dirty="0" smtClean="0">
                <a:latin typeface="Times New Roman" pitchFamily="18" charset="0"/>
                <a:cs typeface="Times New Roman" pitchFamily="18" charset="0"/>
              </a:rPr>
              <a:t>) tecnología digital para móviles, ambas  para redes 2G y 2.5G, y/o también las otras tecnologías como CDMA y sus versiones mas recientes de 4G.</a:t>
            </a:r>
          </a:p>
          <a:p>
            <a:pPr algn="just"/>
            <a:endParaRPr lang="es-VE"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59180" t="24374" r="17969" b="17500"/>
          <a:stretch>
            <a:fillRect/>
          </a:stretch>
        </p:blipFill>
        <p:spPr bwMode="auto">
          <a:xfrm>
            <a:off x="455613" y="2214563"/>
            <a:ext cx="2786062"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l="59180" t="36562" r="17969" b="7187"/>
          <a:stretch>
            <a:fillRect/>
          </a:stretch>
        </p:blipFill>
        <p:spPr bwMode="auto">
          <a:xfrm>
            <a:off x="5643563" y="2214563"/>
            <a:ext cx="2786062"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8" name="3 Imagen"/>
          <p:cNvPicPr>
            <a:picLocks noChangeAspect="1" noChangeArrowheads="1"/>
          </p:cNvPicPr>
          <p:nvPr/>
        </p:nvPicPr>
        <p:blipFill>
          <a:blip r:embed="rId4">
            <a:extLst>
              <a:ext uri="{28A0092B-C50C-407E-A947-70E740481C1C}">
                <a14:useLocalDpi xmlns="" xmlns:a14="http://schemas.microsoft.com/office/drawing/2010/main" val="0"/>
              </a:ext>
            </a:extLst>
          </a:blip>
          <a:srcRect l="56805" t="47858"/>
          <a:stretch>
            <a:fillRect/>
          </a:stretch>
        </p:blipFill>
        <p:spPr bwMode="auto">
          <a:xfrm>
            <a:off x="3214688" y="3357563"/>
            <a:ext cx="2439987" cy="187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4 CuadroTexto"/>
          <p:cNvSpPr txBox="1">
            <a:spLocks noChangeArrowheads="1"/>
          </p:cNvSpPr>
          <p:nvPr/>
        </p:nvSpPr>
        <p:spPr bwMode="auto">
          <a:xfrm>
            <a:off x="500063" y="966788"/>
            <a:ext cx="80724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400" b="1" dirty="0">
                <a:latin typeface="Times New Roman" pitchFamily="18" charset="0"/>
                <a:cs typeface="Times New Roman" pitchFamily="18" charset="0"/>
              </a:rPr>
              <a:t>Agricultura y Ganadería</a:t>
            </a:r>
          </a:p>
        </p:txBody>
      </p:sp>
      <p:sp>
        <p:nvSpPr>
          <p:cNvPr id="6150" name="5 CuadroTexto"/>
          <p:cNvSpPr txBox="1">
            <a:spLocks noChangeArrowheads="1"/>
          </p:cNvSpPr>
          <p:nvPr/>
        </p:nvSpPr>
        <p:spPr bwMode="auto">
          <a:xfrm>
            <a:off x="571500" y="1643063"/>
            <a:ext cx="2571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VE" sz="2000">
                <a:latin typeface="Times New Roman" pitchFamily="18" charset="0"/>
                <a:cs typeface="Times New Roman" pitchFamily="18" charset="0"/>
              </a:rPr>
              <a:t>Agricultura Inteligente</a:t>
            </a:r>
          </a:p>
        </p:txBody>
      </p:sp>
      <p:sp>
        <p:nvSpPr>
          <p:cNvPr id="6151" name="6 CuadroTexto"/>
          <p:cNvSpPr txBox="1">
            <a:spLocks noChangeArrowheads="1"/>
          </p:cNvSpPr>
          <p:nvPr/>
        </p:nvSpPr>
        <p:spPr bwMode="auto">
          <a:xfrm>
            <a:off x="5429250" y="1577975"/>
            <a:ext cx="31432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000">
                <a:latin typeface="Times New Roman" pitchFamily="18" charset="0"/>
                <a:cs typeface="Times New Roman" pitchFamily="18" charset="0"/>
              </a:rPr>
              <a:t>Cuidado del crecimiento de los animales</a:t>
            </a:r>
          </a:p>
        </p:txBody>
      </p:sp>
      <p:sp>
        <p:nvSpPr>
          <p:cNvPr id="6152" name="8 CuadroTexto"/>
          <p:cNvSpPr txBox="1">
            <a:spLocks noChangeArrowheads="1"/>
          </p:cNvSpPr>
          <p:nvPr/>
        </p:nvSpPr>
        <p:spPr bwMode="auto">
          <a:xfrm>
            <a:off x="500063" y="214313"/>
            <a:ext cx="80724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a:latin typeface="Times New Roman" pitchFamily="18" charset="0"/>
                <a:cs typeface="Times New Roman" pitchFamily="18" charset="0"/>
              </a:rPr>
              <a:t>Aplicaciones</a:t>
            </a:r>
          </a:p>
        </p:txBody>
      </p:sp>
    </p:spTree>
    <p:extLst>
      <p:ext uri="{BB962C8B-B14F-4D97-AF65-F5344CB8AC3E}">
        <p14:creationId xmlns="" xmlns:p14="http://schemas.microsoft.com/office/powerpoint/2010/main" val="33133054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4 CuadroTexto"/>
          <p:cNvSpPr txBox="1">
            <a:spLocks noChangeArrowheads="1"/>
          </p:cNvSpPr>
          <p:nvPr/>
        </p:nvSpPr>
        <p:spPr bwMode="auto">
          <a:xfrm>
            <a:off x="642938" y="1000125"/>
            <a:ext cx="8072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400" b="1">
                <a:latin typeface="Times New Roman" pitchFamily="18" charset="0"/>
                <a:cs typeface="Times New Roman" pitchFamily="18" charset="0"/>
              </a:rPr>
              <a:t>Medio Ambiente</a:t>
            </a:r>
          </a:p>
        </p:txBody>
      </p:sp>
      <p:sp>
        <p:nvSpPr>
          <p:cNvPr id="7171" name="5 CuadroTexto"/>
          <p:cNvSpPr txBox="1">
            <a:spLocks noChangeArrowheads="1"/>
          </p:cNvSpPr>
          <p:nvPr/>
        </p:nvSpPr>
        <p:spPr bwMode="auto">
          <a:xfrm>
            <a:off x="500063" y="1500188"/>
            <a:ext cx="30003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000">
                <a:latin typeface="Times New Roman" pitchFamily="18" charset="0"/>
                <a:cs typeface="Times New Roman" pitchFamily="18" charset="0"/>
              </a:rPr>
              <a:t>Entornos naturales protegidos</a:t>
            </a:r>
          </a:p>
        </p:txBody>
      </p:sp>
      <p:sp>
        <p:nvSpPr>
          <p:cNvPr id="7172" name="6 CuadroTexto"/>
          <p:cNvSpPr txBox="1">
            <a:spLocks noChangeArrowheads="1"/>
          </p:cNvSpPr>
          <p:nvPr/>
        </p:nvSpPr>
        <p:spPr bwMode="auto">
          <a:xfrm>
            <a:off x="5572125" y="2571750"/>
            <a:ext cx="31432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000">
                <a:latin typeface="Times New Roman" pitchFamily="18" charset="0"/>
                <a:cs typeface="Times New Roman" pitchFamily="18" charset="0"/>
              </a:rPr>
              <a:t>Contaminación controlada</a:t>
            </a:r>
          </a:p>
        </p:txBody>
      </p:sp>
      <p:pic>
        <p:nvPicPr>
          <p:cNvPr id="717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58594" t="32813" r="17969" b="10001"/>
          <a:stretch>
            <a:fillRect/>
          </a:stretch>
        </p:blipFill>
        <p:spPr bwMode="auto">
          <a:xfrm>
            <a:off x="642938" y="2143125"/>
            <a:ext cx="2857500" cy="435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30469" t="51563" r="47266" b="20313"/>
          <a:stretch>
            <a:fillRect/>
          </a:stretch>
        </p:blipFill>
        <p:spPr bwMode="auto">
          <a:xfrm>
            <a:off x="5786438" y="3071813"/>
            <a:ext cx="27146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5" name="9 Imagen"/>
          <p:cNvPicPr>
            <a:picLocks noChangeAspect="1" noChangeArrowheads="1"/>
          </p:cNvPicPr>
          <p:nvPr/>
        </p:nvPicPr>
        <p:blipFill>
          <a:blip r:embed="rId4">
            <a:extLst>
              <a:ext uri="{28A0092B-C50C-407E-A947-70E740481C1C}">
                <a14:useLocalDpi xmlns="" xmlns:a14="http://schemas.microsoft.com/office/drawing/2010/main" val="0"/>
              </a:ext>
            </a:extLst>
          </a:blip>
          <a:srcRect r="56805" b="54286"/>
          <a:stretch>
            <a:fillRect/>
          </a:stretch>
        </p:blipFill>
        <p:spPr bwMode="auto">
          <a:xfrm>
            <a:off x="3357563" y="3359150"/>
            <a:ext cx="2439987" cy="164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6" name="11 CuadroTexto"/>
          <p:cNvSpPr txBox="1">
            <a:spLocks noChangeArrowheads="1"/>
          </p:cNvSpPr>
          <p:nvPr/>
        </p:nvSpPr>
        <p:spPr bwMode="auto">
          <a:xfrm>
            <a:off x="0" y="214313"/>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Aplicaciones</a:t>
            </a:r>
          </a:p>
        </p:txBody>
      </p:sp>
    </p:spTree>
    <p:extLst>
      <p:ext uri="{BB962C8B-B14F-4D97-AF65-F5344CB8AC3E}">
        <p14:creationId xmlns="" xmlns:p14="http://schemas.microsoft.com/office/powerpoint/2010/main" val="6643206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5 CuadroTexto"/>
          <p:cNvSpPr txBox="1">
            <a:spLocks noChangeArrowheads="1"/>
          </p:cNvSpPr>
          <p:nvPr/>
        </p:nvSpPr>
        <p:spPr bwMode="auto">
          <a:xfrm>
            <a:off x="571500" y="785813"/>
            <a:ext cx="2571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VE" sz="2000">
                <a:latin typeface="Times New Roman" pitchFamily="18" charset="0"/>
                <a:cs typeface="Times New Roman" pitchFamily="18" charset="0"/>
              </a:rPr>
              <a:t>Salud: atención las 24h</a:t>
            </a:r>
          </a:p>
        </p:txBody>
      </p:sp>
      <p:pic>
        <p:nvPicPr>
          <p:cNvPr id="819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60352" t="43124" r="18555" b="29688"/>
          <a:stretch>
            <a:fillRect/>
          </a:stretch>
        </p:blipFill>
        <p:spPr bwMode="auto">
          <a:xfrm>
            <a:off x="642938" y="1214438"/>
            <a:ext cx="2571750" cy="20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l="59180" t="43124" r="18555" b="28751"/>
          <a:stretch>
            <a:fillRect/>
          </a:stretch>
        </p:blipFill>
        <p:spPr bwMode="auto">
          <a:xfrm>
            <a:off x="571500" y="4000500"/>
            <a:ext cx="27146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7" name="9 CuadroTexto"/>
          <p:cNvSpPr txBox="1">
            <a:spLocks noChangeArrowheads="1"/>
          </p:cNvSpPr>
          <p:nvPr/>
        </p:nvSpPr>
        <p:spPr bwMode="auto">
          <a:xfrm>
            <a:off x="642938" y="3357563"/>
            <a:ext cx="25717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VE" sz="2000">
                <a:latin typeface="Times New Roman" pitchFamily="18" charset="0"/>
                <a:cs typeface="Times New Roman" pitchFamily="18" charset="0"/>
              </a:rPr>
              <a:t>Procesos industriales: producción controlada</a:t>
            </a:r>
          </a:p>
        </p:txBody>
      </p:sp>
      <p:sp>
        <p:nvSpPr>
          <p:cNvPr id="8198" name="10 CuadroTexto"/>
          <p:cNvSpPr txBox="1">
            <a:spLocks noChangeArrowheads="1"/>
          </p:cNvSpPr>
          <p:nvPr/>
        </p:nvSpPr>
        <p:spPr bwMode="auto">
          <a:xfrm>
            <a:off x="571500" y="142875"/>
            <a:ext cx="80724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Aplicaciones</a:t>
            </a:r>
          </a:p>
        </p:txBody>
      </p:sp>
      <p:pic>
        <p:nvPicPr>
          <p:cNvPr id="8199" name="Picture 4"/>
          <p:cNvPicPr>
            <a:picLocks noChangeAspect="1" noChangeArrowheads="1"/>
          </p:cNvPicPr>
          <p:nvPr/>
        </p:nvPicPr>
        <p:blipFill>
          <a:blip r:embed="rId4">
            <a:extLst>
              <a:ext uri="{28A0092B-C50C-407E-A947-70E740481C1C}">
                <a14:useLocalDpi xmlns="" xmlns:a14="http://schemas.microsoft.com/office/drawing/2010/main" val="0"/>
              </a:ext>
            </a:extLst>
          </a:blip>
          <a:srcRect l="59766" t="26250" r="18555" b="47501"/>
          <a:stretch>
            <a:fillRect/>
          </a:stretch>
        </p:blipFill>
        <p:spPr bwMode="auto">
          <a:xfrm>
            <a:off x="3214688" y="1214438"/>
            <a:ext cx="2643187"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0" name="12 CuadroTexto"/>
          <p:cNvSpPr txBox="1">
            <a:spLocks noChangeArrowheads="1"/>
          </p:cNvSpPr>
          <p:nvPr/>
        </p:nvSpPr>
        <p:spPr bwMode="auto">
          <a:xfrm>
            <a:off x="3786188" y="785813"/>
            <a:ext cx="15001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VE" sz="2000">
                <a:latin typeface="Times New Roman" pitchFamily="18" charset="0"/>
                <a:cs typeface="Times New Roman" pitchFamily="18" charset="0"/>
              </a:rPr>
              <a:t>Seguridad</a:t>
            </a:r>
          </a:p>
        </p:txBody>
      </p:sp>
      <p:pic>
        <p:nvPicPr>
          <p:cNvPr id="8201" name="Picture 5"/>
          <p:cNvPicPr>
            <a:picLocks noChangeAspect="1" noChangeArrowheads="1"/>
          </p:cNvPicPr>
          <p:nvPr/>
        </p:nvPicPr>
        <p:blipFill>
          <a:blip r:embed="rId5">
            <a:extLst>
              <a:ext uri="{28A0092B-C50C-407E-A947-70E740481C1C}">
                <a14:useLocalDpi xmlns="" xmlns:a14="http://schemas.microsoft.com/office/drawing/2010/main" val="0"/>
              </a:ext>
            </a:extLst>
          </a:blip>
          <a:srcRect l="59961" t="33125" r="18359" b="12500"/>
          <a:stretch>
            <a:fillRect/>
          </a:stretch>
        </p:blipFill>
        <p:spPr bwMode="auto">
          <a:xfrm>
            <a:off x="5929313" y="1214438"/>
            <a:ext cx="2643187" cy="414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3" name="15 CuadroTexto"/>
          <p:cNvSpPr txBox="1">
            <a:spLocks noChangeArrowheads="1"/>
          </p:cNvSpPr>
          <p:nvPr/>
        </p:nvSpPr>
        <p:spPr bwMode="auto">
          <a:xfrm>
            <a:off x="5929313" y="785813"/>
            <a:ext cx="2571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VE" sz="2000">
                <a:latin typeface="Times New Roman" pitchFamily="18" charset="0"/>
                <a:cs typeface="Times New Roman" pitchFamily="18" charset="0"/>
              </a:rPr>
              <a:t>Lectura de contadores</a:t>
            </a:r>
          </a:p>
        </p:txBody>
      </p:sp>
      <p:sp>
        <p:nvSpPr>
          <p:cNvPr id="8204" name="17 Rectángulo"/>
          <p:cNvSpPr>
            <a:spLocks noChangeArrowheads="1"/>
          </p:cNvSpPr>
          <p:nvPr/>
        </p:nvSpPr>
        <p:spPr bwMode="auto">
          <a:xfrm>
            <a:off x="4429125" y="5308600"/>
            <a:ext cx="4714875"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r>
              <a:rPr lang="es-VE" b="1">
                <a:latin typeface="Times New Roman" pitchFamily="18" charset="0"/>
                <a:cs typeface="Times New Roman" pitchFamily="18" charset="0"/>
              </a:rPr>
              <a:t>Solución de control y gestión inteligente</a:t>
            </a:r>
            <a:r>
              <a:rPr lang="es-VE">
                <a:latin typeface="Times New Roman" pitchFamily="18" charset="0"/>
                <a:cs typeface="Times New Roman" pitchFamily="18" charset="0"/>
              </a:rPr>
              <a:t> que permite realizar la lectura de los datos automáticamente, sin necesidad de que una persona tenga que encargarse de ello</a:t>
            </a:r>
          </a:p>
        </p:txBody>
      </p:sp>
    </p:spTree>
    <p:extLst>
      <p:ext uri="{BB962C8B-B14F-4D97-AF65-F5344CB8AC3E}">
        <p14:creationId xmlns="" xmlns:p14="http://schemas.microsoft.com/office/powerpoint/2010/main" val="15680299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CuadroTexto"/>
          <p:cNvSpPr txBox="1">
            <a:spLocks noChangeArrowheads="1"/>
          </p:cNvSpPr>
          <p:nvPr/>
        </p:nvSpPr>
        <p:spPr bwMode="auto">
          <a:xfrm>
            <a:off x="0" y="214313"/>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Aplicaciones</a:t>
            </a:r>
          </a:p>
        </p:txBody>
      </p:sp>
      <p:pic>
        <p:nvPicPr>
          <p:cNvPr id="9219" name="3 Image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8625" y="1214438"/>
            <a:ext cx="828675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516842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CuadroTexto"/>
          <p:cNvSpPr txBox="1">
            <a:spLocks noChangeArrowheads="1"/>
          </p:cNvSpPr>
          <p:nvPr/>
        </p:nvSpPr>
        <p:spPr bwMode="auto">
          <a:xfrm>
            <a:off x="428625" y="214313"/>
            <a:ext cx="828675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a:latin typeface="Times New Roman" pitchFamily="18" charset="0"/>
                <a:cs typeface="Times New Roman" pitchFamily="18" charset="0"/>
              </a:rPr>
              <a:t>Seguridad en </a:t>
            </a:r>
            <a:r>
              <a:rPr lang="es-VE" sz="2800" b="1" dirty="0" err="1">
                <a:latin typeface="Times New Roman" pitchFamily="18" charset="0"/>
                <a:cs typeface="Times New Roman" pitchFamily="18" charset="0"/>
              </a:rPr>
              <a:t>WSN</a:t>
            </a:r>
            <a:endParaRPr lang="es-VE" sz="2800" b="1" dirty="0">
              <a:latin typeface="Times New Roman" pitchFamily="18" charset="0"/>
              <a:cs typeface="Times New Roman" pitchFamily="18" charset="0"/>
            </a:endParaRPr>
          </a:p>
          <a:p>
            <a:pPr algn="just"/>
            <a:endParaRPr lang="es-VE" sz="1600" b="1" dirty="0">
              <a:latin typeface="Times New Roman" pitchFamily="18" charset="0"/>
              <a:cs typeface="Times New Roman" pitchFamily="18" charset="0"/>
            </a:endParaRPr>
          </a:p>
          <a:p>
            <a:pPr algn="just"/>
            <a:endParaRPr lang="es-VE" sz="2000" b="1" dirty="0">
              <a:latin typeface="Times New Roman" pitchFamily="18" charset="0"/>
              <a:cs typeface="Times New Roman" pitchFamily="18" charset="0"/>
            </a:endParaRPr>
          </a:p>
          <a:p>
            <a:pPr>
              <a:buFont typeface="Wingdings" pitchFamily="2" charset="2"/>
              <a:buChar char="ü"/>
            </a:pPr>
            <a:r>
              <a:rPr lang="es-ES" sz="2000" dirty="0">
                <a:latin typeface="Times New Roman" pitchFamily="18" charset="0"/>
                <a:cs typeface="Times New Roman" pitchFamily="18" charset="0"/>
              </a:rPr>
              <a:t>En las redes </a:t>
            </a:r>
            <a:r>
              <a:rPr lang="es-ES" sz="2000" dirty="0" err="1">
                <a:latin typeface="Times New Roman" pitchFamily="18" charset="0"/>
                <a:cs typeface="Times New Roman" pitchFamily="18" charset="0"/>
              </a:rPr>
              <a:t>WSN</a:t>
            </a:r>
            <a:r>
              <a:rPr lang="es-ES" sz="2000" dirty="0">
                <a:latin typeface="Times New Roman" pitchFamily="18" charset="0"/>
                <a:cs typeface="Times New Roman" pitchFamily="18" charset="0"/>
              </a:rPr>
              <a:t> el tema de la seguridad es mas importante y mas difícil que en las redes tradicionales.</a:t>
            </a:r>
          </a:p>
          <a:p>
            <a:pPr>
              <a:buFont typeface="Wingdings" pitchFamily="2" charset="2"/>
              <a:buChar char="ü"/>
            </a:pPr>
            <a:endParaRPr lang="es-ES" sz="2000" dirty="0">
              <a:latin typeface="Times New Roman" pitchFamily="18" charset="0"/>
              <a:cs typeface="Times New Roman" pitchFamily="18" charset="0"/>
            </a:endParaRPr>
          </a:p>
          <a:p>
            <a:pPr>
              <a:buFont typeface="Wingdings" pitchFamily="2" charset="2"/>
              <a:buChar char="ü"/>
            </a:pPr>
            <a:r>
              <a:rPr lang="es-ES" sz="2000" dirty="0">
                <a:latin typeface="Times New Roman" pitchFamily="18" charset="0"/>
                <a:cs typeface="Times New Roman" pitchFamily="18" charset="0"/>
              </a:rPr>
              <a:t>Los adversarios o personas mal intencionadas pueden acercarse fácilmente </a:t>
            </a:r>
          </a:p>
          <a:p>
            <a:pPr>
              <a:buFont typeface="Wingdings" pitchFamily="2" charset="2"/>
              <a:buChar char="ü"/>
            </a:pPr>
            <a:endParaRPr lang="es-ES" sz="2000" dirty="0">
              <a:latin typeface="Times New Roman" pitchFamily="18" charset="0"/>
              <a:cs typeface="Times New Roman" pitchFamily="18" charset="0"/>
            </a:endParaRPr>
          </a:p>
          <a:p>
            <a:pPr>
              <a:buFont typeface="Wingdings" pitchFamily="2" charset="2"/>
              <a:buChar char="ü"/>
            </a:pPr>
            <a:r>
              <a:rPr lang="es-ES" sz="2000" dirty="0">
                <a:latin typeface="Times New Roman" pitchFamily="18" charset="0"/>
                <a:cs typeface="Times New Roman" pitchFamily="18" charset="0"/>
              </a:rPr>
              <a:t>Los paquetes de datos son transmitidos a través de canales inalámbricos no seguros</a:t>
            </a:r>
          </a:p>
          <a:p>
            <a:endParaRPr lang="es-ES" sz="2000" dirty="0">
              <a:latin typeface="Times New Roman" pitchFamily="18" charset="0"/>
              <a:cs typeface="Times New Roman" pitchFamily="18" charset="0"/>
            </a:endParaRPr>
          </a:p>
          <a:p>
            <a:pPr>
              <a:buFont typeface="Wingdings" pitchFamily="2" charset="2"/>
              <a:buChar char="ü"/>
            </a:pPr>
            <a:r>
              <a:rPr lang="es-ES" sz="2000" dirty="0">
                <a:latin typeface="Times New Roman" pitchFamily="18" charset="0"/>
                <a:cs typeface="Times New Roman" pitchFamily="18" charset="0"/>
              </a:rPr>
              <a:t>Son necesarios servicios de seguridad para evitar el espionaje, la inyección y la alteración de los paquetes de datos</a:t>
            </a:r>
          </a:p>
          <a:p>
            <a:endParaRPr lang="es-ES" sz="2000" dirty="0">
              <a:latin typeface="Times New Roman" pitchFamily="18" charset="0"/>
              <a:cs typeface="Times New Roman" pitchFamily="18" charset="0"/>
            </a:endParaRPr>
          </a:p>
          <a:p>
            <a:pPr>
              <a:buFont typeface="Wingdings" pitchFamily="2" charset="2"/>
              <a:buChar char="ü"/>
            </a:pPr>
            <a:r>
              <a:rPr lang="es-ES" sz="2000" dirty="0">
                <a:latin typeface="Times New Roman" pitchFamily="18" charset="0"/>
                <a:cs typeface="Times New Roman" pitchFamily="18" charset="0"/>
              </a:rPr>
              <a:t>En la mayoría de las aplicaciones la confidencialidad y la integridad de los datos son requerimientos básicos.</a:t>
            </a:r>
          </a:p>
          <a:p>
            <a:pPr>
              <a:buFont typeface="Wingdings" pitchFamily="2" charset="2"/>
              <a:buChar char="ü"/>
            </a:pPr>
            <a:endParaRPr lang="es-ES" sz="2000" dirty="0">
              <a:latin typeface="Times New Roman" pitchFamily="18" charset="0"/>
              <a:cs typeface="Times New Roman" pitchFamily="18" charset="0"/>
            </a:endParaRPr>
          </a:p>
          <a:p>
            <a:pPr>
              <a:buFont typeface="Wingdings" pitchFamily="2" charset="2"/>
              <a:buChar char="ü"/>
            </a:pPr>
            <a:r>
              <a:rPr lang="es-ES" sz="2000" dirty="0">
                <a:latin typeface="Times New Roman" pitchFamily="18" charset="0"/>
                <a:cs typeface="Times New Roman" pitchFamily="18" charset="0"/>
              </a:rPr>
              <a:t>Para satisfacer estas necesidades, algoritmos de criptografía tienen que ser aplicadas en los nodos.</a:t>
            </a:r>
            <a:endParaRPr lang="es-VE" sz="2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185537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CuadroTexto"/>
          <p:cNvSpPr txBox="1">
            <a:spLocks noChangeArrowheads="1"/>
          </p:cNvSpPr>
          <p:nvPr/>
        </p:nvSpPr>
        <p:spPr bwMode="auto">
          <a:xfrm>
            <a:off x="428625" y="214313"/>
            <a:ext cx="8286750" cy="477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Seguridad en WSN</a:t>
            </a:r>
          </a:p>
          <a:p>
            <a:pPr algn="just"/>
            <a:endParaRPr lang="es-VE" sz="1600" b="1">
              <a:latin typeface="Times New Roman" pitchFamily="18" charset="0"/>
              <a:cs typeface="Times New Roman" pitchFamily="18" charset="0"/>
            </a:endParaRPr>
          </a:p>
          <a:p>
            <a:pPr algn="just"/>
            <a:endParaRPr lang="es-VE" sz="2000" b="1">
              <a:latin typeface="Times New Roman" pitchFamily="18" charset="0"/>
              <a:cs typeface="Times New Roman" pitchFamily="18" charset="0"/>
            </a:endParaRPr>
          </a:p>
          <a:p>
            <a:pPr algn="just"/>
            <a:endParaRPr lang="es-VE" sz="2000" b="1">
              <a:latin typeface="Times New Roman" pitchFamily="18" charset="0"/>
              <a:cs typeface="Times New Roman" pitchFamily="18" charset="0"/>
            </a:endParaRPr>
          </a:p>
          <a:p>
            <a:r>
              <a:rPr lang="es-ES" sz="2000">
                <a:latin typeface="Times New Roman" pitchFamily="18" charset="0"/>
                <a:cs typeface="Times New Roman" pitchFamily="18" charset="0"/>
              </a:rPr>
              <a:t>Debido a los escasos recursos los algoritmos tradicionales no se pueden usar directamente en WSN:</a:t>
            </a:r>
          </a:p>
          <a:p>
            <a:pPr>
              <a:buFont typeface="Wingdings" pitchFamily="2" charset="2"/>
              <a:buChar char="ü"/>
            </a:pPr>
            <a:endParaRPr lang="es-ES" sz="2000">
              <a:latin typeface="Times New Roman" pitchFamily="18" charset="0"/>
              <a:cs typeface="Times New Roman" pitchFamily="18" charset="0"/>
            </a:endParaRPr>
          </a:p>
          <a:p>
            <a:pPr>
              <a:buFont typeface="Wingdings" pitchFamily="2" charset="2"/>
              <a:buChar char="ü"/>
            </a:pPr>
            <a:r>
              <a:rPr lang="es-ES" sz="2000">
                <a:latin typeface="Times New Roman" pitchFamily="18" charset="0"/>
                <a:cs typeface="Times New Roman" pitchFamily="18" charset="0"/>
              </a:rPr>
              <a:t>Unidades de procesamiento limitado, de 8 bits a 16 bits.</a:t>
            </a:r>
          </a:p>
          <a:p>
            <a:pPr>
              <a:buFont typeface="Wingdings" pitchFamily="2" charset="2"/>
              <a:buChar char="ü"/>
            </a:pPr>
            <a:endParaRPr lang="es-ES" sz="2000">
              <a:latin typeface="Times New Roman" pitchFamily="18" charset="0"/>
              <a:cs typeface="Times New Roman" pitchFamily="18" charset="0"/>
            </a:endParaRPr>
          </a:p>
          <a:p>
            <a:pPr>
              <a:buFont typeface="Wingdings" pitchFamily="2" charset="2"/>
              <a:buChar char="ü"/>
            </a:pPr>
            <a:r>
              <a:rPr lang="es-ES" sz="2000">
                <a:latin typeface="Times New Roman" pitchFamily="18" charset="0"/>
                <a:cs typeface="Times New Roman" pitchFamily="18" charset="0"/>
              </a:rPr>
              <a:t>En los nodos de sensores inalámbricos el presupuesto de energía es también muy limitado.</a:t>
            </a:r>
          </a:p>
          <a:p>
            <a:pPr>
              <a:buFont typeface="Wingdings" pitchFamily="2" charset="2"/>
              <a:buChar char="ü"/>
            </a:pPr>
            <a:endParaRPr lang="es-ES" sz="2000">
              <a:latin typeface="Times New Roman" pitchFamily="18" charset="0"/>
              <a:cs typeface="Times New Roman" pitchFamily="18" charset="0"/>
            </a:endParaRPr>
          </a:p>
          <a:p>
            <a:pPr>
              <a:buFont typeface="Wingdings" pitchFamily="2" charset="2"/>
              <a:buChar char="ü"/>
            </a:pPr>
            <a:r>
              <a:rPr lang="es-ES" sz="2000">
                <a:latin typeface="Times New Roman" pitchFamily="18" charset="0"/>
                <a:cs typeface="Times New Roman" pitchFamily="18" charset="0"/>
              </a:rPr>
              <a:t>Uso de la SRAM es muy estricto.</a:t>
            </a:r>
          </a:p>
          <a:p>
            <a:pPr>
              <a:buFont typeface="Wingdings" pitchFamily="2" charset="2"/>
              <a:buChar char="ü"/>
            </a:pPr>
            <a:endParaRPr lang="es-ES" sz="2000">
              <a:latin typeface="Times New Roman" pitchFamily="18" charset="0"/>
              <a:cs typeface="Times New Roman" pitchFamily="18" charset="0"/>
            </a:endParaRPr>
          </a:p>
          <a:p>
            <a:pPr>
              <a:buFont typeface="Wingdings" pitchFamily="2" charset="2"/>
              <a:buChar char="ü"/>
            </a:pPr>
            <a:endParaRPr lang="es-ES" sz="2000">
              <a:latin typeface="Times New Roman" pitchFamily="18" charset="0"/>
              <a:cs typeface="Times New Roman" pitchFamily="18" charset="0"/>
            </a:endParaRPr>
          </a:p>
        </p:txBody>
      </p:sp>
    </p:spTree>
    <p:extLst>
      <p:ext uri="{BB962C8B-B14F-4D97-AF65-F5344CB8AC3E}">
        <p14:creationId xmlns="" xmlns:p14="http://schemas.microsoft.com/office/powerpoint/2010/main" val="13648303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CuadroTexto"/>
          <p:cNvSpPr txBox="1">
            <a:spLocks noChangeArrowheads="1"/>
          </p:cNvSpPr>
          <p:nvPr/>
        </p:nvSpPr>
        <p:spPr bwMode="auto">
          <a:xfrm>
            <a:off x="428625" y="214313"/>
            <a:ext cx="8286750" cy="754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Seguridad en WSN</a:t>
            </a:r>
          </a:p>
          <a:p>
            <a:pPr algn="just"/>
            <a:endParaRPr lang="es-VE" sz="1600" b="1">
              <a:latin typeface="Times New Roman" pitchFamily="18" charset="0"/>
              <a:cs typeface="Times New Roman" pitchFamily="18" charset="0"/>
            </a:endParaRPr>
          </a:p>
          <a:p>
            <a:pPr algn="just"/>
            <a:endParaRPr lang="es-VE" sz="2000" b="1">
              <a:latin typeface="Times New Roman" pitchFamily="18" charset="0"/>
              <a:cs typeface="Times New Roman" pitchFamily="18" charset="0"/>
            </a:endParaRPr>
          </a:p>
          <a:p>
            <a:r>
              <a:rPr lang="es-ES" sz="2000" b="1">
                <a:latin typeface="Times New Roman" pitchFamily="18" charset="0"/>
                <a:cs typeface="Times New Roman" pitchFamily="18" charset="0"/>
              </a:rPr>
              <a:t>Algoritmo de Encriptación:</a:t>
            </a:r>
          </a:p>
          <a:p>
            <a:endParaRPr lang="es-ES" sz="2000">
              <a:latin typeface="Times New Roman" pitchFamily="18" charset="0"/>
              <a:cs typeface="Times New Roman" pitchFamily="18" charset="0"/>
            </a:endParaRPr>
          </a:p>
          <a:p>
            <a:r>
              <a:rPr lang="es-VE" sz="2000"/>
              <a:t>Un algoritmo de encriptación transforma un mensaje que esta en texto plano o claro a un mensaje cifrado, y permite a su vez transformar el mensaje cifrado (criptograma) en el mensaje original. Todo ello utilizando una clave o un par de claves.</a:t>
            </a:r>
          </a:p>
          <a:p>
            <a:endParaRPr lang="es-VE" sz="2000">
              <a:latin typeface="Times New Roman" pitchFamily="18" charset="0"/>
              <a:cs typeface="Times New Roman" pitchFamily="18" charset="0"/>
            </a:endParaRPr>
          </a:p>
          <a:p>
            <a:r>
              <a:rPr lang="es-ES" sz="2000" b="1"/>
              <a:t>Criptografía simétrica: </a:t>
            </a:r>
          </a:p>
          <a:p>
            <a:r>
              <a:rPr lang="es-ES" sz="2000"/>
              <a:t>Es un método criptográfico en el cual se usa una misma clave para cifrar y descifrar mensajes. </a:t>
            </a:r>
            <a:endParaRPr lang="es-VE" sz="2000">
              <a:latin typeface="Times New Roman" pitchFamily="18" charset="0"/>
              <a:cs typeface="Times New Roman" pitchFamily="18" charset="0"/>
            </a:endParaRPr>
          </a:p>
          <a:p>
            <a:endParaRPr lang="es-VE" sz="2000" b="1">
              <a:latin typeface="Times New Roman" pitchFamily="18" charset="0"/>
              <a:cs typeface="Times New Roman" pitchFamily="18" charset="0"/>
            </a:endParaRPr>
          </a:p>
          <a:p>
            <a:r>
              <a:rPr lang="es-ES" sz="2000" b="1"/>
              <a:t>Criptografía asimétrica:</a:t>
            </a:r>
          </a:p>
          <a:p>
            <a:r>
              <a:rPr lang="es-ES" sz="2000"/>
              <a:t>Es el método criptográfico que usa un par de claves para el envío de mensajes. Las dos claves pertenecen a la misma persona a la que se ha enviado el mensaje. Una clave es </a:t>
            </a:r>
            <a:r>
              <a:rPr lang="es-ES" sz="2000" i="1"/>
              <a:t>pública</a:t>
            </a:r>
            <a:r>
              <a:rPr lang="es-ES" sz="2000"/>
              <a:t> y se puede entregar a cualquier persona, la otra clave es </a:t>
            </a:r>
            <a:r>
              <a:rPr lang="es-ES" sz="2000" i="1"/>
              <a:t>privada</a:t>
            </a:r>
            <a:r>
              <a:rPr lang="es-ES" sz="2000"/>
              <a:t> y el propietario debe guardarla de modo que nadie tenga acceso a ella. </a:t>
            </a:r>
            <a:endParaRPr lang="es-VE" sz="2000">
              <a:latin typeface="Times New Roman" pitchFamily="18" charset="0"/>
              <a:cs typeface="Times New Roman" pitchFamily="18" charset="0"/>
            </a:endParaRPr>
          </a:p>
          <a:p>
            <a:endParaRPr lang="es-ES" sz="2000">
              <a:latin typeface="Times New Roman" pitchFamily="18" charset="0"/>
              <a:cs typeface="Times New Roman" pitchFamily="18" charset="0"/>
            </a:endParaRPr>
          </a:p>
          <a:p>
            <a:endParaRPr lang="es-ES" sz="2000">
              <a:latin typeface="Times New Roman" pitchFamily="18" charset="0"/>
              <a:cs typeface="Times New Roman" pitchFamily="18" charset="0"/>
            </a:endParaRPr>
          </a:p>
          <a:p>
            <a:endParaRPr lang="es-ES" sz="2000">
              <a:latin typeface="Times New Roman" pitchFamily="18" charset="0"/>
              <a:cs typeface="Times New Roman" pitchFamily="18" charset="0"/>
            </a:endParaRPr>
          </a:p>
          <a:p>
            <a:pPr>
              <a:buFont typeface="Wingdings" pitchFamily="2" charset="2"/>
              <a:buChar char="ü"/>
            </a:pPr>
            <a:endParaRPr lang="es-ES" sz="2000">
              <a:latin typeface="Times New Roman" pitchFamily="18" charset="0"/>
              <a:cs typeface="Times New Roman" pitchFamily="18" charset="0"/>
            </a:endParaRPr>
          </a:p>
        </p:txBody>
      </p:sp>
    </p:spTree>
    <p:extLst>
      <p:ext uri="{BB962C8B-B14F-4D97-AF65-F5344CB8AC3E}">
        <p14:creationId xmlns="" xmlns:p14="http://schemas.microsoft.com/office/powerpoint/2010/main" val="12597386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CuadroTexto"/>
          <p:cNvSpPr txBox="1">
            <a:spLocks noChangeArrowheads="1"/>
          </p:cNvSpPr>
          <p:nvPr/>
        </p:nvSpPr>
        <p:spPr bwMode="auto">
          <a:xfrm>
            <a:off x="428625" y="214313"/>
            <a:ext cx="828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Algoritmos Criptográficos Analizados</a:t>
            </a:r>
          </a:p>
        </p:txBody>
      </p:sp>
      <p:sp>
        <p:nvSpPr>
          <p:cNvPr id="18435" name="6 CuadroTexto"/>
          <p:cNvSpPr txBox="1">
            <a:spLocks noChangeArrowheads="1"/>
          </p:cNvSpPr>
          <p:nvPr/>
        </p:nvSpPr>
        <p:spPr bwMode="auto">
          <a:xfrm>
            <a:off x="0" y="11430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000" b="1">
                <a:latin typeface="Times New Roman" pitchFamily="18" charset="0"/>
                <a:cs typeface="Times New Roman" pitchFamily="18" charset="0"/>
              </a:rPr>
              <a:t>Sobrecargo del Consumo de Energía</a:t>
            </a:r>
          </a:p>
        </p:txBody>
      </p:sp>
      <p:pic>
        <p:nvPicPr>
          <p:cNvPr id="18436" name="5 Image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71625" y="2133600"/>
            <a:ext cx="6002338"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196031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CuadroTexto"/>
          <p:cNvSpPr txBox="1">
            <a:spLocks noChangeArrowheads="1"/>
          </p:cNvSpPr>
          <p:nvPr/>
        </p:nvSpPr>
        <p:spPr bwMode="auto">
          <a:xfrm>
            <a:off x="428625" y="214313"/>
            <a:ext cx="828675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a:latin typeface="Times New Roman" pitchFamily="18" charset="0"/>
                <a:cs typeface="Times New Roman" pitchFamily="18" charset="0"/>
              </a:rPr>
              <a:t>Estudio del perfil de Consumo de un nodo inalámbrico en sus diferentes fases</a:t>
            </a:r>
          </a:p>
        </p:txBody>
      </p:sp>
      <p:pic>
        <p:nvPicPr>
          <p:cNvPr id="19459" name="4 Imagen"/>
          <p:cNvPicPr>
            <a:picLocks noChangeAspect="1" noChangeArrowheads="1"/>
          </p:cNvPicPr>
          <p:nvPr/>
        </p:nvPicPr>
        <p:blipFill>
          <a:blip r:embed="rId2">
            <a:extLst>
              <a:ext uri="{28A0092B-C50C-407E-A947-70E740481C1C}">
                <a14:useLocalDpi xmlns="" xmlns:a14="http://schemas.microsoft.com/office/drawing/2010/main" val="0"/>
              </a:ext>
            </a:extLst>
          </a:blip>
          <a:srcRect b="13722"/>
          <a:stretch>
            <a:fillRect/>
          </a:stretch>
        </p:blipFill>
        <p:spPr bwMode="auto">
          <a:xfrm>
            <a:off x="357188" y="2071688"/>
            <a:ext cx="8562975" cy="357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139916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CuadroTexto"/>
          <p:cNvSpPr txBox="1">
            <a:spLocks noChangeArrowheads="1"/>
          </p:cNvSpPr>
          <p:nvPr/>
        </p:nvSpPr>
        <p:spPr bwMode="auto">
          <a:xfrm>
            <a:off x="428625" y="214313"/>
            <a:ext cx="828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smtClean="0">
                <a:latin typeface="Times New Roman" pitchFamily="18" charset="0"/>
                <a:cs typeface="Times New Roman" pitchFamily="18" charset="0"/>
              </a:rPr>
              <a:t>OLSRD</a:t>
            </a:r>
            <a:endParaRPr lang="es-VE" sz="2800" b="1" dirty="0">
              <a:latin typeface="Times New Roman" pitchFamily="18" charset="0"/>
              <a:cs typeface="Times New Roman" pitchFamily="18" charset="0"/>
            </a:endParaRPr>
          </a:p>
        </p:txBody>
      </p:sp>
      <p:sp>
        <p:nvSpPr>
          <p:cNvPr id="5" name="1 CuadroTexto"/>
          <p:cNvSpPr txBox="1">
            <a:spLocks noChangeArrowheads="1"/>
          </p:cNvSpPr>
          <p:nvPr/>
        </p:nvSpPr>
        <p:spPr bwMode="auto">
          <a:xfrm>
            <a:off x="581025" y="1268760"/>
            <a:ext cx="828675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VE" sz="2400" dirty="0" err="1" smtClean="0">
                <a:latin typeface="Arial" pitchFamily="34" charset="0"/>
                <a:cs typeface="Arial" pitchFamily="34" charset="0"/>
              </a:rPr>
              <a:t>OLSR</a:t>
            </a:r>
            <a:r>
              <a:rPr lang="es-VE" sz="2400" dirty="0" smtClean="0">
                <a:latin typeface="Arial" pitchFamily="34" charset="0"/>
                <a:cs typeface="Arial" pitchFamily="34" charset="0"/>
              </a:rPr>
              <a:t>: </a:t>
            </a:r>
            <a:r>
              <a:rPr lang="es-VE" sz="2400" dirty="0" err="1" smtClean="0">
                <a:latin typeface="Arial" pitchFamily="34" charset="0"/>
                <a:cs typeface="Arial" pitchFamily="34" charset="0"/>
              </a:rPr>
              <a:t>Optimized</a:t>
            </a:r>
            <a:r>
              <a:rPr lang="es-VE" sz="2400" dirty="0" smtClean="0">
                <a:latin typeface="Arial" pitchFamily="34" charset="0"/>
                <a:cs typeface="Arial" pitchFamily="34" charset="0"/>
              </a:rPr>
              <a:t> Link </a:t>
            </a:r>
            <a:r>
              <a:rPr lang="es-VE" sz="2400" dirty="0" err="1" smtClean="0">
                <a:latin typeface="Arial" pitchFamily="34" charset="0"/>
                <a:cs typeface="Arial" pitchFamily="34" charset="0"/>
              </a:rPr>
              <a:t>State</a:t>
            </a:r>
            <a:r>
              <a:rPr lang="es-VE" sz="2400" dirty="0" smtClean="0">
                <a:latin typeface="Arial" pitchFamily="34" charset="0"/>
                <a:cs typeface="Arial" pitchFamily="34" charset="0"/>
              </a:rPr>
              <a:t> </a:t>
            </a:r>
            <a:r>
              <a:rPr lang="es-VE" sz="2400" dirty="0" err="1" smtClean="0">
                <a:latin typeface="Arial" pitchFamily="34" charset="0"/>
                <a:cs typeface="Arial" pitchFamily="34" charset="0"/>
              </a:rPr>
              <a:t>Routing</a:t>
            </a:r>
            <a:r>
              <a:rPr lang="es-VE" sz="2400" dirty="0" smtClean="0">
                <a:latin typeface="Arial" pitchFamily="34" charset="0"/>
                <a:cs typeface="Arial" pitchFamily="34" charset="0"/>
              </a:rPr>
              <a:t> </a:t>
            </a:r>
            <a:r>
              <a:rPr lang="es-VE" sz="2400" dirty="0" err="1" smtClean="0">
                <a:latin typeface="Arial" pitchFamily="34" charset="0"/>
                <a:cs typeface="Arial" pitchFamily="34" charset="0"/>
              </a:rPr>
              <a:t>Daemon</a:t>
            </a:r>
            <a:r>
              <a:rPr lang="es-VE" sz="2400" dirty="0" smtClean="0">
                <a:latin typeface="Arial" pitchFamily="34" charset="0"/>
                <a:cs typeface="Arial" pitchFamily="34" charset="0"/>
              </a:rPr>
              <a:t> o Demonio de Enrutamiento de Estado de Enlace.</a:t>
            </a:r>
          </a:p>
          <a:p>
            <a:pPr algn="ctr"/>
            <a:endParaRPr lang="es-VE" sz="2400" dirty="0">
              <a:latin typeface="Arial" pitchFamily="34" charset="0"/>
              <a:cs typeface="Arial" pitchFamily="34" charset="0"/>
            </a:endParaRPr>
          </a:p>
          <a:p>
            <a:pPr algn="just"/>
            <a:r>
              <a:rPr lang="es-ES" sz="2400" dirty="0" smtClean="0">
                <a:latin typeface="Arial" pitchFamily="34" charset="0"/>
                <a:cs typeface="Arial" pitchFamily="34" charset="0"/>
              </a:rPr>
              <a:t>Es una </a:t>
            </a:r>
            <a:r>
              <a:rPr lang="es-ES" sz="2400" dirty="0">
                <a:latin typeface="Arial" pitchFamily="34" charset="0"/>
                <a:cs typeface="Arial" pitchFamily="34" charset="0"/>
              </a:rPr>
              <a:t>aplicación desarrollada para </a:t>
            </a:r>
            <a:r>
              <a:rPr lang="es-ES" sz="2400" dirty="0" smtClean="0">
                <a:latin typeface="Arial" pitchFamily="34" charset="0"/>
                <a:cs typeface="Arial" pitchFamily="34" charset="0"/>
              </a:rPr>
              <a:t>el enrutamiento </a:t>
            </a:r>
            <a:r>
              <a:rPr lang="es-ES" sz="2400" dirty="0">
                <a:latin typeface="Arial" pitchFamily="34" charset="0"/>
                <a:cs typeface="Arial" pitchFamily="34" charset="0"/>
              </a:rPr>
              <a:t>de redes </a:t>
            </a:r>
            <a:r>
              <a:rPr lang="es-ES" sz="2400" dirty="0" err="1">
                <a:latin typeface="Arial" pitchFamily="34" charset="0"/>
                <a:cs typeface="Arial" pitchFamily="34" charset="0"/>
              </a:rPr>
              <a:t>inalambricas</a:t>
            </a:r>
            <a:r>
              <a:rPr lang="es-ES" sz="2400" dirty="0">
                <a:latin typeface="Arial" pitchFamily="34" charset="0"/>
                <a:cs typeface="Arial" pitchFamily="34" charset="0"/>
              </a:rPr>
              <a:t>. Nos vamos a concentrar en </a:t>
            </a:r>
            <a:r>
              <a:rPr lang="es-ES" sz="2400" dirty="0" smtClean="0">
                <a:latin typeface="Arial" pitchFamily="34" charset="0"/>
                <a:cs typeface="Arial" pitchFamily="34" charset="0"/>
              </a:rPr>
              <a:t>este software </a:t>
            </a:r>
            <a:r>
              <a:rPr lang="es-ES" sz="2400" dirty="0">
                <a:latin typeface="Arial" pitchFamily="34" charset="0"/>
                <a:cs typeface="Arial" pitchFamily="34" charset="0"/>
              </a:rPr>
              <a:t>de enrutamiento por varias razones. </a:t>
            </a:r>
            <a:r>
              <a:rPr lang="es-ES" sz="2400" dirty="0" smtClean="0">
                <a:latin typeface="Arial" pitchFamily="34" charset="0"/>
                <a:cs typeface="Arial" pitchFamily="34" charset="0"/>
              </a:rPr>
              <a:t> </a:t>
            </a:r>
          </a:p>
          <a:p>
            <a:pPr algn="just"/>
            <a:endParaRPr lang="es-ES" sz="2400" dirty="0">
              <a:latin typeface="Arial" pitchFamily="34" charset="0"/>
              <a:cs typeface="Arial" pitchFamily="34" charset="0"/>
            </a:endParaRPr>
          </a:p>
          <a:p>
            <a:pPr algn="just"/>
            <a:endParaRPr lang="es-ES" sz="2400" dirty="0" smtClean="0">
              <a:latin typeface="Arial" pitchFamily="34" charset="0"/>
              <a:cs typeface="Arial" pitchFamily="34" charset="0"/>
            </a:endParaRPr>
          </a:p>
          <a:p>
            <a:pPr algn="just"/>
            <a:r>
              <a:rPr lang="es-ES" sz="2400" dirty="0" smtClean="0">
                <a:latin typeface="Arial" pitchFamily="34" charset="0"/>
                <a:cs typeface="Arial" pitchFamily="34" charset="0"/>
              </a:rPr>
              <a:t>La </a:t>
            </a:r>
            <a:r>
              <a:rPr lang="es-ES" sz="2400" dirty="0">
                <a:latin typeface="Arial" pitchFamily="34" charset="0"/>
                <a:cs typeface="Arial" pitchFamily="34" charset="0"/>
              </a:rPr>
              <a:t>implementación de </a:t>
            </a:r>
            <a:r>
              <a:rPr lang="es-ES" sz="2400" dirty="0" err="1" smtClean="0">
                <a:latin typeface="Arial" pitchFamily="34" charset="0"/>
                <a:cs typeface="Arial" pitchFamily="34" charset="0"/>
              </a:rPr>
              <a:t>olsnorg</a:t>
            </a:r>
            <a:r>
              <a:rPr lang="es-ES" sz="2400" dirty="0" smtClean="0">
                <a:latin typeface="Arial" pitchFamily="34" charset="0"/>
                <a:cs typeface="Arial" pitchFamily="34" charset="0"/>
              </a:rPr>
              <a:t> comenzó </a:t>
            </a:r>
            <a:r>
              <a:rPr lang="es-ES" sz="2400" dirty="0">
                <a:latin typeface="Arial" pitchFamily="34" charset="0"/>
                <a:cs typeface="Arial" pitchFamily="34" charset="0"/>
              </a:rPr>
              <a:t>como la tesis de </a:t>
            </a:r>
            <a:r>
              <a:rPr lang="es-ES" sz="2400" dirty="0" err="1" smtClean="0">
                <a:latin typeface="Arial" pitchFamily="34" charset="0"/>
                <a:cs typeface="Arial" pitchFamily="34" charset="0"/>
              </a:rPr>
              <a:t>maestria</a:t>
            </a:r>
            <a:r>
              <a:rPr lang="es-ES" sz="2400" dirty="0" smtClean="0">
                <a:latin typeface="Arial" pitchFamily="34" charset="0"/>
                <a:cs typeface="Arial" pitchFamily="34" charset="0"/>
              </a:rPr>
              <a:t> </a:t>
            </a:r>
            <a:r>
              <a:rPr lang="es-ES" sz="2400" dirty="0">
                <a:latin typeface="Arial" pitchFamily="34" charset="0"/>
                <a:cs typeface="Arial" pitchFamily="34" charset="0"/>
              </a:rPr>
              <a:t>de Andreas </a:t>
            </a:r>
            <a:r>
              <a:rPr lang="es-ES" sz="2400" dirty="0" err="1">
                <a:latin typeface="Arial" pitchFamily="34" charset="0"/>
                <a:cs typeface="Arial" pitchFamily="34" charset="0"/>
              </a:rPr>
              <a:t>Toennesen</a:t>
            </a:r>
            <a:r>
              <a:rPr lang="es-ES" sz="2400" dirty="0">
                <a:latin typeface="Arial" pitchFamily="34" charset="0"/>
                <a:cs typeface="Arial" pitchFamily="34" charset="0"/>
              </a:rPr>
              <a:t> en la </a:t>
            </a:r>
            <a:r>
              <a:rPr lang="es-ES" sz="2400" dirty="0" smtClean="0">
                <a:latin typeface="Arial" pitchFamily="34" charset="0"/>
                <a:cs typeface="Arial" pitchFamily="34" charset="0"/>
              </a:rPr>
              <a:t>Universidad </a:t>
            </a:r>
            <a:r>
              <a:rPr lang="es-ES" sz="2400" dirty="0" err="1" smtClean="0">
                <a:latin typeface="Arial" pitchFamily="34" charset="0"/>
                <a:cs typeface="Arial" pitchFamily="34" charset="0"/>
              </a:rPr>
              <a:t>UniK</a:t>
            </a:r>
            <a:r>
              <a:rPr lang="es-ES" sz="2400" dirty="0">
                <a:latin typeface="Arial" pitchFamily="34" charset="0"/>
                <a:cs typeface="Arial" pitchFamily="34" charset="0"/>
              </a:rPr>
              <a:t>. </a:t>
            </a:r>
            <a:r>
              <a:rPr lang="es-ES" sz="2400" dirty="0" smtClean="0">
                <a:latin typeface="Arial" pitchFamily="34" charset="0"/>
                <a:cs typeface="Arial" pitchFamily="34" charset="0"/>
              </a:rPr>
              <a:t> </a:t>
            </a:r>
          </a:p>
        </p:txBody>
      </p:sp>
    </p:spTree>
    <p:extLst>
      <p:ext uri="{BB962C8B-B14F-4D97-AF65-F5344CB8AC3E}">
        <p14:creationId xmlns="" xmlns:p14="http://schemas.microsoft.com/office/powerpoint/2010/main" val="343381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28 Grupo"/>
          <p:cNvGrpSpPr/>
          <p:nvPr/>
        </p:nvGrpSpPr>
        <p:grpSpPr>
          <a:xfrm>
            <a:off x="500002" y="1000108"/>
            <a:ext cx="8101042" cy="5611830"/>
            <a:chOff x="357158" y="1000108"/>
            <a:chExt cx="8101042" cy="5611830"/>
          </a:xfrm>
        </p:grpSpPr>
        <p:grpSp>
          <p:nvGrpSpPr>
            <p:cNvPr id="4" name="Group 2"/>
            <p:cNvGrpSpPr>
              <a:grpSpLocks/>
            </p:cNvGrpSpPr>
            <p:nvPr/>
          </p:nvGrpSpPr>
          <p:grpSpPr bwMode="auto">
            <a:xfrm>
              <a:off x="2286000" y="1081088"/>
              <a:ext cx="6172200" cy="5530850"/>
              <a:chOff x="1440" y="681"/>
              <a:chExt cx="3888" cy="3484"/>
            </a:xfrm>
          </p:grpSpPr>
          <p:sp>
            <p:nvSpPr>
              <p:cNvPr id="5" name="AutoShape 3"/>
              <p:cNvSpPr>
                <a:spLocks noChangeArrowheads="1"/>
              </p:cNvSpPr>
              <p:nvPr/>
            </p:nvSpPr>
            <p:spPr bwMode="auto">
              <a:xfrm>
                <a:off x="1440" y="709"/>
                <a:ext cx="3888" cy="3456"/>
              </a:xfrm>
              <a:prstGeom prst="flowChartConnector">
                <a:avLst/>
              </a:prstGeom>
              <a:gradFill rotWithShape="1">
                <a:gsLst>
                  <a:gs pos="0">
                    <a:srgbClr val="66CCFF"/>
                  </a:gs>
                  <a:gs pos="50000">
                    <a:schemeClr val="bg1">
                      <a:alpha val="20000"/>
                    </a:schemeClr>
                  </a:gs>
                  <a:gs pos="100000">
                    <a:srgbClr val="66CCFF"/>
                  </a:gs>
                </a:gsLst>
                <a:lin ang="0" scaled="1"/>
              </a:gradFill>
              <a:ln w="9525">
                <a:solidFill>
                  <a:schemeClr val="tx1"/>
                </a:solidFill>
                <a:round/>
                <a:headEnd/>
                <a:tailEnd/>
              </a:ln>
              <a:effectLst/>
            </p:spPr>
            <p:txBody>
              <a:bodyPr wrap="none" anchor="ctr"/>
              <a:lstStyle/>
              <a:p>
                <a:pPr algn="ctr"/>
                <a:endParaRPr lang="es-VE" sz="1400">
                  <a:latin typeface="Arial" charset="0"/>
                  <a:cs typeface="Arial" charset="0"/>
                </a:endParaRPr>
              </a:p>
            </p:txBody>
          </p:sp>
          <p:sp>
            <p:nvSpPr>
              <p:cNvPr id="6" name="Text Box 4"/>
              <p:cNvSpPr txBox="1">
                <a:spLocks noChangeArrowheads="1"/>
              </p:cNvSpPr>
              <p:nvPr/>
            </p:nvSpPr>
            <p:spPr bwMode="auto">
              <a:xfrm>
                <a:off x="2900" y="681"/>
                <a:ext cx="1107" cy="595"/>
              </a:xfrm>
              <a:prstGeom prst="rect">
                <a:avLst/>
              </a:prstGeom>
              <a:noFill/>
              <a:ln w="9525">
                <a:noFill/>
                <a:miter lim="800000"/>
                <a:headEnd/>
                <a:tailEnd/>
              </a:ln>
            </p:spPr>
            <p:txBody>
              <a:bodyPr wrap="none">
                <a:spAutoFit/>
              </a:bodyPr>
              <a:lstStyle/>
              <a:p>
                <a:pPr algn="ctr"/>
                <a:r>
                  <a:rPr lang="en-US" sz="2000" b="1" dirty="0">
                    <a:latin typeface="Arial" charset="0"/>
                    <a:cs typeface="Arial" charset="0"/>
                  </a:rPr>
                  <a:t>WWAN</a:t>
                </a:r>
              </a:p>
              <a:p>
                <a:pPr algn="ctr"/>
                <a:r>
                  <a:rPr lang="en-US" sz="1400" dirty="0">
                    <a:latin typeface="Arial" charset="0"/>
                    <a:cs typeface="Arial" charset="0"/>
                  </a:rPr>
                  <a:t>&lt;15 km</a:t>
                </a:r>
              </a:p>
              <a:p>
                <a:pPr algn="ctr"/>
                <a:endParaRPr lang="en-US" sz="800" dirty="0">
                  <a:latin typeface="Arial" charset="0"/>
                  <a:cs typeface="Arial" charset="0"/>
                </a:endParaRPr>
              </a:p>
              <a:p>
                <a:pPr algn="ctr"/>
                <a:r>
                  <a:rPr lang="en-US" sz="1400" b="1" dirty="0">
                    <a:latin typeface="Arial" charset="0"/>
                    <a:cs typeface="Arial" charset="0"/>
                  </a:rPr>
                  <a:t>802.20 (</a:t>
                </a:r>
                <a:r>
                  <a:rPr lang="en-US" sz="1400" b="1" dirty="0" err="1">
                    <a:latin typeface="Arial" charset="0"/>
                    <a:cs typeface="Arial" charset="0"/>
                  </a:rPr>
                  <a:t>propùesto</a:t>
                </a:r>
                <a:r>
                  <a:rPr lang="en-US" sz="1400" b="1" dirty="0">
                    <a:latin typeface="Arial" charset="0"/>
                    <a:cs typeface="Arial" charset="0"/>
                  </a:rPr>
                  <a:t>)</a:t>
                </a:r>
              </a:p>
            </p:txBody>
          </p:sp>
        </p:grpSp>
        <p:sp>
          <p:nvSpPr>
            <p:cNvPr id="26" name="Text Box 12"/>
            <p:cNvSpPr txBox="1">
              <a:spLocks noChangeArrowheads="1"/>
            </p:cNvSpPr>
            <p:nvPr/>
          </p:nvSpPr>
          <p:spPr bwMode="auto">
            <a:xfrm>
              <a:off x="357158" y="1000108"/>
              <a:ext cx="184730" cy="369332"/>
            </a:xfrm>
            <a:prstGeom prst="rect">
              <a:avLst/>
            </a:prstGeom>
            <a:noFill/>
            <a:ln w="9525">
              <a:noFill/>
              <a:miter lim="800000"/>
              <a:headEnd/>
              <a:tailEnd/>
            </a:ln>
          </p:spPr>
          <p:txBody>
            <a:bodyPr wrap="none">
              <a:spAutoFit/>
            </a:bodyPr>
            <a:lstStyle/>
            <a:p>
              <a:pPr algn="ctr"/>
              <a:endParaRPr lang="en-US" b="1" dirty="0">
                <a:latin typeface="Arial" charset="0"/>
                <a:cs typeface="Arial" charset="0"/>
              </a:endParaRPr>
            </a:p>
          </p:txBody>
        </p:sp>
      </p:grpSp>
      <p:sp>
        <p:nvSpPr>
          <p:cNvPr id="2" name="1 Rectángulo"/>
          <p:cNvSpPr/>
          <p:nvPr/>
        </p:nvSpPr>
        <p:spPr>
          <a:xfrm>
            <a:off x="-214346" y="357166"/>
            <a:ext cx="8786842" cy="1015663"/>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algn="ctr" fontAlgn="base">
              <a:spcBef>
                <a:spcPct val="0"/>
              </a:spcBef>
              <a:spcAft>
                <a:spcPct val="0"/>
              </a:spcAft>
            </a:pPr>
            <a:r>
              <a:rPr lang="en-US" sz="2000" b="1" dirty="0" err="1" smtClean="0">
                <a:latin typeface="Times New Roman" pitchFamily="18" charset="0"/>
                <a:ea typeface="Times New Roman" pitchFamily="18" charset="0"/>
                <a:cs typeface="Times New Roman" pitchFamily="18" charset="0"/>
              </a:rPr>
              <a:t>Estándares</a:t>
            </a:r>
            <a:r>
              <a:rPr lang="en-US" sz="2000" b="1" dirty="0" smtClean="0">
                <a:latin typeface="Times New Roman" pitchFamily="18" charset="0"/>
                <a:ea typeface="Times New Roman" pitchFamily="18" charset="0"/>
                <a:cs typeface="Times New Roman" pitchFamily="18" charset="0"/>
              </a:rPr>
              <a:t>  IEEE </a:t>
            </a:r>
            <a:r>
              <a:rPr lang="en-US" sz="2000" b="1" dirty="0" err="1" smtClean="0">
                <a:latin typeface="Times New Roman" pitchFamily="18" charset="0"/>
                <a:ea typeface="Times New Roman" pitchFamily="18" charset="0"/>
                <a:cs typeface="Times New Roman" pitchFamily="18" charset="0"/>
              </a:rPr>
              <a:t>para</a:t>
            </a:r>
            <a:r>
              <a:rPr lang="en-US" sz="2000" b="1" dirty="0" smtClean="0">
                <a:latin typeface="Times New Roman" pitchFamily="18" charset="0"/>
                <a:ea typeface="Times New Roman" pitchFamily="18" charset="0"/>
                <a:cs typeface="Times New Roman" pitchFamily="18" charset="0"/>
              </a:rPr>
              <a:t> </a:t>
            </a:r>
            <a:r>
              <a:rPr lang="en-US" sz="2000" b="1" dirty="0" err="1" smtClean="0">
                <a:latin typeface="Times New Roman" pitchFamily="18" charset="0"/>
                <a:ea typeface="Times New Roman" pitchFamily="18" charset="0"/>
                <a:cs typeface="Times New Roman" pitchFamily="18" charset="0"/>
              </a:rPr>
              <a:t>Tecnología</a:t>
            </a:r>
            <a:r>
              <a:rPr lang="en-US" sz="2000" b="1" dirty="0" smtClean="0">
                <a:latin typeface="Times New Roman" pitchFamily="18" charset="0"/>
                <a:ea typeface="Times New Roman" pitchFamily="18" charset="0"/>
                <a:cs typeface="Times New Roman" pitchFamily="18" charset="0"/>
              </a:rPr>
              <a:t> </a:t>
            </a:r>
            <a:r>
              <a:rPr lang="en-US" sz="2000" b="1" dirty="0" err="1" smtClean="0">
                <a:latin typeface="Times New Roman" pitchFamily="18" charset="0"/>
                <a:ea typeface="Times New Roman" pitchFamily="18" charset="0"/>
                <a:cs typeface="Times New Roman" pitchFamily="18" charset="0"/>
              </a:rPr>
              <a:t>Inalámbrica</a:t>
            </a:r>
            <a:endParaRPr lang="es-ES" sz="2000" b="1" dirty="0" smtClean="0">
              <a:latin typeface="Times New Roman" pitchFamily="18" charset="0"/>
              <a:ea typeface="Times New Roman" pitchFamily="18" charset="0"/>
              <a:cs typeface="Times New Roman" pitchFamily="18" charset="0"/>
            </a:endParaRPr>
          </a:p>
          <a:p>
            <a:pPr lvl="0" algn="ctr"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p:txBody>
      </p:sp>
      <p:sp>
        <p:nvSpPr>
          <p:cNvPr id="7" name="Rectangle 6"/>
          <p:cNvSpPr>
            <a:spLocks noChangeArrowheads="1"/>
          </p:cNvSpPr>
          <p:nvPr/>
        </p:nvSpPr>
        <p:spPr bwMode="auto">
          <a:xfrm>
            <a:off x="119072" y="6500834"/>
            <a:ext cx="5810250" cy="244475"/>
          </a:xfrm>
          <a:prstGeom prst="rect">
            <a:avLst/>
          </a:prstGeom>
          <a:noFill/>
          <a:ln w="9525">
            <a:noFill/>
            <a:miter lim="800000"/>
            <a:headEnd/>
            <a:tailEnd/>
          </a:ln>
        </p:spPr>
        <p:txBody>
          <a:bodyPr lIns="92075" tIns="46038" rIns="92075" bIns="46038">
            <a:spAutoFit/>
          </a:bodyPr>
          <a:lstStyle/>
          <a:p>
            <a:pPr eaLnBrk="0" hangingPunct="0"/>
            <a:r>
              <a:rPr lang="en-US" sz="1000" dirty="0">
                <a:latin typeface="Arial" charset="0"/>
                <a:cs typeface="Arial" charset="0"/>
              </a:rPr>
              <a:t>Source: International Telecommunications Union, “Birth of Broadband”, September 2003</a:t>
            </a:r>
          </a:p>
        </p:txBody>
      </p:sp>
      <p:grpSp>
        <p:nvGrpSpPr>
          <p:cNvPr id="8" name="Group 7"/>
          <p:cNvGrpSpPr>
            <a:grpSpLocks/>
          </p:cNvGrpSpPr>
          <p:nvPr/>
        </p:nvGrpSpPr>
        <p:grpSpPr bwMode="auto">
          <a:xfrm>
            <a:off x="425419" y="2057400"/>
            <a:ext cx="7718425" cy="4554538"/>
            <a:chOff x="178" y="1296"/>
            <a:chExt cx="4862" cy="2869"/>
          </a:xfrm>
        </p:grpSpPr>
        <p:grpSp>
          <p:nvGrpSpPr>
            <p:cNvPr id="9" name="Group 8"/>
            <p:cNvGrpSpPr>
              <a:grpSpLocks/>
            </p:cNvGrpSpPr>
            <p:nvPr/>
          </p:nvGrpSpPr>
          <p:grpSpPr bwMode="auto">
            <a:xfrm>
              <a:off x="1023" y="1296"/>
              <a:ext cx="4017" cy="2869"/>
              <a:chOff x="1023" y="1296"/>
              <a:chExt cx="4017" cy="2869"/>
            </a:xfrm>
          </p:grpSpPr>
          <p:sp>
            <p:nvSpPr>
              <p:cNvPr id="11" name="AutoShape 9"/>
              <p:cNvSpPr>
                <a:spLocks noChangeArrowheads="1"/>
              </p:cNvSpPr>
              <p:nvPr/>
            </p:nvSpPr>
            <p:spPr bwMode="auto">
              <a:xfrm>
                <a:off x="1872" y="1296"/>
                <a:ext cx="3168" cy="2869"/>
              </a:xfrm>
              <a:prstGeom prst="flowChartConnector">
                <a:avLst/>
              </a:prstGeom>
              <a:gradFill rotWithShape="1">
                <a:gsLst>
                  <a:gs pos="0">
                    <a:srgbClr val="FF66CC"/>
                  </a:gs>
                  <a:gs pos="50000">
                    <a:schemeClr val="bg1">
                      <a:alpha val="60001"/>
                    </a:schemeClr>
                  </a:gs>
                  <a:gs pos="100000">
                    <a:srgbClr val="FF66CC"/>
                  </a:gs>
                </a:gsLst>
                <a:lin ang="0" scaled="1"/>
              </a:gradFill>
              <a:ln w="9525">
                <a:solidFill>
                  <a:schemeClr val="tx1"/>
                </a:solidFill>
                <a:round/>
                <a:headEnd/>
                <a:tailEnd/>
              </a:ln>
              <a:effectLst/>
            </p:spPr>
            <p:txBody>
              <a:bodyPr wrap="none" anchor="ctr"/>
              <a:lstStyle/>
              <a:p>
                <a:pPr algn="ctr"/>
                <a:endParaRPr lang="es-VE" sz="1400">
                  <a:latin typeface="Arial" charset="0"/>
                  <a:cs typeface="Arial" charset="0"/>
                </a:endParaRPr>
              </a:p>
            </p:txBody>
          </p:sp>
          <p:sp>
            <p:nvSpPr>
              <p:cNvPr id="12" name="Text Box 10"/>
              <p:cNvSpPr txBox="1">
                <a:spLocks noChangeArrowheads="1"/>
              </p:cNvSpPr>
              <p:nvPr/>
            </p:nvSpPr>
            <p:spPr bwMode="auto">
              <a:xfrm>
                <a:off x="3155" y="1387"/>
                <a:ext cx="637" cy="723"/>
              </a:xfrm>
              <a:prstGeom prst="rect">
                <a:avLst/>
              </a:prstGeom>
              <a:noFill/>
              <a:ln w="9525">
                <a:noFill/>
                <a:miter lim="800000"/>
                <a:headEnd/>
                <a:tailEnd/>
              </a:ln>
            </p:spPr>
            <p:txBody>
              <a:bodyPr wrap="none">
                <a:spAutoFit/>
              </a:bodyPr>
              <a:lstStyle/>
              <a:p>
                <a:pPr algn="ctr"/>
                <a:r>
                  <a:rPr lang="en-US" sz="2000" b="1" dirty="0" smtClean="0">
                    <a:latin typeface="Arial" charset="0"/>
                    <a:cs typeface="Arial" charset="0"/>
                  </a:rPr>
                  <a:t>WMAN</a:t>
                </a:r>
                <a:endParaRPr lang="en-US" sz="2000" b="1" dirty="0">
                  <a:latin typeface="Arial" charset="0"/>
                  <a:cs typeface="Arial" charset="0"/>
                </a:endParaRPr>
              </a:p>
              <a:p>
                <a:pPr algn="ctr"/>
                <a:r>
                  <a:rPr lang="en-US" sz="1400" dirty="0">
                    <a:latin typeface="Arial" charset="0"/>
                    <a:cs typeface="Arial" charset="0"/>
                  </a:rPr>
                  <a:t>&lt;5 km</a:t>
                </a:r>
              </a:p>
              <a:p>
                <a:pPr algn="ctr"/>
                <a:r>
                  <a:rPr lang="en-US" sz="1400" dirty="0">
                    <a:latin typeface="Arial" charset="0"/>
                    <a:cs typeface="Arial" charset="0"/>
                  </a:rPr>
                  <a:t>70 </a:t>
                </a:r>
                <a:r>
                  <a:rPr lang="en-US" sz="1400" dirty="0" err="1">
                    <a:latin typeface="Arial" charset="0"/>
                    <a:cs typeface="Arial" charset="0"/>
                  </a:rPr>
                  <a:t>Mbit</a:t>
                </a:r>
                <a:r>
                  <a:rPr lang="en-US" sz="1400" dirty="0">
                    <a:latin typeface="Arial" charset="0"/>
                    <a:cs typeface="Arial" charset="0"/>
                  </a:rPr>
                  <a:t>/s</a:t>
                </a:r>
              </a:p>
              <a:p>
                <a:pPr algn="ctr"/>
                <a:endParaRPr lang="en-US" sz="800" dirty="0">
                  <a:latin typeface="Arial" charset="0"/>
                  <a:cs typeface="Arial" charset="0"/>
                </a:endParaRPr>
              </a:p>
              <a:p>
                <a:pPr algn="ctr">
                  <a:lnSpc>
                    <a:spcPct val="90000"/>
                  </a:lnSpc>
                </a:pPr>
                <a:r>
                  <a:rPr lang="en-US" sz="1400" b="1" dirty="0">
                    <a:latin typeface="Arial" charset="0"/>
                    <a:cs typeface="Arial" charset="0"/>
                  </a:rPr>
                  <a:t>802.16a/e</a:t>
                </a:r>
                <a:endParaRPr lang="en-US" sz="1800" b="1" dirty="0">
                  <a:latin typeface="Arial" charset="0"/>
                  <a:cs typeface="Arial" charset="0"/>
                </a:endParaRPr>
              </a:p>
            </p:txBody>
          </p:sp>
          <p:sp>
            <p:nvSpPr>
              <p:cNvPr id="13" name="Line 11"/>
              <p:cNvSpPr>
                <a:spLocks noChangeShapeType="1"/>
              </p:cNvSpPr>
              <p:nvPr/>
            </p:nvSpPr>
            <p:spPr bwMode="auto">
              <a:xfrm>
                <a:off x="1023" y="1506"/>
                <a:ext cx="2160" cy="0"/>
              </a:xfrm>
              <a:prstGeom prst="line">
                <a:avLst/>
              </a:prstGeom>
              <a:noFill/>
              <a:ln w="63500">
                <a:solidFill>
                  <a:schemeClr val="tx1"/>
                </a:solidFill>
                <a:round/>
                <a:headEnd/>
                <a:tailEnd type="triangle" w="med" len="med"/>
              </a:ln>
            </p:spPr>
            <p:txBody>
              <a:bodyPr/>
              <a:lstStyle/>
              <a:p>
                <a:endParaRPr lang="es-VE"/>
              </a:p>
            </p:txBody>
          </p:sp>
        </p:grpSp>
        <p:sp>
          <p:nvSpPr>
            <p:cNvPr id="10" name="Text Box 12"/>
            <p:cNvSpPr txBox="1">
              <a:spLocks noChangeArrowheads="1"/>
            </p:cNvSpPr>
            <p:nvPr/>
          </p:nvSpPr>
          <p:spPr bwMode="auto">
            <a:xfrm>
              <a:off x="178" y="1392"/>
              <a:ext cx="612" cy="231"/>
            </a:xfrm>
            <a:prstGeom prst="rect">
              <a:avLst/>
            </a:prstGeom>
            <a:noFill/>
            <a:ln w="9525">
              <a:noFill/>
              <a:miter lim="800000"/>
              <a:headEnd/>
              <a:tailEnd/>
            </a:ln>
          </p:spPr>
          <p:txBody>
            <a:bodyPr wrap="none">
              <a:spAutoFit/>
            </a:bodyPr>
            <a:lstStyle/>
            <a:p>
              <a:r>
                <a:rPr lang="en-US" sz="1800" b="1" dirty="0" err="1">
                  <a:latin typeface="Arial" charset="0"/>
                  <a:cs typeface="Arial" charset="0"/>
                </a:rPr>
                <a:t>WiMAX</a:t>
              </a:r>
              <a:endParaRPr lang="en-US" sz="1800" b="1" dirty="0">
                <a:latin typeface="Arial" charset="0"/>
                <a:cs typeface="Arial" charset="0"/>
              </a:endParaRPr>
            </a:p>
          </p:txBody>
        </p:sp>
      </p:grpSp>
      <p:grpSp>
        <p:nvGrpSpPr>
          <p:cNvPr id="14" name="Group 13"/>
          <p:cNvGrpSpPr>
            <a:grpSpLocks/>
          </p:cNvGrpSpPr>
          <p:nvPr/>
        </p:nvGrpSpPr>
        <p:grpSpPr bwMode="auto">
          <a:xfrm>
            <a:off x="447644" y="3487738"/>
            <a:ext cx="6858000" cy="3124200"/>
            <a:chOff x="192" y="2197"/>
            <a:chExt cx="4320" cy="1968"/>
          </a:xfrm>
        </p:grpSpPr>
        <p:sp>
          <p:nvSpPr>
            <p:cNvPr id="15" name="AutoShape 14"/>
            <p:cNvSpPr>
              <a:spLocks noChangeArrowheads="1"/>
            </p:cNvSpPr>
            <p:nvPr/>
          </p:nvSpPr>
          <p:spPr bwMode="auto">
            <a:xfrm>
              <a:off x="2400" y="2197"/>
              <a:ext cx="2112" cy="1968"/>
            </a:xfrm>
            <a:prstGeom prst="flowChartConnector">
              <a:avLst/>
            </a:prstGeom>
            <a:gradFill rotWithShape="1">
              <a:gsLst>
                <a:gs pos="0">
                  <a:srgbClr val="FFFF00"/>
                </a:gs>
                <a:gs pos="50000">
                  <a:schemeClr val="bg1"/>
                </a:gs>
                <a:gs pos="100000">
                  <a:srgbClr val="FFFF00"/>
                </a:gs>
              </a:gsLst>
              <a:lin ang="0" scaled="1"/>
            </a:gradFill>
            <a:ln w="9525">
              <a:solidFill>
                <a:schemeClr val="tx1"/>
              </a:solidFill>
              <a:round/>
              <a:headEnd/>
              <a:tailEnd/>
            </a:ln>
            <a:effectLst/>
          </p:spPr>
          <p:txBody>
            <a:bodyPr wrap="none" anchor="ctr"/>
            <a:lstStyle/>
            <a:p>
              <a:pPr algn="ctr"/>
              <a:endParaRPr lang="es-VE" sz="1400">
                <a:latin typeface="Arial" charset="0"/>
                <a:cs typeface="Arial" charset="0"/>
              </a:endParaRPr>
            </a:p>
          </p:txBody>
        </p:sp>
        <p:sp>
          <p:nvSpPr>
            <p:cNvPr id="16" name="Text Box 15"/>
            <p:cNvSpPr txBox="1">
              <a:spLocks noChangeArrowheads="1"/>
            </p:cNvSpPr>
            <p:nvPr/>
          </p:nvSpPr>
          <p:spPr bwMode="auto">
            <a:xfrm>
              <a:off x="3048" y="2311"/>
              <a:ext cx="872" cy="722"/>
            </a:xfrm>
            <a:prstGeom prst="rect">
              <a:avLst/>
            </a:prstGeom>
            <a:noFill/>
            <a:ln w="9525">
              <a:noFill/>
              <a:miter lim="800000"/>
              <a:headEnd/>
              <a:tailEnd/>
            </a:ln>
          </p:spPr>
          <p:txBody>
            <a:bodyPr wrap="none">
              <a:spAutoFit/>
            </a:bodyPr>
            <a:lstStyle/>
            <a:p>
              <a:pPr algn="ctr"/>
              <a:r>
                <a:rPr lang="en-US" sz="2000" b="1" dirty="0">
                  <a:latin typeface="Arial" charset="0"/>
                  <a:cs typeface="Arial" charset="0"/>
                </a:rPr>
                <a:t>WLAN</a:t>
              </a:r>
            </a:p>
            <a:p>
              <a:pPr algn="ctr"/>
              <a:r>
                <a:rPr lang="en-US" sz="1400" dirty="0">
                  <a:latin typeface="Arial" charset="0"/>
                  <a:cs typeface="Arial" charset="0"/>
                </a:rPr>
                <a:t>&lt;100 m</a:t>
              </a:r>
            </a:p>
            <a:p>
              <a:pPr algn="ctr"/>
              <a:r>
                <a:rPr lang="en-US" sz="1400" dirty="0">
                  <a:latin typeface="Arial" charset="0"/>
                  <a:cs typeface="Arial" charset="0"/>
                </a:rPr>
                <a:t>11-54 </a:t>
              </a:r>
              <a:r>
                <a:rPr lang="en-US" sz="1400" dirty="0" err="1">
                  <a:latin typeface="Arial" charset="0"/>
                  <a:cs typeface="Arial" charset="0"/>
                </a:rPr>
                <a:t>Mbit</a:t>
              </a:r>
              <a:r>
                <a:rPr lang="en-US" sz="1400" dirty="0">
                  <a:latin typeface="Arial" charset="0"/>
                  <a:cs typeface="Arial" charset="0"/>
                </a:rPr>
                <a:t>/s</a:t>
              </a:r>
            </a:p>
            <a:p>
              <a:pPr algn="ctr"/>
              <a:endParaRPr lang="en-US" sz="800" dirty="0">
                <a:latin typeface="Arial" charset="0"/>
                <a:cs typeface="Arial" charset="0"/>
              </a:endParaRPr>
            </a:p>
            <a:p>
              <a:pPr algn="ctr">
                <a:lnSpc>
                  <a:spcPct val="95000"/>
                </a:lnSpc>
              </a:pPr>
              <a:r>
                <a:rPr lang="en-US" sz="1400" b="1" dirty="0">
                  <a:latin typeface="Arial" charset="0"/>
                  <a:cs typeface="Arial" charset="0"/>
                </a:rPr>
                <a:t>802.11a/b, e, g</a:t>
              </a:r>
            </a:p>
          </p:txBody>
        </p:sp>
        <p:sp>
          <p:nvSpPr>
            <p:cNvPr id="17" name="Line 16"/>
            <p:cNvSpPr>
              <a:spLocks noChangeShapeType="1"/>
            </p:cNvSpPr>
            <p:nvPr/>
          </p:nvSpPr>
          <p:spPr bwMode="auto">
            <a:xfrm>
              <a:off x="975" y="2418"/>
              <a:ext cx="2208" cy="12"/>
            </a:xfrm>
            <a:prstGeom prst="line">
              <a:avLst/>
            </a:prstGeom>
            <a:noFill/>
            <a:ln w="63500">
              <a:solidFill>
                <a:schemeClr val="tx1"/>
              </a:solidFill>
              <a:round/>
              <a:headEnd/>
              <a:tailEnd type="triangle" w="med" len="med"/>
            </a:ln>
          </p:spPr>
          <p:txBody>
            <a:bodyPr/>
            <a:lstStyle/>
            <a:p>
              <a:endParaRPr lang="es-VE"/>
            </a:p>
          </p:txBody>
        </p:sp>
        <p:sp>
          <p:nvSpPr>
            <p:cNvPr id="18" name="Text Box 17"/>
            <p:cNvSpPr txBox="1">
              <a:spLocks noChangeArrowheads="1"/>
            </p:cNvSpPr>
            <p:nvPr/>
          </p:nvSpPr>
          <p:spPr bwMode="auto">
            <a:xfrm>
              <a:off x="192" y="2304"/>
              <a:ext cx="539" cy="491"/>
            </a:xfrm>
            <a:prstGeom prst="rect">
              <a:avLst/>
            </a:prstGeom>
            <a:noFill/>
            <a:ln w="9525">
              <a:noFill/>
              <a:miter lim="800000"/>
              <a:headEnd/>
              <a:tailEnd/>
            </a:ln>
          </p:spPr>
          <p:txBody>
            <a:bodyPr wrap="none">
              <a:spAutoFit/>
            </a:bodyPr>
            <a:lstStyle/>
            <a:p>
              <a:r>
                <a:rPr lang="en-US" sz="1800" b="1" dirty="0">
                  <a:latin typeface="Arial" charset="0"/>
                  <a:cs typeface="Arial" charset="0"/>
                </a:rPr>
                <a:t>Wi-Fi</a:t>
              </a:r>
              <a:r>
                <a:rPr lang="en-US" sz="1800" b="1" baseline="30000" dirty="0">
                  <a:latin typeface="Arial" charset="0"/>
                  <a:cs typeface="Arial" charset="0"/>
                </a:rPr>
                <a:t>®</a:t>
              </a:r>
            </a:p>
            <a:p>
              <a:pPr>
                <a:lnSpc>
                  <a:spcPct val="90000"/>
                </a:lnSpc>
              </a:pPr>
              <a:endParaRPr lang="en-US" sz="1500" dirty="0">
                <a:latin typeface="Arial" charset="0"/>
                <a:cs typeface="Arial" charset="0"/>
              </a:endParaRPr>
            </a:p>
            <a:p>
              <a:pPr>
                <a:lnSpc>
                  <a:spcPct val="90000"/>
                </a:lnSpc>
              </a:pPr>
              <a:endParaRPr lang="en-US" sz="1500" dirty="0">
                <a:latin typeface="Arial" charset="0"/>
                <a:cs typeface="Arial" charset="0"/>
              </a:endParaRPr>
            </a:p>
          </p:txBody>
        </p:sp>
      </p:grpSp>
      <p:grpSp>
        <p:nvGrpSpPr>
          <p:cNvPr id="30" name="29 Grupo"/>
          <p:cNvGrpSpPr/>
          <p:nvPr/>
        </p:nvGrpSpPr>
        <p:grpSpPr>
          <a:xfrm>
            <a:off x="428564" y="4721239"/>
            <a:ext cx="7448580" cy="2039924"/>
            <a:chOff x="285720" y="4721239"/>
            <a:chExt cx="7448580" cy="2039924"/>
          </a:xfrm>
        </p:grpSpPr>
        <p:sp>
          <p:nvSpPr>
            <p:cNvPr id="22" name="Text Box 21"/>
            <p:cNvSpPr txBox="1">
              <a:spLocks noChangeArrowheads="1"/>
            </p:cNvSpPr>
            <p:nvPr/>
          </p:nvSpPr>
          <p:spPr bwMode="auto">
            <a:xfrm>
              <a:off x="6553200" y="6396038"/>
              <a:ext cx="1181100" cy="365125"/>
            </a:xfrm>
            <a:prstGeom prst="rect">
              <a:avLst/>
            </a:prstGeom>
            <a:noFill/>
            <a:ln w="9525">
              <a:noFill/>
              <a:miter lim="800000"/>
              <a:headEnd/>
              <a:tailEnd/>
            </a:ln>
          </p:spPr>
          <p:txBody>
            <a:bodyPr wrap="none">
              <a:spAutoFit/>
            </a:bodyPr>
            <a:lstStyle/>
            <a:p>
              <a:r>
                <a:rPr lang="en-US" sz="900">
                  <a:latin typeface="Arial" charset="0"/>
                  <a:cs typeface="Arial" charset="0"/>
                </a:rPr>
                <a:t>*   UWB: 500 Mbit/s</a:t>
              </a:r>
            </a:p>
            <a:p>
              <a:r>
                <a:rPr lang="en-US" sz="900">
                  <a:latin typeface="Arial" charset="0"/>
                  <a:cs typeface="Arial" charset="0"/>
                </a:rPr>
                <a:t>** ZigBee: 250 kb/s</a:t>
              </a:r>
            </a:p>
          </p:txBody>
        </p:sp>
        <p:grpSp>
          <p:nvGrpSpPr>
            <p:cNvPr id="28" name="27 Grupo"/>
            <p:cNvGrpSpPr/>
            <p:nvPr/>
          </p:nvGrpSpPr>
          <p:grpSpPr>
            <a:xfrm>
              <a:off x="285720" y="4721239"/>
              <a:ext cx="6162705" cy="1898638"/>
              <a:chOff x="285720" y="4721239"/>
              <a:chExt cx="6162705" cy="1898638"/>
            </a:xfrm>
          </p:grpSpPr>
          <p:grpSp>
            <p:nvGrpSpPr>
              <p:cNvPr id="19" name="Group 18"/>
              <p:cNvGrpSpPr>
                <a:grpSpLocks/>
              </p:cNvGrpSpPr>
              <p:nvPr/>
            </p:nvGrpSpPr>
            <p:grpSpPr bwMode="auto">
              <a:xfrm>
                <a:off x="4557713" y="4800601"/>
                <a:ext cx="1890712" cy="1819276"/>
                <a:chOff x="2871" y="3024"/>
                <a:chExt cx="1191" cy="1146"/>
              </a:xfrm>
            </p:grpSpPr>
            <p:sp>
              <p:nvSpPr>
                <p:cNvPr id="20" name="AutoShape 19"/>
                <p:cNvSpPr>
                  <a:spLocks noChangeArrowheads="1"/>
                </p:cNvSpPr>
                <p:nvPr/>
              </p:nvSpPr>
              <p:spPr bwMode="auto">
                <a:xfrm>
                  <a:off x="2871" y="3024"/>
                  <a:ext cx="1191" cy="1143"/>
                </a:xfrm>
                <a:prstGeom prst="flowChartConnector">
                  <a:avLst/>
                </a:prstGeom>
                <a:gradFill rotWithShape="1">
                  <a:gsLst>
                    <a:gs pos="0">
                      <a:srgbClr val="66FF33"/>
                    </a:gs>
                    <a:gs pos="50000">
                      <a:schemeClr val="bg1"/>
                    </a:gs>
                    <a:gs pos="100000">
                      <a:srgbClr val="66FF33"/>
                    </a:gs>
                  </a:gsLst>
                  <a:lin ang="0" scaled="1"/>
                </a:gradFill>
                <a:ln w="9525">
                  <a:solidFill>
                    <a:schemeClr val="tx1"/>
                  </a:solidFill>
                  <a:round/>
                  <a:headEnd/>
                  <a:tailEnd/>
                </a:ln>
                <a:effectLst/>
              </p:spPr>
              <p:txBody>
                <a:bodyPr wrap="none" anchor="ctr"/>
                <a:lstStyle/>
                <a:p>
                  <a:pPr algn="ctr"/>
                  <a:endParaRPr lang="es-VE" sz="1200">
                    <a:latin typeface="Arial" charset="0"/>
                    <a:cs typeface="Arial" charset="0"/>
                  </a:endParaRPr>
                </a:p>
              </p:txBody>
            </p:sp>
            <p:sp>
              <p:nvSpPr>
                <p:cNvPr id="21" name="Text Box 20"/>
                <p:cNvSpPr txBox="1">
                  <a:spLocks noChangeArrowheads="1"/>
                </p:cNvSpPr>
                <p:nvPr/>
              </p:nvSpPr>
              <p:spPr bwMode="auto">
                <a:xfrm>
                  <a:off x="2969" y="3065"/>
                  <a:ext cx="1054" cy="1105"/>
                </a:xfrm>
                <a:prstGeom prst="rect">
                  <a:avLst/>
                </a:prstGeom>
                <a:noFill/>
                <a:ln w="9525">
                  <a:noFill/>
                  <a:miter lim="800000"/>
                  <a:headEnd/>
                  <a:tailEnd/>
                </a:ln>
              </p:spPr>
              <p:txBody>
                <a:bodyPr wrap="none">
                  <a:spAutoFit/>
                </a:bodyPr>
                <a:lstStyle/>
                <a:p>
                  <a:pPr algn="ctr"/>
                  <a:r>
                    <a:rPr lang="en-US" sz="2000" b="1" dirty="0" smtClean="0">
                      <a:latin typeface="Arial" charset="0"/>
                      <a:cs typeface="Arial" charset="0"/>
                    </a:rPr>
                    <a:t>WPAN</a:t>
                  </a:r>
                  <a:endParaRPr lang="en-US" sz="2000" b="1" dirty="0">
                    <a:latin typeface="Arial" charset="0"/>
                    <a:cs typeface="Arial" charset="0"/>
                  </a:endParaRPr>
                </a:p>
                <a:p>
                  <a:pPr algn="ctr"/>
                  <a:r>
                    <a:rPr lang="en-US" sz="1400" dirty="0">
                      <a:latin typeface="Arial" charset="0"/>
                      <a:cs typeface="Arial" charset="0"/>
                    </a:rPr>
                    <a:t>&lt;10 m</a:t>
                  </a:r>
                </a:p>
                <a:p>
                  <a:pPr algn="ctr"/>
                  <a:r>
                    <a:rPr lang="en-US" sz="1400" dirty="0">
                      <a:latin typeface="Arial" charset="0"/>
                      <a:cs typeface="Arial" charset="0"/>
                    </a:rPr>
                    <a:t>~1 </a:t>
                  </a:r>
                  <a:r>
                    <a:rPr lang="en-US" sz="1400" dirty="0" err="1">
                      <a:latin typeface="Arial" charset="0"/>
                      <a:cs typeface="Arial" charset="0"/>
                    </a:rPr>
                    <a:t>Mbit</a:t>
                  </a:r>
                  <a:r>
                    <a:rPr lang="en-US" sz="1400" dirty="0">
                      <a:latin typeface="Arial" charset="0"/>
                      <a:cs typeface="Arial" charset="0"/>
                    </a:rPr>
                    <a:t>/s</a:t>
                  </a:r>
                </a:p>
                <a:p>
                  <a:pPr algn="ctr"/>
                  <a:endParaRPr lang="en-US" sz="600" dirty="0">
                    <a:latin typeface="Arial" charset="0"/>
                    <a:cs typeface="Arial" charset="0"/>
                  </a:endParaRPr>
                </a:p>
                <a:p>
                  <a:pPr algn="ctr"/>
                  <a:r>
                    <a:rPr lang="en-US" sz="1400" b="1" dirty="0">
                      <a:latin typeface="Arial" charset="0"/>
                      <a:cs typeface="Arial" charset="0"/>
                    </a:rPr>
                    <a:t>802.15.1</a:t>
                  </a:r>
                  <a:r>
                    <a:rPr lang="en-US" sz="1200" b="1" dirty="0">
                      <a:latin typeface="Arial" charset="0"/>
                      <a:cs typeface="Arial" charset="0"/>
                    </a:rPr>
                    <a:t> </a:t>
                  </a:r>
                  <a:r>
                    <a:rPr lang="en-US" sz="1200" dirty="0">
                      <a:latin typeface="Arial" charset="0"/>
                      <a:cs typeface="Arial" charset="0"/>
                    </a:rPr>
                    <a:t>(Bluetooth)</a:t>
                  </a:r>
                </a:p>
                <a:p>
                  <a:pPr algn="ctr"/>
                  <a:r>
                    <a:rPr lang="en-US" sz="1400" b="1" dirty="0">
                      <a:latin typeface="Arial" charset="0"/>
                      <a:cs typeface="Arial" charset="0"/>
                    </a:rPr>
                    <a:t>802.15.3</a:t>
                  </a:r>
                  <a:r>
                    <a:rPr lang="en-US" sz="1200" b="1" dirty="0">
                      <a:latin typeface="Arial" charset="0"/>
                      <a:cs typeface="Arial" charset="0"/>
                    </a:rPr>
                    <a:t> </a:t>
                  </a:r>
                  <a:r>
                    <a:rPr lang="en-US" sz="1200" dirty="0">
                      <a:latin typeface="Arial" charset="0"/>
                      <a:cs typeface="Arial" charset="0"/>
                    </a:rPr>
                    <a:t>(UWB) *</a:t>
                  </a:r>
                </a:p>
                <a:p>
                  <a:pPr algn="ctr"/>
                  <a:r>
                    <a:rPr lang="en-US" sz="1400" b="1" dirty="0">
                      <a:latin typeface="Arial" charset="0"/>
                      <a:cs typeface="Arial" charset="0"/>
                    </a:rPr>
                    <a:t>802.15.4</a:t>
                  </a:r>
                  <a:r>
                    <a:rPr lang="en-US" sz="1200" b="1" dirty="0">
                      <a:latin typeface="Arial" charset="0"/>
                      <a:cs typeface="Arial" charset="0"/>
                    </a:rPr>
                    <a:t> </a:t>
                  </a:r>
                  <a:r>
                    <a:rPr lang="en-US" sz="1200" dirty="0">
                      <a:latin typeface="Arial" charset="0"/>
                      <a:cs typeface="Arial" charset="0"/>
                    </a:rPr>
                    <a:t>(</a:t>
                  </a:r>
                  <a:r>
                    <a:rPr lang="en-US" sz="1200" dirty="0" err="1">
                      <a:latin typeface="Arial" charset="0"/>
                      <a:cs typeface="Arial" charset="0"/>
                    </a:rPr>
                    <a:t>ZigBee</a:t>
                  </a:r>
                  <a:r>
                    <a:rPr lang="en-US" sz="1200" dirty="0">
                      <a:latin typeface="Arial" charset="0"/>
                      <a:cs typeface="Arial" charset="0"/>
                    </a:rPr>
                    <a:t>)**</a:t>
                  </a:r>
                </a:p>
                <a:p>
                  <a:pPr algn="ctr"/>
                  <a:endParaRPr lang="en-US" sz="1200" dirty="0">
                    <a:latin typeface="Arial" charset="0"/>
                    <a:cs typeface="Arial" charset="0"/>
                  </a:endParaRPr>
                </a:p>
              </p:txBody>
            </p:sp>
          </p:grpSp>
          <p:sp>
            <p:nvSpPr>
              <p:cNvPr id="23" name="Line 11"/>
              <p:cNvSpPr>
                <a:spLocks noChangeShapeType="1"/>
              </p:cNvSpPr>
              <p:nvPr/>
            </p:nvSpPr>
            <p:spPr bwMode="auto">
              <a:xfrm>
                <a:off x="1662228" y="5072074"/>
                <a:ext cx="3429000" cy="0"/>
              </a:xfrm>
              <a:prstGeom prst="line">
                <a:avLst/>
              </a:prstGeom>
              <a:noFill/>
              <a:ln w="63500">
                <a:solidFill>
                  <a:schemeClr val="tx1"/>
                </a:solidFill>
                <a:round/>
                <a:headEnd/>
                <a:tailEnd type="triangle" w="med" len="med"/>
              </a:ln>
            </p:spPr>
            <p:txBody>
              <a:bodyPr/>
              <a:lstStyle/>
              <a:p>
                <a:endParaRPr lang="es-VE"/>
              </a:p>
            </p:txBody>
          </p:sp>
          <p:sp>
            <p:nvSpPr>
              <p:cNvPr id="24" name="Text Box 17"/>
              <p:cNvSpPr txBox="1">
                <a:spLocks noChangeArrowheads="1"/>
              </p:cNvSpPr>
              <p:nvPr/>
            </p:nvSpPr>
            <p:spPr bwMode="auto">
              <a:xfrm>
                <a:off x="285720" y="4721239"/>
                <a:ext cx="1261884" cy="646331"/>
              </a:xfrm>
              <a:prstGeom prst="rect">
                <a:avLst/>
              </a:prstGeom>
              <a:noFill/>
              <a:ln w="9525">
                <a:noFill/>
                <a:miter lim="800000"/>
                <a:headEnd/>
                <a:tailEnd/>
              </a:ln>
            </p:spPr>
            <p:txBody>
              <a:bodyPr wrap="none">
                <a:spAutoFit/>
              </a:bodyPr>
              <a:lstStyle/>
              <a:p>
                <a:pPr algn="ctr"/>
                <a:r>
                  <a:rPr lang="es-VE" b="1" dirty="0" smtClean="0">
                    <a:latin typeface="Arial" charset="0"/>
                    <a:cs typeface="Arial" charset="0"/>
                  </a:rPr>
                  <a:t>Bluetooth</a:t>
                </a:r>
              </a:p>
              <a:p>
                <a:pPr algn="ctr"/>
                <a:r>
                  <a:rPr lang="es-VE" b="1" dirty="0" err="1" smtClean="0">
                    <a:latin typeface="Arial" charset="0"/>
                    <a:cs typeface="Arial" charset="0"/>
                  </a:rPr>
                  <a:t>ZigBee</a:t>
                </a:r>
                <a:endParaRPr lang="en-US" b="1" dirty="0">
                  <a:latin typeface="Arial" charset="0"/>
                  <a:cs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CuadroTexto"/>
          <p:cNvSpPr txBox="1">
            <a:spLocks noChangeArrowheads="1"/>
          </p:cNvSpPr>
          <p:nvPr/>
        </p:nvSpPr>
        <p:spPr bwMode="auto">
          <a:xfrm>
            <a:off x="428625" y="214313"/>
            <a:ext cx="828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err="1" smtClean="0">
                <a:latin typeface="Times New Roman" pitchFamily="18" charset="0"/>
                <a:cs typeface="Times New Roman" pitchFamily="18" charset="0"/>
              </a:rPr>
              <a:t>OLSRD</a:t>
            </a:r>
            <a:endParaRPr lang="es-VE" sz="2800" b="1" dirty="0">
              <a:latin typeface="Times New Roman" pitchFamily="18" charset="0"/>
              <a:cs typeface="Times New Roman" pitchFamily="18" charset="0"/>
            </a:endParaRPr>
          </a:p>
        </p:txBody>
      </p:sp>
      <p:sp>
        <p:nvSpPr>
          <p:cNvPr id="5" name="1 CuadroTexto"/>
          <p:cNvSpPr txBox="1">
            <a:spLocks noChangeArrowheads="1"/>
          </p:cNvSpPr>
          <p:nvPr/>
        </p:nvSpPr>
        <p:spPr bwMode="auto">
          <a:xfrm>
            <a:off x="581025" y="1268760"/>
            <a:ext cx="8023423"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S" sz="2400" dirty="0" smtClean="0">
                <a:latin typeface="Arial" pitchFamily="34" charset="0"/>
                <a:cs typeface="Arial" pitchFamily="34" charset="0"/>
              </a:rPr>
              <a:t>Posee un mecanismo denominado </a:t>
            </a:r>
            <a:r>
              <a:rPr lang="es-ES" sz="2400" dirty="0">
                <a:latin typeface="Arial" pitchFamily="34" charset="0"/>
                <a:cs typeface="Arial" pitchFamily="34" charset="0"/>
              </a:rPr>
              <a:t>Link </a:t>
            </a:r>
            <a:r>
              <a:rPr lang="es-ES" sz="2400" dirty="0" err="1">
                <a:latin typeface="Arial" pitchFamily="34" charset="0"/>
                <a:cs typeface="Arial" pitchFamily="34" charset="0"/>
              </a:rPr>
              <a:t>Quality</a:t>
            </a:r>
            <a:r>
              <a:rPr lang="es-ES" sz="2400" dirty="0">
                <a:latin typeface="Arial" pitchFamily="34" charset="0"/>
                <a:cs typeface="Arial" pitchFamily="34" charset="0"/>
              </a:rPr>
              <a:t> </a:t>
            </a:r>
            <a:r>
              <a:rPr lang="es-ES" sz="2400" dirty="0" smtClean="0">
                <a:latin typeface="Arial" pitchFamily="34" charset="0"/>
                <a:cs typeface="Arial" pitchFamily="34" charset="0"/>
              </a:rPr>
              <a:t>Extensión </a:t>
            </a:r>
            <a:r>
              <a:rPr lang="es-ES" sz="2400" dirty="0">
                <a:latin typeface="Arial" pitchFamily="34" charset="0"/>
                <a:cs typeface="Arial" pitchFamily="34" charset="0"/>
              </a:rPr>
              <a:t>(Extensión de la Calidad del Enlace) que</a:t>
            </a:r>
          </a:p>
          <a:p>
            <a:pPr algn="just"/>
            <a:r>
              <a:rPr lang="es-ES" sz="2400" dirty="0">
                <a:latin typeface="Arial" pitchFamily="34" charset="0"/>
                <a:cs typeface="Arial" pitchFamily="34" charset="0"/>
              </a:rPr>
              <a:t>mide la cantidad de paquetes perdidos entre nodos y calcula las rutas </a:t>
            </a:r>
            <a:r>
              <a:rPr lang="es-ES" sz="2400" dirty="0" smtClean="0">
                <a:latin typeface="Arial" pitchFamily="34" charset="0"/>
                <a:cs typeface="Arial" pitchFamily="34" charset="0"/>
              </a:rPr>
              <a:t>de acuerdo </a:t>
            </a:r>
            <a:r>
              <a:rPr lang="es-ES" sz="2400" dirty="0">
                <a:latin typeface="Arial" pitchFamily="34" charset="0"/>
                <a:cs typeface="Arial" pitchFamily="34" charset="0"/>
              </a:rPr>
              <a:t>con esta información</a:t>
            </a:r>
            <a:r>
              <a:rPr lang="es-ES" sz="2400" dirty="0" smtClean="0">
                <a:latin typeface="Arial" pitchFamily="34" charset="0"/>
                <a:cs typeface="Arial" pitchFamily="34" charset="0"/>
              </a:rPr>
              <a:t>.</a:t>
            </a:r>
          </a:p>
          <a:p>
            <a:pPr algn="just"/>
            <a:endParaRPr lang="es-ES" sz="2400" dirty="0" smtClean="0">
              <a:latin typeface="Arial" pitchFamily="34" charset="0"/>
              <a:cs typeface="Arial" pitchFamily="34" charset="0"/>
            </a:endParaRPr>
          </a:p>
          <a:p>
            <a:pPr algn="just"/>
            <a:r>
              <a:rPr lang="es-ES" sz="2400" dirty="0">
                <a:latin typeface="Arial" pitchFamily="34" charset="0"/>
                <a:cs typeface="Arial" pitchFamily="34" charset="0"/>
              </a:rPr>
              <a:t>Después de haber corrido </a:t>
            </a:r>
            <a:r>
              <a:rPr lang="es-ES" sz="2400" dirty="0" err="1">
                <a:latin typeface="Arial" pitchFamily="34" charset="0"/>
                <a:cs typeface="Arial" pitchFamily="34" charset="0"/>
              </a:rPr>
              <a:t>olsrd</a:t>
            </a:r>
            <a:r>
              <a:rPr lang="es-ES" sz="2400" dirty="0">
                <a:latin typeface="Arial" pitchFamily="34" charset="0"/>
                <a:cs typeface="Arial" pitchFamily="34" charset="0"/>
              </a:rPr>
              <a:t> por un rato, cada nodo adquiere </a:t>
            </a:r>
            <a:r>
              <a:rPr lang="es-ES" sz="2400" dirty="0" smtClean="0">
                <a:latin typeface="Arial" pitchFamily="34" charset="0"/>
                <a:cs typeface="Arial" pitchFamily="34" charset="0"/>
              </a:rPr>
              <a:t>conocimiento acerca </a:t>
            </a:r>
            <a:r>
              <a:rPr lang="es-ES" sz="2400" dirty="0">
                <a:latin typeface="Arial" pitchFamily="34" charset="0"/>
                <a:cs typeface="Arial" pitchFamily="34" charset="0"/>
              </a:rPr>
              <a:t>de la existencia de los otros nodos en la nube mallada, y sabe cuáles</a:t>
            </a:r>
          </a:p>
          <a:p>
            <a:pPr algn="just"/>
            <a:r>
              <a:rPr lang="es-ES" sz="2400" dirty="0">
                <a:latin typeface="Arial" pitchFamily="34" charset="0"/>
                <a:cs typeface="Arial" pitchFamily="34" charset="0"/>
              </a:rPr>
              <a:t>nodos pueden ser utilizados para </a:t>
            </a:r>
            <a:r>
              <a:rPr lang="es-ES" sz="2400" dirty="0" err="1">
                <a:latin typeface="Arial" pitchFamily="34" charset="0"/>
                <a:cs typeface="Arial" pitchFamily="34" charset="0"/>
              </a:rPr>
              <a:t>enrutar</a:t>
            </a:r>
            <a:r>
              <a:rPr lang="es-ES" sz="2400" dirty="0">
                <a:latin typeface="Arial" pitchFamily="34" charset="0"/>
                <a:cs typeface="Arial" pitchFamily="34" charset="0"/>
              </a:rPr>
              <a:t> el </a:t>
            </a:r>
            <a:r>
              <a:rPr lang="es-ES" sz="2400" dirty="0" err="1">
                <a:latin typeface="Arial" pitchFamily="34" charset="0"/>
                <a:cs typeface="Arial" pitchFamily="34" charset="0"/>
              </a:rPr>
              <a:t>tráﬁco</a:t>
            </a:r>
            <a:r>
              <a:rPr lang="es-ES" sz="2400" dirty="0">
                <a:latin typeface="Arial" pitchFamily="34" charset="0"/>
                <a:cs typeface="Arial" pitchFamily="34" charset="0"/>
              </a:rPr>
              <a:t> hacia ellos. </a:t>
            </a:r>
            <a:endParaRPr lang="es-VE" sz="2400" dirty="0">
              <a:latin typeface="Arial" pitchFamily="34" charset="0"/>
              <a:cs typeface="Arial" pitchFamily="34" charset="0"/>
            </a:endParaRPr>
          </a:p>
        </p:txBody>
      </p:sp>
    </p:spTree>
    <p:extLst>
      <p:ext uri="{BB962C8B-B14F-4D97-AF65-F5344CB8AC3E}">
        <p14:creationId xmlns="" xmlns:p14="http://schemas.microsoft.com/office/powerpoint/2010/main" val="24943388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CuadroTexto"/>
          <p:cNvSpPr txBox="1">
            <a:spLocks noChangeArrowheads="1"/>
          </p:cNvSpPr>
          <p:nvPr/>
        </p:nvSpPr>
        <p:spPr bwMode="auto">
          <a:xfrm>
            <a:off x="428625" y="214313"/>
            <a:ext cx="828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err="1" smtClean="0">
                <a:latin typeface="Times New Roman" pitchFamily="18" charset="0"/>
                <a:cs typeface="Times New Roman" pitchFamily="18" charset="0"/>
              </a:rPr>
              <a:t>OLSRD</a:t>
            </a:r>
            <a:endParaRPr lang="es-VE" sz="2800" b="1" dirty="0">
              <a:latin typeface="Times New Roman" pitchFamily="18" charset="0"/>
              <a:cs typeface="Times New Roman" pitchFamily="18" charset="0"/>
            </a:endParaRPr>
          </a:p>
        </p:txBody>
      </p:sp>
      <p:sp>
        <p:nvSpPr>
          <p:cNvPr id="5" name="1 CuadroTexto"/>
          <p:cNvSpPr txBox="1">
            <a:spLocks noChangeArrowheads="1"/>
          </p:cNvSpPr>
          <p:nvPr/>
        </p:nvSpPr>
        <p:spPr bwMode="auto">
          <a:xfrm>
            <a:off x="581025" y="1268760"/>
            <a:ext cx="8286750" cy="4216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S" sz="2400" dirty="0" smtClean="0">
                <a:latin typeface="Arial" pitchFamily="34" charset="0"/>
                <a:cs typeface="Arial" pitchFamily="34" charset="0"/>
              </a:rPr>
              <a:t>Cada nodo mantiene </a:t>
            </a:r>
            <a:r>
              <a:rPr lang="es-ES" sz="2400" dirty="0">
                <a:latin typeface="Arial" pitchFamily="34" charset="0"/>
                <a:cs typeface="Arial" pitchFamily="34" charset="0"/>
              </a:rPr>
              <a:t>una tabla de enrutamiento que cubre la totalidad de la nube </a:t>
            </a:r>
            <a:r>
              <a:rPr lang="es-ES" sz="2400" dirty="0" err="1">
                <a:latin typeface="Arial" pitchFamily="34" charset="0"/>
                <a:cs typeface="Arial" pitchFamily="34" charset="0"/>
              </a:rPr>
              <a:t>mesh</a:t>
            </a:r>
            <a:r>
              <a:rPr lang="es-ES" sz="2400" dirty="0" smtClean="0">
                <a:latin typeface="Arial" pitchFamily="34" charset="0"/>
                <a:cs typeface="Arial" pitchFamily="34" charset="0"/>
              </a:rPr>
              <a:t>.</a:t>
            </a:r>
          </a:p>
          <a:p>
            <a:pPr algn="just"/>
            <a:endParaRPr lang="es-ES" sz="2400" dirty="0" smtClean="0">
              <a:latin typeface="Arial" pitchFamily="34" charset="0"/>
              <a:cs typeface="Arial" pitchFamily="34" charset="0"/>
            </a:endParaRPr>
          </a:p>
          <a:p>
            <a:pPr algn="just"/>
            <a:endParaRPr lang="es-ES" sz="2400" dirty="0">
              <a:latin typeface="Arial" pitchFamily="34" charset="0"/>
              <a:cs typeface="Arial" pitchFamily="34" charset="0"/>
            </a:endParaRPr>
          </a:p>
          <a:p>
            <a:pPr algn="just"/>
            <a:r>
              <a:rPr lang="es-ES" sz="2400" dirty="0">
                <a:latin typeface="Arial" pitchFamily="34" charset="0"/>
                <a:cs typeface="Arial" pitchFamily="34" charset="0"/>
              </a:rPr>
              <a:t>Este enfoque de enrutamiento mallado es denominado </a:t>
            </a:r>
            <a:r>
              <a:rPr lang="es-ES" sz="2400" dirty="0" smtClean="0">
                <a:latin typeface="Arial" pitchFamily="34" charset="0"/>
                <a:cs typeface="Arial" pitchFamily="34" charset="0"/>
              </a:rPr>
              <a:t>enrutamiento proactiva</a:t>
            </a:r>
            <a:r>
              <a:rPr lang="es-ES" sz="2400" dirty="0">
                <a:latin typeface="Arial" pitchFamily="34" charset="0"/>
                <a:cs typeface="Arial" pitchFamily="34" charset="0"/>
              </a:rPr>
              <a:t>. </a:t>
            </a:r>
            <a:endParaRPr lang="es-ES" sz="2400" dirty="0" smtClean="0">
              <a:latin typeface="Arial" pitchFamily="34" charset="0"/>
              <a:cs typeface="Arial" pitchFamily="34" charset="0"/>
            </a:endParaRPr>
          </a:p>
          <a:p>
            <a:pPr algn="just"/>
            <a:endParaRPr lang="es-ES" sz="2400" dirty="0">
              <a:latin typeface="Arial" pitchFamily="34" charset="0"/>
              <a:cs typeface="Arial" pitchFamily="34" charset="0"/>
            </a:endParaRPr>
          </a:p>
          <a:p>
            <a:pPr algn="just"/>
            <a:r>
              <a:rPr lang="es-ES" sz="2400" dirty="0" smtClean="0">
                <a:latin typeface="Arial" pitchFamily="34" charset="0"/>
                <a:cs typeface="Arial" pitchFamily="34" charset="0"/>
              </a:rPr>
              <a:t>En </a:t>
            </a:r>
            <a:r>
              <a:rPr lang="es-ES" sz="2400" dirty="0">
                <a:latin typeface="Arial" pitchFamily="34" charset="0"/>
                <a:cs typeface="Arial" pitchFamily="34" charset="0"/>
              </a:rPr>
              <a:t>contraste, los algoritmos de enrutamiento reactivo </a:t>
            </a:r>
            <a:r>
              <a:rPr lang="es-ES" sz="2400" dirty="0" smtClean="0">
                <a:latin typeface="Arial" pitchFamily="34" charset="0"/>
                <a:cs typeface="Arial" pitchFamily="34" charset="0"/>
              </a:rPr>
              <a:t>buscan rutas </a:t>
            </a:r>
            <a:r>
              <a:rPr lang="es-ES" sz="2400" dirty="0">
                <a:latin typeface="Arial" pitchFamily="34" charset="0"/>
                <a:cs typeface="Arial" pitchFamily="34" charset="0"/>
              </a:rPr>
              <a:t>sólo cuando es necesario enviar datos a un nodo especifico.</a:t>
            </a:r>
          </a:p>
          <a:p>
            <a:pPr algn="ctr"/>
            <a:endParaRPr lang="es-VE" sz="2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12370626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CuadroTexto"/>
          <p:cNvSpPr txBox="1">
            <a:spLocks noChangeArrowheads="1"/>
          </p:cNvSpPr>
          <p:nvPr/>
        </p:nvSpPr>
        <p:spPr bwMode="auto">
          <a:xfrm>
            <a:off x="428625" y="214313"/>
            <a:ext cx="828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err="1" smtClean="0">
                <a:latin typeface="Times New Roman" pitchFamily="18" charset="0"/>
                <a:cs typeface="Times New Roman" pitchFamily="18" charset="0"/>
              </a:rPr>
              <a:t>OLSRD</a:t>
            </a:r>
            <a:endParaRPr lang="es-VE" sz="2800" b="1" dirty="0">
              <a:latin typeface="Times New Roman" pitchFamily="18" charset="0"/>
              <a:cs typeface="Times New Roman" pitchFamily="18" charset="0"/>
            </a:endParaRPr>
          </a:p>
        </p:txBody>
      </p:sp>
      <p:sp>
        <p:nvSpPr>
          <p:cNvPr id="5" name="1 CuadroTexto"/>
          <p:cNvSpPr txBox="1">
            <a:spLocks noChangeArrowheads="1"/>
          </p:cNvSpPr>
          <p:nvPr/>
        </p:nvSpPr>
        <p:spPr bwMode="auto">
          <a:xfrm>
            <a:off x="440390" y="908720"/>
            <a:ext cx="828675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S" sz="2400" dirty="0">
                <a:latin typeface="Arial" pitchFamily="34" charset="0"/>
                <a:cs typeface="Arial" pitchFamily="34" charset="0"/>
              </a:rPr>
              <a:t>Mantener rutas en una nube mallada con nodos estáticos toma </a:t>
            </a:r>
            <a:r>
              <a:rPr lang="es-ES" sz="2400" dirty="0" smtClean="0">
                <a:latin typeface="Arial" pitchFamily="34" charset="0"/>
                <a:cs typeface="Arial" pitchFamily="34" charset="0"/>
              </a:rPr>
              <a:t>menos esfuerzo </a:t>
            </a:r>
            <a:r>
              <a:rPr lang="es-ES" sz="2400" dirty="0">
                <a:latin typeface="Arial" pitchFamily="34" charset="0"/>
                <a:cs typeface="Arial" pitchFamily="34" charset="0"/>
              </a:rPr>
              <a:t>que hacerlo en una </a:t>
            </a:r>
            <a:r>
              <a:rPr lang="es-ES" sz="2400" dirty="0" err="1">
                <a:latin typeface="Arial" pitchFamily="34" charset="0"/>
                <a:cs typeface="Arial" pitchFamily="34" charset="0"/>
              </a:rPr>
              <a:t>mesh</a:t>
            </a:r>
            <a:r>
              <a:rPr lang="es-ES" sz="2400" dirty="0">
                <a:latin typeface="Arial" pitchFamily="34" charset="0"/>
                <a:cs typeface="Arial" pitchFamily="34" charset="0"/>
              </a:rPr>
              <a:t> compuesta de nodos que están </a:t>
            </a:r>
            <a:r>
              <a:rPr lang="es-ES" sz="2400" dirty="0" smtClean="0">
                <a:latin typeface="Arial" pitchFamily="34" charset="0"/>
                <a:cs typeface="Arial" pitchFamily="34" charset="0"/>
              </a:rPr>
              <a:t>en constante </a:t>
            </a:r>
            <a:r>
              <a:rPr lang="es-ES" sz="2400" dirty="0">
                <a:latin typeface="Arial" pitchFamily="34" charset="0"/>
                <a:cs typeface="Arial" pitchFamily="34" charset="0"/>
              </a:rPr>
              <a:t>movimiento, ya que la tabla de enrutamiento no necesita </a:t>
            </a:r>
            <a:r>
              <a:rPr lang="es-ES" sz="2400" dirty="0" smtClean="0">
                <a:latin typeface="Arial" pitchFamily="34" charset="0"/>
                <a:cs typeface="Arial" pitchFamily="34" charset="0"/>
              </a:rPr>
              <a:t>ser actualizada </a:t>
            </a:r>
            <a:r>
              <a:rPr lang="es-ES" sz="2400" dirty="0">
                <a:latin typeface="Arial" pitchFamily="34" charset="0"/>
                <a:cs typeface="Arial" pitchFamily="34" charset="0"/>
              </a:rPr>
              <a:t>tan a menudo.</a:t>
            </a:r>
          </a:p>
          <a:p>
            <a:pPr algn="just"/>
            <a:endParaRPr lang="es-ES" sz="2400" dirty="0">
              <a:latin typeface="Arial" pitchFamily="34" charset="0"/>
              <a:cs typeface="Arial" pitchFamily="34" charset="0"/>
            </a:endParaRPr>
          </a:p>
          <a:p>
            <a:pPr algn="just"/>
            <a:r>
              <a:rPr lang="es-ES" sz="2400" dirty="0">
                <a:latin typeface="Arial" pitchFamily="34" charset="0"/>
                <a:cs typeface="Arial" pitchFamily="34" charset="0"/>
              </a:rPr>
              <a:t>Un nodo que corre </a:t>
            </a:r>
            <a:r>
              <a:rPr lang="es-ES" sz="2400" dirty="0" err="1">
                <a:latin typeface="Arial" pitchFamily="34" charset="0"/>
                <a:cs typeface="Arial" pitchFamily="34" charset="0"/>
              </a:rPr>
              <a:t>olsrd</a:t>
            </a:r>
            <a:r>
              <a:rPr lang="es-ES" sz="2400" dirty="0">
                <a:latin typeface="Arial" pitchFamily="34" charset="0"/>
                <a:cs typeface="Arial" pitchFamily="34" charset="0"/>
              </a:rPr>
              <a:t> </a:t>
            </a:r>
            <a:r>
              <a:rPr lang="es-ES" sz="2400" dirty="0" err="1">
                <a:latin typeface="Arial" pitchFamily="34" charset="0"/>
                <a:cs typeface="Arial" pitchFamily="34" charset="0"/>
              </a:rPr>
              <a:t>envia</a:t>
            </a:r>
            <a:r>
              <a:rPr lang="es-ES" sz="2400" dirty="0">
                <a:latin typeface="Arial" pitchFamily="34" charset="0"/>
                <a:cs typeface="Arial" pitchFamily="34" charset="0"/>
              </a:rPr>
              <a:t> constantemente mensajes de “</a:t>
            </a:r>
            <a:r>
              <a:rPr lang="es-ES" sz="2400" dirty="0" err="1">
                <a:latin typeface="Arial" pitchFamily="34" charset="0"/>
                <a:cs typeface="Arial" pitchFamily="34" charset="0"/>
              </a:rPr>
              <a:t>Hello</a:t>
            </a:r>
            <a:r>
              <a:rPr lang="es-ES" sz="2400" dirty="0">
                <a:latin typeface="Arial" pitchFamily="34" charset="0"/>
                <a:cs typeface="Arial" pitchFamily="34" charset="0"/>
              </a:rPr>
              <a:t>” con </a:t>
            </a:r>
            <a:r>
              <a:rPr lang="es-ES" sz="2400" dirty="0" smtClean="0">
                <a:latin typeface="Arial" pitchFamily="34" charset="0"/>
                <a:cs typeface="Arial" pitchFamily="34" charset="0"/>
              </a:rPr>
              <a:t>un intervalo </a:t>
            </a:r>
            <a:r>
              <a:rPr lang="es-ES" sz="2400" dirty="0">
                <a:latin typeface="Arial" pitchFamily="34" charset="0"/>
                <a:cs typeface="Arial" pitchFamily="34" charset="0"/>
              </a:rPr>
              <a:t>dado para que sus vecinos puedan detectar su presencia. </a:t>
            </a:r>
            <a:endParaRPr lang="es-ES" sz="2400" dirty="0" smtClean="0">
              <a:latin typeface="Arial" pitchFamily="34" charset="0"/>
              <a:cs typeface="Arial" pitchFamily="34" charset="0"/>
            </a:endParaRPr>
          </a:p>
          <a:p>
            <a:pPr algn="just"/>
            <a:endParaRPr lang="es-ES" sz="2400" dirty="0" smtClean="0">
              <a:latin typeface="Arial" pitchFamily="34" charset="0"/>
              <a:cs typeface="Arial" pitchFamily="34" charset="0"/>
            </a:endParaRPr>
          </a:p>
          <a:p>
            <a:pPr algn="just"/>
            <a:r>
              <a:rPr lang="es-ES" sz="2400" dirty="0" smtClean="0">
                <a:latin typeface="Arial" pitchFamily="34" charset="0"/>
                <a:cs typeface="Arial" pitchFamily="34" charset="0"/>
              </a:rPr>
              <a:t>Cada nodo </a:t>
            </a:r>
            <a:r>
              <a:rPr lang="es-ES" sz="2400" dirty="0">
                <a:latin typeface="Arial" pitchFamily="34" charset="0"/>
                <a:cs typeface="Arial" pitchFamily="34" charset="0"/>
              </a:rPr>
              <a:t>computa una estadística de cuántos “</a:t>
            </a:r>
            <a:r>
              <a:rPr lang="es-ES" sz="2400" dirty="0" err="1" smtClean="0">
                <a:latin typeface="Arial" pitchFamily="34" charset="0"/>
                <a:cs typeface="Arial" pitchFamily="34" charset="0"/>
              </a:rPr>
              <a:t>Hello</a:t>
            </a:r>
            <a:r>
              <a:rPr lang="es-ES" sz="2400" dirty="0" smtClean="0">
                <a:latin typeface="Arial" pitchFamily="34" charset="0"/>
                <a:cs typeface="Arial" pitchFamily="34" charset="0"/>
              </a:rPr>
              <a:t>” </a:t>
            </a:r>
            <a:r>
              <a:rPr lang="es-ES" sz="2400" dirty="0">
                <a:latin typeface="Arial" pitchFamily="34" charset="0"/>
                <a:cs typeface="Arial" pitchFamily="34" charset="0"/>
              </a:rPr>
              <a:t>ha recibido y </a:t>
            </a:r>
            <a:r>
              <a:rPr lang="es-ES" sz="2400" dirty="0" smtClean="0">
                <a:latin typeface="Arial" pitchFamily="34" charset="0"/>
                <a:cs typeface="Arial" pitchFamily="34" charset="0"/>
              </a:rPr>
              <a:t>perdido desde </a:t>
            </a:r>
            <a:r>
              <a:rPr lang="es-ES" sz="2400" dirty="0">
                <a:latin typeface="Arial" pitchFamily="34" charset="0"/>
                <a:cs typeface="Arial" pitchFamily="34" charset="0"/>
              </a:rPr>
              <a:t>cada vecino </a:t>
            </a:r>
            <a:r>
              <a:rPr lang="es-ES" sz="2400" dirty="0" smtClean="0">
                <a:latin typeface="Arial" pitchFamily="34" charset="0"/>
                <a:cs typeface="Arial" pitchFamily="34" charset="0"/>
              </a:rPr>
              <a:t>de </a:t>
            </a:r>
            <a:r>
              <a:rPr lang="es-ES" sz="2400" dirty="0">
                <a:latin typeface="Arial" pitchFamily="34" charset="0"/>
                <a:cs typeface="Arial" pitchFamily="34" charset="0"/>
              </a:rPr>
              <a:t>esta forma obtiene información sobre la topología </a:t>
            </a:r>
            <a:r>
              <a:rPr lang="es-ES" sz="2400" dirty="0" smtClean="0">
                <a:latin typeface="Arial" pitchFamily="34" charset="0"/>
                <a:cs typeface="Arial" pitchFamily="34" charset="0"/>
              </a:rPr>
              <a:t>y la </a:t>
            </a:r>
            <a:r>
              <a:rPr lang="es-ES" sz="2400" dirty="0">
                <a:latin typeface="Arial" pitchFamily="34" charset="0"/>
                <a:cs typeface="Arial" pitchFamily="34" charset="0"/>
              </a:rPr>
              <a:t>calidad de enlace de los nodos en el vecindario. </a:t>
            </a:r>
            <a:endParaRPr lang="es-ES" sz="2400" dirty="0" smtClean="0">
              <a:latin typeface="Arial" pitchFamily="34" charset="0"/>
              <a:cs typeface="Arial" pitchFamily="34" charset="0"/>
            </a:endParaRPr>
          </a:p>
        </p:txBody>
      </p:sp>
    </p:spTree>
    <p:extLst>
      <p:ext uri="{BB962C8B-B14F-4D97-AF65-F5344CB8AC3E}">
        <p14:creationId xmlns="" xmlns:p14="http://schemas.microsoft.com/office/powerpoint/2010/main" val="19714271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CuadroTexto"/>
          <p:cNvSpPr txBox="1">
            <a:spLocks noChangeArrowheads="1"/>
          </p:cNvSpPr>
          <p:nvPr/>
        </p:nvSpPr>
        <p:spPr bwMode="auto">
          <a:xfrm>
            <a:off x="428625" y="214313"/>
            <a:ext cx="828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err="1" smtClean="0">
                <a:latin typeface="Times New Roman" pitchFamily="18" charset="0"/>
                <a:cs typeface="Times New Roman" pitchFamily="18" charset="0"/>
              </a:rPr>
              <a:t>OLSRD</a:t>
            </a:r>
            <a:endParaRPr lang="es-VE" sz="2800" b="1" dirty="0">
              <a:latin typeface="Times New Roman" pitchFamily="18" charset="0"/>
              <a:cs typeface="Times New Roman" pitchFamily="18" charset="0"/>
            </a:endParaRPr>
          </a:p>
        </p:txBody>
      </p:sp>
      <p:sp>
        <p:nvSpPr>
          <p:cNvPr id="5" name="1 CuadroTexto"/>
          <p:cNvSpPr txBox="1">
            <a:spLocks noChangeArrowheads="1"/>
          </p:cNvSpPr>
          <p:nvPr/>
        </p:nvSpPr>
        <p:spPr bwMode="auto">
          <a:xfrm>
            <a:off x="428624" y="816221"/>
            <a:ext cx="4287391"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S" sz="2400" dirty="0">
                <a:latin typeface="Arial" pitchFamily="34" charset="0"/>
                <a:cs typeface="Arial" pitchFamily="34" charset="0"/>
              </a:rPr>
              <a:t>Existen otros dos tipos de mensajes en </a:t>
            </a:r>
            <a:r>
              <a:rPr lang="es-ES" sz="2400" dirty="0" err="1">
                <a:latin typeface="Arial" pitchFamily="34" charset="0"/>
                <a:cs typeface="Arial" pitchFamily="34" charset="0"/>
              </a:rPr>
              <a:t>OLSR</a:t>
            </a:r>
            <a:r>
              <a:rPr lang="es-ES" sz="2400" dirty="0">
                <a:latin typeface="Arial" pitchFamily="34" charset="0"/>
                <a:cs typeface="Arial" pitchFamily="34" charset="0"/>
              </a:rPr>
              <a:t> que </a:t>
            </a:r>
            <a:r>
              <a:rPr lang="es-ES" sz="2400" dirty="0" smtClean="0">
                <a:latin typeface="Arial" pitchFamily="34" charset="0"/>
                <a:cs typeface="Arial" pitchFamily="34" charset="0"/>
              </a:rPr>
              <a:t>informan </a:t>
            </a:r>
            <a:r>
              <a:rPr lang="es-ES" sz="2400" dirty="0">
                <a:latin typeface="Arial" pitchFamily="34" charset="0"/>
                <a:cs typeface="Arial" pitchFamily="34" charset="0"/>
              </a:rPr>
              <a:t>cuándo un </a:t>
            </a:r>
            <a:r>
              <a:rPr lang="es-ES" sz="2400" dirty="0" smtClean="0">
                <a:latin typeface="Arial" pitchFamily="34" charset="0"/>
                <a:cs typeface="Arial" pitchFamily="34" charset="0"/>
              </a:rPr>
              <a:t>nodo ofrece </a:t>
            </a:r>
            <a:r>
              <a:rPr lang="es-ES" sz="2400" dirty="0">
                <a:latin typeface="Arial" pitchFamily="34" charset="0"/>
                <a:cs typeface="Arial" pitchFamily="34" charset="0"/>
              </a:rPr>
              <a:t>una pasarela (</a:t>
            </a:r>
            <a:r>
              <a:rPr lang="es-ES" sz="2400" dirty="0" err="1">
                <a:latin typeface="Arial" pitchFamily="34" charset="0"/>
                <a:cs typeface="Arial" pitchFamily="34" charset="0"/>
              </a:rPr>
              <a:t>gateway</a:t>
            </a:r>
            <a:r>
              <a:rPr lang="es-ES" sz="2400" dirty="0">
                <a:latin typeface="Arial" pitchFamily="34" charset="0"/>
                <a:cs typeface="Arial" pitchFamily="34" charset="0"/>
              </a:rPr>
              <a:t>) a otras redes (mensajes </a:t>
            </a:r>
            <a:r>
              <a:rPr lang="es-ES" sz="2400" dirty="0" err="1">
                <a:latin typeface="Arial" pitchFamily="34" charset="0"/>
                <a:cs typeface="Arial" pitchFamily="34" charset="0"/>
              </a:rPr>
              <a:t>HNA</a:t>
            </a:r>
            <a:r>
              <a:rPr lang="es-ES" sz="2400" dirty="0">
                <a:latin typeface="Arial" pitchFamily="34" charset="0"/>
                <a:cs typeface="Arial" pitchFamily="34" charset="0"/>
              </a:rPr>
              <a:t>) o </a:t>
            </a:r>
            <a:r>
              <a:rPr lang="es-ES" sz="2400" dirty="0" smtClean="0">
                <a:latin typeface="Arial" pitchFamily="34" charset="0"/>
                <a:cs typeface="Arial" pitchFamily="34" charset="0"/>
              </a:rPr>
              <a:t>tiene múltiples </a:t>
            </a:r>
            <a:r>
              <a:rPr lang="es-ES" sz="2400" dirty="0">
                <a:latin typeface="Arial" pitchFamily="34" charset="0"/>
                <a:cs typeface="Arial" pitchFamily="34" charset="0"/>
              </a:rPr>
              <a:t>interfaces (mensajes </a:t>
            </a:r>
            <a:r>
              <a:rPr lang="es-ES" sz="2400" dirty="0" err="1">
                <a:latin typeface="Arial" pitchFamily="34" charset="0"/>
                <a:cs typeface="Arial" pitchFamily="34" charset="0"/>
              </a:rPr>
              <a:t>MID</a:t>
            </a:r>
            <a:r>
              <a:rPr lang="es-ES" sz="2400" dirty="0">
                <a:latin typeface="Arial" pitchFamily="34" charset="0"/>
                <a:cs typeface="Arial" pitchFamily="34" charset="0"/>
              </a:rPr>
              <a:t>). </a:t>
            </a:r>
            <a:endParaRPr lang="es-ES" sz="2400" dirty="0" smtClean="0">
              <a:latin typeface="Arial" pitchFamily="34" charset="0"/>
              <a:cs typeface="Arial" pitchFamily="34" charset="0"/>
            </a:endParaRPr>
          </a:p>
          <a:p>
            <a:pPr algn="just"/>
            <a:endParaRPr lang="es-ES" sz="2400" dirty="0">
              <a:latin typeface="Arial" pitchFamily="34" charset="0"/>
              <a:cs typeface="Arial" pitchFamily="34" charset="0"/>
            </a:endParaRPr>
          </a:p>
          <a:p>
            <a:pPr algn="just"/>
            <a:r>
              <a:rPr lang="es-ES" sz="2400" dirty="0" smtClean="0">
                <a:latin typeface="Arial" pitchFamily="34" charset="0"/>
                <a:cs typeface="Arial" pitchFamily="34" charset="0"/>
              </a:rPr>
              <a:t>Cuando </a:t>
            </a:r>
            <a:r>
              <a:rPr lang="es-ES" sz="2400" dirty="0">
                <a:latin typeface="Arial" pitchFamily="34" charset="0"/>
                <a:cs typeface="Arial" pitchFamily="34" charset="0"/>
              </a:rPr>
              <a:t>un nodo </a:t>
            </a:r>
            <a:r>
              <a:rPr lang="es-ES" sz="2400" dirty="0" err="1">
                <a:latin typeface="Arial" pitchFamily="34" charset="0"/>
                <a:cs typeface="Arial" pitchFamily="34" charset="0"/>
              </a:rPr>
              <a:t>mesh</a:t>
            </a:r>
            <a:r>
              <a:rPr lang="es-ES" sz="2400" dirty="0">
                <a:latin typeface="Arial" pitchFamily="34" charset="0"/>
                <a:cs typeface="Arial" pitchFamily="34" charset="0"/>
              </a:rPr>
              <a:t> se mueve detectará pasarelas a</a:t>
            </a:r>
          </a:p>
          <a:p>
            <a:pPr algn="just"/>
            <a:r>
              <a:rPr lang="es-ES" sz="2400" dirty="0">
                <a:latin typeface="Arial" pitchFamily="34" charset="0"/>
                <a:cs typeface="Arial" pitchFamily="34" charset="0"/>
              </a:rPr>
              <a:t>otras redes y siempre elegirá la pasarela a la que tenga la mejor ruta. </a:t>
            </a:r>
            <a:endParaRPr lang="es-VE" sz="28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32040" y="1052736"/>
            <a:ext cx="3600400" cy="4555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586227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CuadroTexto"/>
          <p:cNvSpPr txBox="1">
            <a:spLocks noChangeArrowheads="1"/>
          </p:cNvSpPr>
          <p:nvPr/>
        </p:nvSpPr>
        <p:spPr bwMode="auto">
          <a:xfrm>
            <a:off x="428625" y="214313"/>
            <a:ext cx="8286750" cy="523875"/>
          </a:xfrm>
          <a:prstGeom prst="rect">
            <a:avLst/>
          </a:prstGeom>
          <a:noFill/>
          <a:ln w="9525">
            <a:noFill/>
            <a:miter lim="800000"/>
            <a:headEnd/>
            <a:tailEnd/>
          </a:ln>
        </p:spPr>
        <p:txBody>
          <a:bodyPr>
            <a:spAutoFit/>
          </a:bodyPr>
          <a:lstStyle/>
          <a:p>
            <a:pPr algn="ctr"/>
            <a:r>
              <a:rPr lang="es-VE" sz="2800" b="1">
                <a:latin typeface="Times New Roman" pitchFamily="18" charset="0"/>
                <a:cs typeface="Times New Roman" pitchFamily="18" charset="0"/>
              </a:rPr>
              <a:t>CONCLUSIONES</a:t>
            </a:r>
          </a:p>
        </p:txBody>
      </p:sp>
      <p:sp>
        <p:nvSpPr>
          <p:cNvPr id="37891" name="1 CuadroTexto"/>
          <p:cNvSpPr txBox="1">
            <a:spLocks noChangeArrowheads="1"/>
          </p:cNvSpPr>
          <p:nvPr/>
        </p:nvSpPr>
        <p:spPr bwMode="auto">
          <a:xfrm>
            <a:off x="428625" y="815975"/>
            <a:ext cx="8031163" cy="5694363"/>
          </a:xfrm>
          <a:prstGeom prst="rect">
            <a:avLst/>
          </a:prstGeom>
          <a:noFill/>
          <a:ln w="9525">
            <a:noFill/>
            <a:miter lim="800000"/>
            <a:headEnd/>
            <a:tailEnd/>
          </a:ln>
        </p:spPr>
        <p:txBody>
          <a:bodyPr>
            <a:spAutoFit/>
          </a:bodyPr>
          <a:lstStyle/>
          <a:p>
            <a:pPr algn="just"/>
            <a:r>
              <a:rPr lang="es-ES" sz="2400">
                <a:latin typeface="Arial" charset="0"/>
              </a:rPr>
              <a:t>El auge de las redes móviles ad-hoc y sus especiales características han provocado la aparición de gran cantidad de grupos de investigación para afrontar el desarrollo de los tradicionales servicios que podemos usar en Internet. ad-hoc, Manet y wsn.</a:t>
            </a:r>
          </a:p>
          <a:p>
            <a:pPr algn="just"/>
            <a:endParaRPr lang="es-ES" sz="2400">
              <a:latin typeface="Arial" charset="0"/>
            </a:endParaRPr>
          </a:p>
          <a:p>
            <a:pPr algn="just"/>
            <a:r>
              <a:rPr lang="es-ES" sz="2400">
                <a:latin typeface="Arial" charset="0"/>
              </a:rPr>
              <a:t>Los requisitos de las actuales aplicación es multimedia hacen necesario que la red deba proveer cierto nivel de QoS al usuario.</a:t>
            </a:r>
          </a:p>
          <a:p>
            <a:pPr algn="just"/>
            <a:endParaRPr lang="es-ES" sz="2400">
              <a:latin typeface="Arial" charset="0"/>
            </a:endParaRPr>
          </a:p>
          <a:p>
            <a:pPr algn="just"/>
            <a:r>
              <a:rPr lang="es-ES" sz="2400">
                <a:latin typeface="Arial" charset="0"/>
              </a:rPr>
              <a:t>Se observo que la aplicación de servicios diferenciados en MANET, mejora las prestaciones del trafico en tiempo real, teniendo una mejor calidad de servicio extremo.</a:t>
            </a:r>
          </a:p>
          <a:p>
            <a:pPr algn="just"/>
            <a:endParaRPr lang="es-ES" sz="2400" b="1">
              <a:latin typeface="Arial" charset="0"/>
            </a:endParaRPr>
          </a:p>
          <a:p>
            <a:pPr algn="just"/>
            <a:endParaRPr lang="es-VE" sz="28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CuadroTexto"/>
          <p:cNvSpPr txBox="1">
            <a:spLocks noChangeArrowheads="1"/>
          </p:cNvSpPr>
          <p:nvPr/>
        </p:nvSpPr>
        <p:spPr bwMode="auto">
          <a:xfrm>
            <a:off x="428625" y="214313"/>
            <a:ext cx="8286750" cy="523875"/>
          </a:xfrm>
          <a:prstGeom prst="rect">
            <a:avLst/>
          </a:prstGeom>
          <a:noFill/>
          <a:ln w="9525">
            <a:noFill/>
            <a:miter lim="800000"/>
            <a:headEnd/>
            <a:tailEnd/>
          </a:ln>
        </p:spPr>
        <p:txBody>
          <a:bodyPr>
            <a:spAutoFit/>
          </a:bodyPr>
          <a:lstStyle/>
          <a:p>
            <a:pPr algn="ctr"/>
            <a:r>
              <a:rPr lang="es-VE" sz="2800" b="1">
                <a:latin typeface="Times New Roman" pitchFamily="18" charset="0"/>
                <a:cs typeface="Times New Roman" pitchFamily="18" charset="0"/>
              </a:rPr>
              <a:t>CONCLUSIONES</a:t>
            </a:r>
          </a:p>
        </p:txBody>
      </p:sp>
      <p:sp>
        <p:nvSpPr>
          <p:cNvPr id="38915" name="1 CuadroTexto"/>
          <p:cNvSpPr txBox="1">
            <a:spLocks noChangeArrowheads="1"/>
          </p:cNvSpPr>
          <p:nvPr/>
        </p:nvSpPr>
        <p:spPr bwMode="auto">
          <a:xfrm>
            <a:off x="428625" y="1341438"/>
            <a:ext cx="8031163" cy="3784600"/>
          </a:xfrm>
          <a:prstGeom prst="rect">
            <a:avLst/>
          </a:prstGeom>
          <a:noFill/>
          <a:ln w="9525">
            <a:noFill/>
            <a:miter lim="800000"/>
            <a:headEnd/>
            <a:tailEnd/>
          </a:ln>
        </p:spPr>
        <p:txBody>
          <a:bodyPr>
            <a:spAutoFit/>
          </a:bodyPr>
          <a:lstStyle/>
          <a:p>
            <a:pPr algn="just"/>
            <a:r>
              <a:rPr lang="es-ES" sz="2400">
                <a:latin typeface="Arial" charset="0"/>
              </a:rPr>
              <a:t>Las redes ad-hoc se presentan en este ámbito de aplicación como una solución adecuada, flexible y que permite un ahorro de costes en infraestructuras.</a:t>
            </a:r>
          </a:p>
          <a:p>
            <a:pPr algn="just"/>
            <a:endParaRPr lang="es-ES" sz="2400">
              <a:latin typeface="Arial" charset="0"/>
            </a:endParaRPr>
          </a:p>
          <a:p>
            <a:pPr algn="just"/>
            <a:r>
              <a:rPr lang="es-ES" sz="2400">
                <a:latin typeface="Arial" charset="0"/>
              </a:rPr>
              <a:t>La tecnología de las Redes Mesh se está desarrollando gradualmente, a un punto donde no puede ser ignorada; siendo cada vez más los que apuestan por esta tecnología, y más aún numerosos los beneficios que genera una red de este tipo gracias a los servicios que se pueden implementar sobre la misma.</a:t>
            </a:r>
            <a:endParaRPr lang="es-VE" sz="2400">
              <a:latin typeface="Arial"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CuadroTexto"/>
          <p:cNvSpPr txBox="1">
            <a:spLocks noChangeArrowheads="1"/>
          </p:cNvSpPr>
          <p:nvPr/>
        </p:nvSpPr>
        <p:spPr bwMode="auto">
          <a:xfrm>
            <a:off x="406921" y="1052736"/>
            <a:ext cx="828675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6600" b="1" dirty="0" smtClean="0">
                <a:latin typeface="Times New Roman" pitchFamily="18" charset="0"/>
                <a:cs typeface="Times New Roman" pitchFamily="18" charset="0"/>
              </a:rPr>
              <a:t>PREGUNTAS </a:t>
            </a:r>
            <a:endParaRPr lang="es-VE" sz="6600" b="1"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7704" y="2348880"/>
            <a:ext cx="5112568" cy="3704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470237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28596" y="253207"/>
            <a:ext cx="8358246" cy="6186309"/>
          </a:xfrm>
          <a:prstGeom prst="rect">
            <a:avLst/>
          </a:prstGeom>
        </p:spPr>
        <p:txBody>
          <a:bodyPr wrap="square">
            <a:spAutoFit/>
          </a:bodyPr>
          <a:lstStyle/>
          <a:p>
            <a:pPr lvl="0" algn="ctr" fontAlgn="base">
              <a:spcBef>
                <a:spcPct val="0"/>
              </a:spcBef>
              <a:spcAft>
                <a:spcPct val="0"/>
              </a:spcAft>
            </a:pPr>
            <a:r>
              <a:rPr kumimoji="0" lang="es-VE"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Bibliografía</a:t>
            </a:r>
          </a:p>
          <a:p>
            <a:pPr lvl="0" algn="ctr" fontAlgn="base">
              <a:spcBef>
                <a:spcPct val="0"/>
              </a:spcBef>
              <a:spcAft>
                <a:spcPct val="0"/>
              </a:spcAft>
            </a:pPr>
            <a:endParaRPr lang="es-VE" dirty="0" smtClean="0">
              <a:latin typeface="Times New Roman" pitchFamily="18" charset="0"/>
              <a:cs typeface="Times New Roman" pitchFamily="18" charset="0"/>
            </a:endParaRPr>
          </a:p>
          <a:p>
            <a:pPr algn="just">
              <a:buFont typeface="Wingdings" pitchFamily="2" charset="2"/>
              <a:buChar char="ü"/>
            </a:pPr>
            <a:r>
              <a:rPr lang="es-VE" dirty="0" smtClean="0">
                <a:latin typeface="Times New Roman" pitchFamily="18" charset="0"/>
                <a:cs typeface="Times New Roman" pitchFamily="18" charset="0"/>
              </a:rPr>
              <a:t>Rubio </a:t>
            </a:r>
            <a:r>
              <a:rPr lang="es-VE" dirty="0" err="1" smtClean="0">
                <a:latin typeface="Times New Roman" pitchFamily="18" charset="0"/>
                <a:cs typeface="Times New Roman" pitchFamily="18" charset="0"/>
              </a:rPr>
              <a:t>Lluis</a:t>
            </a:r>
            <a:r>
              <a:rPr lang="es-VE" dirty="0" smtClean="0">
                <a:latin typeface="Times New Roman" pitchFamily="18" charset="0"/>
                <a:cs typeface="Times New Roman" pitchFamily="18" charset="0"/>
              </a:rPr>
              <a:t>. Redes </a:t>
            </a:r>
            <a:r>
              <a:rPr lang="es-VE" dirty="0" err="1" smtClean="0">
                <a:latin typeface="Times New Roman" pitchFamily="18" charset="0"/>
                <a:cs typeface="Times New Roman" pitchFamily="18" charset="0"/>
              </a:rPr>
              <a:t>mesh</a:t>
            </a:r>
            <a:r>
              <a:rPr lang="es-VE" dirty="0" smtClean="0">
                <a:latin typeface="Times New Roman" pitchFamily="18" charset="0"/>
                <a:cs typeface="Times New Roman" pitchFamily="18" charset="0"/>
              </a:rPr>
              <a:t> basadas en puntos de acceso inteligentes 802.11 open </a:t>
            </a:r>
            <a:r>
              <a:rPr lang="es-VE" dirty="0" err="1" smtClean="0">
                <a:latin typeface="Times New Roman" pitchFamily="18" charset="0"/>
                <a:cs typeface="Times New Roman" pitchFamily="18" charset="0"/>
              </a:rPr>
              <a:t>source</a:t>
            </a:r>
            <a:r>
              <a:rPr lang="es-VE" dirty="0" smtClean="0">
                <a:latin typeface="Times New Roman" pitchFamily="18" charset="0"/>
                <a:cs typeface="Times New Roman" pitchFamily="18" charset="0"/>
              </a:rPr>
              <a:t>.</a:t>
            </a:r>
          </a:p>
          <a:p>
            <a:pPr algn="just">
              <a:buFont typeface="Wingdings" pitchFamily="2" charset="2"/>
              <a:buChar char="ü"/>
            </a:pPr>
            <a:r>
              <a:rPr lang="es-VE" dirty="0" smtClean="0">
                <a:latin typeface="Times New Roman" pitchFamily="18" charset="0"/>
                <a:cs typeface="Times New Roman" pitchFamily="18" charset="0"/>
              </a:rPr>
              <a:t>http://www.ute.edu.ec/posgrados/revistaEIDOS/edicion2/art04.html</a:t>
            </a:r>
          </a:p>
          <a:p>
            <a:pPr algn="just">
              <a:buFont typeface="Wingdings" pitchFamily="2" charset="2"/>
              <a:buChar char="ü"/>
            </a:pPr>
            <a:r>
              <a:rPr lang="en-US" dirty="0" smtClean="0">
                <a:latin typeface="Times New Roman" pitchFamily="18" charset="0"/>
                <a:cs typeface="Times New Roman" pitchFamily="18" charset="0"/>
              </a:rPr>
              <a:t>International Telecommunications Union, “Birth of Broadband”, September 2003</a:t>
            </a:r>
            <a:endParaRPr lang="es-ES" dirty="0" smtClean="0">
              <a:latin typeface="Times New Roman" pitchFamily="18" charset="0"/>
              <a:ea typeface="Times New Roman" pitchFamily="18" charset="0"/>
              <a:cs typeface="Times New Roman" pitchFamily="18" charset="0"/>
            </a:endParaRPr>
          </a:p>
          <a:p>
            <a:pPr algn="just">
              <a:buFont typeface="Wingdings" pitchFamily="2" charset="2"/>
              <a:buChar char="ü"/>
            </a:pPr>
            <a:r>
              <a:rPr lang="es-ES" dirty="0" smtClean="0">
                <a:latin typeface="Times New Roman" pitchFamily="18" charset="0"/>
                <a:ea typeface="Times New Roman" pitchFamily="18" charset="0"/>
                <a:cs typeface="Times New Roman" pitchFamily="18" charset="0"/>
              </a:rPr>
              <a:t>http://lwwa175.servidoresdns.net:9000/proyectos_wireless/Web/topologias.htm</a:t>
            </a:r>
          </a:p>
          <a:p>
            <a:pPr algn="just">
              <a:buFont typeface="Wingdings" pitchFamily="2" charset="2"/>
              <a:buChar char="ü"/>
            </a:pPr>
            <a:r>
              <a:rPr lang="es-ES" dirty="0" smtClean="0">
                <a:latin typeface="Times New Roman" pitchFamily="18" charset="0"/>
                <a:ea typeface="Times New Roman" pitchFamily="18" charset="0"/>
                <a:cs typeface="Times New Roman" pitchFamily="18" charset="0"/>
              </a:rPr>
              <a:t>http://www.etri.re.kr/eng/etri/sub02/sub02_252_10.jsp</a:t>
            </a:r>
          </a:p>
          <a:p>
            <a:pPr algn="just">
              <a:buFont typeface="Wingdings" pitchFamily="2" charset="2"/>
              <a:buChar char="ü"/>
            </a:pPr>
            <a:r>
              <a:rPr lang="es-VE" dirty="0" smtClean="0">
                <a:latin typeface="Times New Roman" pitchFamily="18" charset="0"/>
                <a:cs typeface="Times New Roman" pitchFamily="18" charset="0"/>
              </a:rPr>
              <a:t>http://www.zero13wireless.net/foro/showthread.php?88-Que-es-el-Wireless-%F3-WLAN</a:t>
            </a:r>
          </a:p>
          <a:p>
            <a:pPr algn="just">
              <a:buFont typeface="Wingdings" pitchFamily="2" charset="2"/>
              <a:buChar char="ü"/>
            </a:pPr>
            <a:r>
              <a:rPr lang="es-VE" dirty="0" smtClean="0">
                <a:latin typeface="Times New Roman" pitchFamily="18" charset="0"/>
                <a:cs typeface="Times New Roman" pitchFamily="18" charset="0"/>
              </a:rPr>
              <a:t>http://www.ogasociados.com.ar/imagenes/esquema_comunicacion_gsm_gprs1.jpg</a:t>
            </a:r>
          </a:p>
          <a:p>
            <a:pPr algn="just">
              <a:buFont typeface="Wingdings" pitchFamily="2" charset="2"/>
              <a:buChar char="ü"/>
            </a:pPr>
            <a:r>
              <a:rPr lang="es-VE" dirty="0" smtClean="0">
                <a:latin typeface="Times New Roman" pitchFamily="18" charset="0"/>
                <a:cs typeface="Times New Roman" pitchFamily="18" charset="0"/>
              </a:rPr>
              <a:t>http://monet.postech.ac.kr/research.html</a:t>
            </a:r>
          </a:p>
          <a:p>
            <a:pPr algn="just">
              <a:buFont typeface="Wingdings" pitchFamily="2" charset="2"/>
              <a:buChar char="ü"/>
            </a:pPr>
            <a:r>
              <a:rPr lang="es-VE" dirty="0" smtClean="0">
                <a:latin typeface="Times New Roman" pitchFamily="18" charset="0"/>
                <a:cs typeface="Times New Roman" pitchFamily="18" charset="0"/>
              </a:rPr>
              <a:t>http://www.tesisenxarxa.net/TDX-1212106-103102/index.html</a:t>
            </a:r>
          </a:p>
          <a:p>
            <a:pPr algn="just">
              <a:buFont typeface="Wingdings" pitchFamily="2" charset="2"/>
              <a:buChar char="ü"/>
            </a:pPr>
            <a:r>
              <a:rPr lang="es-VE" dirty="0" err="1" smtClean="0">
                <a:latin typeface="Times New Roman" pitchFamily="18" charset="0"/>
                <a:cs typeface="Times New Roman" pitchFamily="18" charset="0"/>
              </a:rPr>
              <a:t>Sebastian</a:t>
            </a:r>
            <a:r>
              <a:rPr lang="es-VE" dirty="0" smtClean="0">
                <a:latin typeface="Times New Roman" pitchFamily="18" charset="0"/>
                <a:cs typeface="Times New Roman" pitchFamily="18" charset="0"/>
              </a:rPr>
              <a:t> </a:t>
            </a:r>
            <a:r>
              <a:rPr lang="es-VE" dirty="0" err="1" smtClean="0">
                <a:latin typeface="Times New Roman" pitchFamily="18" charset="0"/>
                <a:cs typeface="Times New Roman" pitchFamily="18" charset="0"/>
              </a:rPr>
              <a:t>Buettrich</a:t>
            </a:r>
            <a:r>
              <a:rPr lang="es-VE" dirty="0" smtClean="0">
                <a:latin typeface="Times New Roman" pitchFamily="18" charset="0"/>
                <a:cs typeface="Times New Roman" pitchFamily="18" charset="0"/>
              </a:rPr>
              <a:t>, wire.less.dk. Adaptado por </a:t>
            </a:r>
            <a:r>
              <a:rPr lang="es-VE" dirty="0" err="1" smtClean="0">
                <a:latin typeface="Times New Roman" pitchFamily="18" charset="0"/>
                <a:cs typeface="Times New Roman" pitchFamily="18" charset="0"/>
              </a:rPr>
              <a:t>Ermanno</a:t>
            </a:r>
            <a:r>
              <a:rPr lang="es-VE" dirty="0" smtClean="0">
                <a:latin typeface="Times New Roman" pitchFamily="18" charset="0"/>
                <a:cs typeface="Times New Roman" pitchFamily="18" charset="0"/>
              </a:rPr>
              <a:t> </a:t>
            </a:r>
            <a:r>
              <a:rPr lang="es-VE" dirty="0" err="1" smtClean="0">
                <a:latin typeface="Times New Roman" pitchFamily="18" charset="0"/>
                <a:cs typeface="Times New Roman" pitchFamily="18" charset="0"/>
              </a:rPr>
              <a:t>Pietrosemoli</a:t>
            </a:r>
            <a:r>
              <a:rPr lang="es-VE" dirty="0" smtClean="0">
                <a:latin typeface="Times New Roman" pitchFamily="18" charset="0"/>
                <a:cs typeface="Times New Roman" pitchFamily="18" charset="0"/>
              </a:rPr>
              <a:t>, Javier Triviño, Fundación </a:t>
            </a:r>
            <a:r>
              <a:rPr lang="es-VE" dirty="0" err="1" smtClean="0">
                <a:latin typeface="Times New Roman" pitchFamily="18" charset="0"/>
                <a:cs typeface="Times New Roman" pitchFamily="18" charset="0"/>
              </a:rPr>
              <a:t>EsLaRed</a:t>
            </a:r>
            <a:endParaRPr lang="es-VE" dirty="0" smtClean="0">
              <a:latin typeface="Times New Roman" pitchFamily="18" charset="0"/>
              <a:cs typeface="Times New Roman" pitchFamily="18" charset="0"/>
            </a:endParaRPr>
          </a:p>
          <a:p>
            <a:pPr algn="just">
              <a:buFont typeface="Wingdings" pitchFamily="2" charset="2"/>
              <a:buChar char="ü"/>
            </a:pPr>
            <a:r>
              <a:rPr lang="es-VE" dirty="0" smtClean="0">
                <a:latin typeface="Times New Roman" pitchFamily="18" charset="0"/>
                <a:cs typeface="Times New Roman" pitchFamily="18" charset="0"/>
              </a:rPr>
              <a:t>http://zone.ni.com/devzone/cda/tut/p/id/9507</a:t>
            </a:r>
          </a:p>
          <a:p>
            <a:pPr algn="just">
              <a:buFont typeface="Wingdings" pitchFamily="2" charset="2"/>
              <a:buChar char="ü"/>
            </a:pPr>
            <a:r>
              <a:rPr lang="es-VE" dirty="0" smtClean="0">
                <a:latin typeface="Times New Roman" pitchFamily="18" charset="0"/>
                <a:cs typeface="Times New Roman" pitchFamily="18" charset="0"/>
              </a:rPr>
              <a:t>Ruiz Pedro.  Introducción y estado del arte en redes Ad Hoc. 2003</a:t>
            </a:r>
          </a:p>
          <a:p>
            <a:pPr algn="just">
              <a:buFont typeface="Wingdings" pitchFamily="2" charset="2"/>
              <a:buChar char="ü"/>
            </a:pPr>
            <a:r>
              <a:rPr lang="en-US" dirty="0" err="1" smtClean="0">
                <a:latin typeface="Times New Roman" pitchFamily="18" charset="0"/>
                <a:cs typeface="Times New Roman" pitchFamily="18" charset="0"/>
              </a:rPr>
              <a:t>Nitin</a:t>
            </a:r>
            <a:r>
              <a:rPr lang="en-US" dirty="0" smtClean="0">
                <a:latin typeface="Times New Roman" pitchFamily="18" charset="0"/>
                <a:cs typeface="Times New Roman" pitchFamily="18" charset="0"/>
              </a:rPr>
              <a:t> H. </a:t>
            </a:r>
            <a:r>
              <a:rPr lang="en-US" dirty="0" err="1" smtClean="0">
                <a:latin typeface="Times New Roman" pitchFamily="18" charset="0"/>
                <a:cs typeface="Times New Roman" pitchFamily="18" charset="0"/>
              </a:rPr>
              <a:t>Vaidya</a:t>
            </a:r>
            <a:r>
              <a:rPr lang="en-US" dirty="0" smtClean="0">
                <a:latin typeface="Times New Roman" pitchFamily="18" charset="0"/>
                <a:cs typeface="Times New Roman" pitchFamily="18" charset="0"/>
              </a:rPr>
              <a:t>, Tutorial on Mobile Ad Hoc Networks: Routing, MAC and Transport</a:t>
            </a:r>
            <a:r>
              <a:rPr lang="es-VE" dirty="0" smtClean="0">
                <a:latin typeface="Times New Roman" pitchFamily="18" charset="0"/>
                <a:cs typeface="Times New Roman" pitchFamily="18" charset="0"/>
              </a:rPr>
              <a:t> </a:t>
            </a:r>
            <a:r>
              <a:rPr lang="es-VE" dirty="0" err="1" smtClean="0">
                <a:latin typeface="Times New Roman" pitchFamily="18" charset="0"/>
                <a:cs typeface="Times New Roman" pitchFamily="18" charset="0"/>
              </a:rPr>
              <a:t>Issues</a:t>
            </a:r>
            <a:r>
              <a:rPr lang="es-VE" dirty="0" smtClean="0">
                <a:latin typeface="Times New Roman" pitchFamily="18" charset="0"/>
                <a:cs typeface="Times New Roman" pitchFamily="18" charset="0"/>
              </a:rPr>
              <a:t>. 2007</a:t>
            </a:r>
          </a:p>
          <a:p>
            <a:pPr>
              <a:buFont typeface="Wingdings" pitchFamily="2" charset="2"/>
              <a:buChar char="ü"/>
            </a:pPr>
            <a:r>
              <a:rPr lang="es-VE" dirty="0" smtClean="0">
                <a:latin typeface="Times New Roman" pitchFamily="18" charset="0"/>
                <a:cs typeface="Times New Roman" pitchFamily="18" charset="0"/>
              </a:rPr>
              <a:t>http://www.grc.upv.es/calafate/download/main_novatica.pdf</a:t>
            </a:r>
          </a:p>
          <a:p>
            <a:pPr>
              <a:buFont typeface="Wingdings" pitchFamily="2" charset="2"/>
              <a:buChar char="ü"/>
            </a:pPr>
            <a:r>
              <a:rPr lang="es-VE" dirty="0" smtClean="0">
                <a:latin typeface="Times New Roman" pitchFamily="18" charset="0"/>
                <a:cs typeface="Times New Roman" pitchFamily="18" charset="0"/>
              </a:rPr>
              <a:t>Departamento de Sistemas Telemáticos y Computación (</a:t>
            </a:r>
            <a:r>
              <a:rPr lang="es-VE" dirty="0" err="1" smtClean="0">
                <a:latin typeface="Times New Roman" pitchFamily="18" charset="0"/>
                <a:cs typeface="Times New Roman" pitchFamily="18" charset="0"/>
              </a:rPr>
              <a:t>GSyC</a:t>
            </a:r>
            <a:r>
              <a:rPr lang="es-VE" dirty="0" smtClean="0">
                <a:latin typeface="Times New Roman" pitchFamily="18" charset="0"/>
                <a:cs typeface="Times New Roman" pitchFamily="18" charset="0"/>
              </a:rPr>
              <a:t>). Universidad Rey Juan Carlos. 2005</a:t>
            </a:r>
          </a:p>
          <a:p>
            <a:pPr>
              <a:buFont typeface="Wingdings" pitchFamily="2" charset="2"/>
              <a:buChar char="ü"/>
            </a:pPr>
            <a:r>
              <a:rPr lang="es-VE" dirty="0" smtClean="0">
                <a:latin typeface="Times New Roman" pitchFamily="18" charset="0"/>
                <a:cs typeface="Times New Roman" pitchFamily="18" charset="0"/>
              </a:rPr>
              <a:t>http://www.crhc.illinois.edu/wireless/tutorials.html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ublic\Pictures\Image14.gif"/>
          <p:cNvPicPr>
            <a:picLocks noChangeAspect="1" noChangeArrowheads="1"/>
          </p:cNvPicPr>
          <p:nvPr/>
        </p:nvPicPr>
        <p:blipFill>
          <a:blip r:embed="rId2"/>
          <a:srcRect/>
          <a:stretch>
            <a:fillRect/>
          </a:stretch>
        </p:blipFill>
        <p:spPr bwMode="auto">
          <a:xfrm>
            <a:off x="4010396" y="1928802"/>
            <a:ext cx="4847884" cy="3357586"/>
          </a:xfrm>
          <a:prstGeom prst="rect">
            <a:avLst/>
          </a:prstGeom>
          <a:noFill/>
        </p:spPr>
      </p:pic>
      <p:sp>
        <p:nvSpPr>
          <p:cNvPr id="2" name="1 Rectángulo"/>
          <p:cNvSpPr/>
          <p:nvPr/>
        </p:nvSpPr>
        <p:spPr>
          <a:xfrm>
            <a:off x="571472" y="189155"/>
            <a:ext cx="8143932" cy="1877437"/>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400" b="1" dirty="0" smtClean="0">
              <a:latin typeface="Times New Roman" pitchFamily="18" charset="0"/>
              <a:ea typeface="Times New Roman" pitchFamily="18" charset="0"/>
              <a:cs typeface="Times New Roman" pitchFamily="18" charset="0"/>
            </a:endParaRPr>
          </a:p>
          <a:p>
            <a:pPr lvl="0" fontAlgn="base">
              <a:spcBef>
                <a:spcPct val="0"/>
              </a:spcBef>
              <a:spcAft>
                <a:spcPct val="0"/>
              </a:spcAft>
            </a:pPr>
            <a:r>
              <a:rPr kumimoji="0" lang="es-E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Topologías</a:t>
            </a:r>
            <a:r>
              <a:rPr kumimoji="0" lang="es-ES" sz="24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de Redes Inalámbricas:</a:t>
            </a:r>
          </a:p>
          <a:p>
            <a:pPr lvl="0" fontAlgn="base">
              <a:spcBef>
                <a:spcPct val="0"/>
              </a:spcBef>
              <a:spcAft>
                <a:spcPct val="0"/>
              </a:spcAft>
            </a:pPr>
            <a:endParaRPr lang="es-ES" sz="2400" b="1" dirty="0" smtClean="0">
              <a:latin typeface="Times New Roman" pitchFamily="18" charset="0"/>
              <a:ea typeface="Times New Roman" pitchFamily="18" charset="0"/>
              <a:cs typeface="Times New Roman" pitchFamily="18" charset="0"/>
            </a:endParaRPr>
          </a:p>
          <a:p>
            <a:pPr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Topología Infraestructura:</a:t>
            </a:r>
            <a:endParaRPr lang="es-VE" sz="2400" dirty="0" smtClean="0">
              <a:latin typeface="Times New Roman" pitchFamily="18" charset="0"/>
              <a:cs typeface="Times New Roman" pitchFamily="18" charset="0"/>
            </a:endParaRPr>
          </a:p>
        </p:txBody>
      </p:sp>
      <p:sp>
        <p:nvSpPr>
          <p:cNvPr id="6" name="5 Rectángulo"/>
          <p:cNvSpPr/>
          <p:nvPr/>
        </p:nvSpPr>
        <p:spPr>
          <a:xfrm>
            <a:off x="598366" y="2071679"/>
            <a:ext cx="3214710" cy="3416320"/>
          </a:xfrm>
          <a:prstGeom prst="rect">
            <a:avLst/>
          </a:prstGeom>
        </p:spPr>
        <p:txBody>
          <a:bodyPr wrap="square">
            <a:spAutoFit/>
          </a:bodyPr>
          <a:lstStyle/>
          <a:p>
            <a:pPr algn="just"/>
            <a:r>
              <a:rPr lang="es-VE" sz="2400" dirty="0" smtClean="0">
                <a:latin typeface="Times New Roman" pitchFamily="18" charset="0"/>
                <a:ea typeface="Times New Roman" pitchFamily="18" charset="0"/>
                <a:cs typeface="Times New Roman" pitchFamily="18" charset="0"/>
              </a:rPr>
              <a:t>E</a:t>
            </a:r>
            <a:r>
              <a:rPr lang="es-VE" sz="2400" dirty="0" smtClean="0">
                <a:latin typeface="Times New Roman" pitchFamily="18" charset="0"/>
                <a:cs typeface="Times New Roman" pitchFamily="18" charset="0"/>
              </a:rPr>
              <a:t>xiste un nodo central (Punto de Acceso o estación base) que sirve de enlace para todos los demás. Este nodo sirve para encaminar las tramas hacia una red </a:t>
            </a:r>
            <a:r>
              <a:rPr lang="es-VE" sz="2400" dirty="0" smtClean="0">
                <a:latin typeface="Times New Roman" pitchFamily="18" charset="0"/>
                <a:ea typeface="Times New Roman" pitchFamily="18" charset="0"/>
                <a:cs typeface="Times New Roman" pitchFamily="18" charset="0"/>
              </a:rPr>
              <a:t>convencional o hacia otras redes distintas. </a:t>
            </a:r>
          </a:p>
        </p:txBody>
      </p:sp>
      <p:sp>
        <p:nvSpPr>
          <p:cNvPr id="7" name="6 Rectángulo"/>
          <p:cNvSpPr/>
          <p:nvPr/>
        </p:nvSpPr>
        <p:spPr>
          <a:xfrm>
            <a:off x="571472" y="5384085"/>
            <a:ext cx="7929618" cy="830997"/>
          </a:xfrm>
          <a:prstGeom prst="rect">
            <a:avLst/>
          </a:prstGeom>
        </p:spPr>
        <p:txBody>
          <a:bodyPr wrap="square">
            <a:spAutoFit/>
          </a:bodyPr>
          <a:lstStyle/>
          <a:p>
            <a:pPr algn="just"/>
            <a:r>
              <a:rPr lang="es-VE" sz="2400" dirty="0" smtClean="0">
                <a:latin typeface="Times New Roman" pitchFamily="18" charset="0"/>
                <a:ea typeface="Times New Roman" pitchFamily="18" charset="0"/>
                <a:cs typeface="Times New Roman" pitchFamily="18" charset="0"/>
              </a:rPr>
              <a:t>Para poder establecerse la comunicación, todos los nodos deben estar dentro de la zona de cobertura del AP.</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189155"/>
            <a:ext cx="8001056" cy="1815882"/>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a:p>
            <a:pPr lvl="0" fontAlgn="base">
              <a:spcBef>
                <a:spcPct val="0"/>
              </a:spcBef>
              <a:spcAft>
                <a:spcPct val="0"/>
              </a:spcAft>
            </a:pPr>
            <a:r>
              <a:rPr kumimoji="0" lang="es-E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Topologías</a:t>
            </a:r>
            <a:r>
              <a:rPr kumimoji="0" lang="es-ES" sz="24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de Redes Inalámbricas:</a:t>
            </a:r>
          </a:p>
          <a:p>
            <a:pPr fontAlgn="base">
              <a:spcBef>
                <a:spcPct val="0"/>
              </a:spcBef>
              <a:spcAft>
                <a:spcPct val="0"/>
              </a:spcAft>
            </a:pPr>
            <a:endParaRPr lang="es-VE" sz="2400" dirty="0" smtClean="0">
              <a:latin typeface="Times New Roman" pitchFamily="18" charset="0"/>
              <a:cs typeface="Times New Roman" pitchFamily="18" charset="0"/>
            </a:endParaRPr>
          </a:p>
          <a:p>
            <a:pPr lvl="0" fontAlgn="base">
              <a:spcBef>
                <a:spcPct val="0"/>
              </a:spcBef>
              <a:spcAft>
                <a:spcPct val="0"/>
              </a:spcAft>
            </a:pPr>
            <a:r>
              <a:rPr lang="es-VE" sz="2400" b="1" dirty="0" smtClean="0">
                <a:latin typeface="Times New Roman" pitchFamily="18" charset="0"/>
                <a:cs typeface="Times New Roman" pitchFamily="18" charset="0"/>
              </a:rPr>
              <a:t>Topología Ad-Hoc</a:t>
            </a:r>
            <a:r>
              <a:rPr lang="es-VE" sz="2400" dirty="0" smtClean="0">
                <a:latin typeface="Times New Roman" pitchFamily="18" charset="0"/>
                <a:cs typeface="Times New Roman" pitchFamily="18" charset="0"/>
              </a:rPr>
              <a:t>. </a:t>
            </a:r>
          </a:p>
        </p:txBody>
      </p:sp>
      <p:pic>
        <p:nvPicPr>
          <p:cNvPr id="6146" name="Picture 2" descr="C:\Users\Public\Pictures\Image13.gif"/>
          <p:cNvPicPr>
            <a:picLocks noChangeAspect="1" noChangeArrowheads="1"/>
          </p:cNvPicPr>
          <p:nvPr/>
        </p:nvPicPr>
        <p:blipFill>
          <a:blip r:embed="rId2"/>
          <a:srcRect/>
          <a:stretch>
            <a:fillRect/>
          </a:stretch>
        </p:blipFill>
        <p:spPr bwMode="auto">
          <a:xfrm>
            <a:off x="4429124" y="1809285"/>
            <a:ext cx="4437701" cy="3677152"/>
          </a:xfrm>
          <a:prstGeom prst="rect">
            <a:avLst/>
          </a:prstGeom>
          <a:noFill/>
        </p:spPr>
      </p:pic>
      <p:sp>
        <p:nvSpPr>
          <p:cNvPr id="5" name="4 Rectángulo"/>
          <p:cNvSpPr/>
          <p:nvPr/>
        </p:nvSpPr>
        <p:spPr>
          <a:xfrm>
            <a:off x="571472" y="2071678"/>
            <a:ext cx="3714776" cy="3416320"/>
          </a:xfrm>
          <a:prstGeom prst="rect">
            <a:avLst/>
          </a:prstGeom>
        </p:spPr>
        <p:txBody>
          <a:bodyPr wrap="square">
            <a:spAutoFit/>
          </a:bodyPr>
          <a:lstStyle/>
          <a:p>
            <a:pPr lvl="0" algn="just" fontAlgn="base">
              <a:spcBef>
                <a:spcPct val="0"/>
              </a:spcBef>
              <a:spcAft>
                <a:spcPct val="0"/>
              </a:spcAft>
            </a:pPr>
            <a:r>
              <a:rPr lang="es-VE" sz="2400" dirty="0" smtClean="0">
                <a:latin typeface="Times New Roman" pitchFamily="18" charset="0"/>
                <a:cs typeface="Times New Roman" pitchFamily="18" charset="0"/>
              </a:rPr>
              <a:t>Cada dispositivo se puede comunicar con todos los demás nodos. Cada nodo forma parte de una red Peer </a:t>
            </a:r>
            <a:r>
              <a:rPr lang="es-VE" sz="2400" dirty="0" err="1" smtClean="0">
                <a:latin typeface="Times New Roman" pitchFamily="18" charset="0"/>
                <a:cs typeface="Times New Roman" pitchFamily="18" charset="0"/>
              </a:rPr>
              <a:t>to</a:t>
            </a:r>
            <a:r>
              <a:rPr lang="es-VE" sz="2400" dirty="0" smtClean="0">
                <a:latin typeface="Times New Roman" pitchFamily="18" charset="0"/>
                <a:cs typeface="Times New Roman" pitchFamily="18" charset="0"/>
              </a:rPr>
              <a:t> Peer o de igual a igual, para lo cual sólo vamos a necesitar el disponer de un SSID y un canal en común igual para todos los nodos. </a:t>
            </a:r>
            <a:endParaRPr lang="es-ES" sz="2400" b="1" dirty="0" smtClean="0">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642910" y="285728"/>
            <a:ext cx="785818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ea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Una Red Ad Hoc es una red inalámbrica descentralizada. </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 red es ad hoc porque cada nodo está preparado para reenviar datos a los demás y la decisión sobre qué nodos reenvían los datos se toma de forma dinámica en función de la conectividad de la red. </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Esto contrasta con las redes tradicionales en las que los </a:t>
            </a:r>
            <a:r>
              <a:rPr lang="es-VE" sz="2400" dirty="0" err="1" smtClean="0">
                <a:latin typeface="Times New Roman" pitchFamily="18" charset="0"/>
                <a:cs typeface="Times New Roman" pitchFamily="18" charset="0"/>
              </a:rPr>
              <a:t>router</a:t>
            </a:r>
            <a:r>
              <a:rPr lang="es-VE" sz="2400" dirty="0" smtClean="0">
                <a:latin typeface="Times New Roman" pitchFamily="18" charset="0"/>
                <a:cs typeface="Times New Roman" pitchFamily="18" charset="0"/>
              </a:rPr>
              <a:t> llevan a cabo esa función. También difiere de las redes inalámbricas convencionales en las que un nodo especial, llamado punto de acceso, gestiona las comunicaciones con el resto de nodos.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714348" y="357166"/>
            <a:ext cx="7715304"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Las redes Ad Hoc pioneras fueron las </a:t>
            </a:r>
            <a:r>
              <a:rPr lang="es-VE" sz="2400" dirty="0" err="1" smtClean="0">
                <a:latin typeface="Times New Roman" pitchFamily="18" charset="0"/>
                <a:cs typeface="Times New Roman" pitchFamily="18" charset="0"/>
              </a:rPr>
              <a:t>PRNETs</a:t>
            </a:r>
            <a:r>
              <a:rPr lang="es-VE" sz="2400" dirty="0" smtClean="0">
                <a:latin typeface="Times New Roman" pitchFamily="18" charset="0"/>
                <a:cs typeface="Times New Roman" pitchFamily="18" charset="0"/>
              </a:rPr>
              <a:t> de los años 70, promovidas por la agencia DARPA, </a:t>
            </a:r>
            <a:r>
              <a:rPr lang="es-VE" sz="2400" dirty="0" err="1" smtClean="0">
                <a:latin typeface="Times New Roman" pitchFamily="18" charset="0"/>
                <a:cs typeface="Times New Roman" pitchFamily="18" charset="0"/>
              </a:rPr>
              <a:t>Defense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Advanced</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Research</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Projects</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Agency</a:t>
            </a:r>
            <a:r>
              <a:rPr lang="es-VE" sz="2400" dirty="0" smtClean="0">
                <a:latin typeface="Times New Roman" pitchFamily="18" charset="0"/>
                <a:cs typeface="Times New Roman" pitchFamily="18" charset="0"/>
              </a:rPr>
              <a:t> (Agencia de Investigación de Proyectos Avanzados de Defensa) del Departamento de Defensa de los Estados Unidos.</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 naturaleza descentralizada de las redes ad hoc, hace de ellas las más adecuadas en aquellas situaciones en las que no puede confiarse en un nodo central.</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En 1994 LABCOM construye la primera red </a:t>
            </a:r>
            <a:r>
              <a:rPr lang="es-VE" sz="2400" dirty="0" err="1" smtClean="0">
                <a:latin typeface="Times New Roman" pitchFamily="18" charset="0"/>
                <a:cs typeface="Times New Roman" pitchFamily="18" charset="0"/>
              </a:rPr>
              <a:t>wireless</a:t>
            </a:r>
            <a:r>
              <a:rPr lang="es-VE" sz="2400" dirty="0" smtClean="0">
                <a:latin typeface="Times New Roman" pitchFamily="18" charset="0"/>
                <a:cs typeface="Times New Roman" pitchFamily="18" charset="0"/>
              </a:rPr>
              <a:t> de la ULA conectando hasta 30 Km de red en la ciudad (topología Ad Hoc).</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571472" y="285728"/>
            <a:ext cx="8001056"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p:txBody>
      </p:sp>
      <p:sp>
        <p:nvSpPr>
          <p:cNvPr id="4" name="3 Rectángulo"/>
          <p:cNvSpPr/>
          <p:nvPr/>
        </p:nvSpPr>
        <p:spPr>
          <a:xfrm>
            <a:off x="571488" y="1500174"/>
            <a:ext cx="3714760" cy="1938992"/>
          </a:xfrm>
          <a:prstGeom prst="rect">
            <a:avLst/>
          </a:prstGeom>
        </p:spPr>
        <p:txBody>
          <a:bodyPr wrap="square">
            <a:spAutoFit/>
          </a:bodyPr>
          <a:lstStyle/>
          <a:p>
            <a:pPr algn="just"/>
            <a:r>
              <a:rPr lang="es-VE" sz="2400" dirty="0" smtClean="0">
                <a:latin typeface="Times New Roman" pitchFamily="18" charset="0"/>
                <a:cs typeface="Times New Roman" pitchFamily="18" charset="0"/>
              </a:rPr>
              <a:t>Son útiles en situaciones de emergencia, como:</a:t>
            </a:r>
          </a:p>
          <a:p>
            <a:pPr algn="just"/>
            <a:endParaRPr lang="es-VE" sz="2400" dirty="0" smtClean="0">
              <a:latin typeface="Times New Roman" pitchFamily="18" charset="0"/>
              <a:cs typeface="Times New Roman" pitchFamily="18" charset="0"/>
            </a:endParaRPr>
          </a:p>
          <a:p>
            <a:pPr algn="just">
              <a:buFont typeface="Wingdings" pitchFamily="2" charset="2"/>
              <a:buChar char="ü"/>
            </a:pPr>
            <a:r>
              <a:rPr lang="es-VE" sz="2400" dirty="0" smtClean="0">
                <a:latin typeface="Times New Roman" pitchFamily="18" charset="0"/>
                <a:cs typeface="Times New Roman" pitchFamily="18" charset="0"/>
              </a:rPr>
              <a:t>Desastres naturales.</a:t>
            </a:r>
          </a:p>
          <a:p>
            <a:pPr algn="just">
              <a:buFont typeface="Wingdings" pitchFamily="2" charset="2"/>
              <a:buChar char="ü"/>
            </a:pPr>
            <a:r>
              <a:rPr lang="es-VE" sz="2400" dirty="0" smtClean="0">
                <a:latin typeface="Times New Roman" pitchFamily="18" charset="0"/>
                <a:cs typeface="Times New Roman" pitchFamily="18" charset="0"/>
              </a:rPr>
              <a:t>Conflictos bélicos.</a:t>
            </a:r>
          </a:p>
        </p:txBody>
      </p:sp>
      <p:pic>
        <p:nvPicPr>
          <p:cNvPr id="1026" name="Picture 2" descr="C:\Users\Public\Pictures\soldadohablando.jpeg"/>
          <p:cNvPicPr>
            <a:picLocks noChangeAspect="1" noChangeArrowheads="1"/>
          </p:cNvPicPr>
          <p:nvPr/>
        </p:nvPicPr>
        <p:blipFill>
          <a:blip r:embed="rId2"/>
          <a:srcRect/>
          <a:stretch>
            <a:fillRect/>
          </a:stretch>
        </p:blipFill>
        <p:spPr bwMode="auto">
          <a:xfrm>
            <a:off x="5786446" y="1417306"/>
            <a:ext cx="2786082" cy="2154570"/>
          </a:xfrm>
          <a:prstGeom prst="rect">
            <a:avLst/>
          </a:prstGeom>
          <a:noFill/>
        </p:spPr>
      </p:pic>
      <p:pic>
        <p:nvPicPr>
          <p:cNvPr id="1027" name="Picture 3" descr="C:\Users\Public\Pictures\comunicaciones_de_emergencia_y_seguridad_foto.png"/>
          <p:cNvPicPr>
            <a:picLocks noChangeAspect="1" noChangeArrowheads="1"/>
          </p:cNvPicPr>
          <p:nvPr/>
        </p:nvPicPr>
        <p:blipFill>
          <a:blip r:embed="rId3" cstate="print"/>
          <a:srcRect/>
          <a:stretch>
            <a:fillRect/>
          </a:stretch>
        </p:blipFill>
        <p:spPr bwMode="auto">
          <a:xfrm>
            <a:off x="5786446" y="4052160"/>
            <a:ext cx="2786082" cy="2020046"/>
          </a:xfrm>
          <a:prstGeom prst="rect">
            <a:avLst/>
          </a:prstGeom>
          <a:noFill/>
        </p:spPr>
      </p:pic>
      <p:sp>
        <p:nvSpPr>
          <p:cNvPr id="7" name="6 Rectángulo"/>
          <p:cNvSpPr/>
          <p:nvPr/>
        </p:nvSpPr>
        <p:spPr>
          <a:xfrm>
            <a:off x="571472" y="3608864"/>
            <a:ext cx="4857784" cy="2677656"/>
          </a:xfrm>
          <a:prstGeom prst="rect">
            <a:avLst/>
          </a:prstGeom>
        </p:spPr>
        <p:txBody>
          <a:bodyPr wrap="square">
            <a:spAutoFit/>
          </a:bodyPr>
          <a:lstStyle/>
          <a:p>
            <a:pPr algn="just"/>
            <a:r>
              <a:rPr lang="es-VE" sz="2400" dirty="0" smtClean="0">
                <a:latin typeface="Times New Roman" pitchFamily="18" charset="0"/>
                <a:cs typeface="Times New Roman" pitchFamily="18" charset="0"/>
              </a:rPr>
              <a:t>Requieren de muy poca configuración y permiten un despliegue rápido. </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El protocolo de encaminamiento dinámico permite que entren en funcionamiento en un tiempo muy reducido.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ublic\Pictures\aplicaciones ad hoc.jpg"/>
          <p:cNvPicPr>
            <a:picLocks noChangeAspect="1" noChangeArrowheads="1"/>
          </p:cNvPicPr>
          <p:nvPr/>
        </p:nvPicPr>
        <p:blipFill>
          <a:blip r:embed="rId2"/>
          <a:srcRect/>
          <a:stretch>
            <a:fillRect/>
          </a:stretch>
        </p:blipFill>
        <p:spPr bwMode="auto">
          <a:xfrm>
            <a:off x="1071538" y="1071546"/>
            <a:ext cx="7000924" cy="5174596"/>
          </a:xfrm>
          <a:prstGeom prst="rect">
            <a:avLst/>
          </a:prstGeom>
          <a:noFill/>
        </p:spPr>
      </p:pic>
      <p:sp>
        <p:nvSpPr>
          <p:cNvPr id="7169" name="Rectangle 1"/>
          <p:cNvSpPr>
            <a:spLocks noChangeArrowheads="1"/>
          </p:cNvSpPr>
          <p:nvPr/>
        </p:nvSpPr>
        <p:spPr bwMode="auto">
          <a:xfrm>
            <a:off x="571472" y="285728"/>
            <a:ext cx="800105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p:txBody>
      </p:sp>
      <p:sp>
        <p:nvSpPr>
          <p:cNvPr id="3" name="2 Rectángulo"/>
          <p:cNvSpPr/>
          <p:nvPr/>
        </p:nvSpPr>
        <p:spPr>
          <a:xfrm>
            <a:off x="1714480" y="6438149"/>
            <a:ext cx="7286676" cy="276999"/>
          </a:xfrm>
          <a:prstGeom prst="rect">
            <a:avLst/>
          </a:prstGeom>
        </p:spPr>
        <p:txBody>
          <a:bodyPr wrap="square">
            <a:spAutoFit/>
          </a:bodyPr>
          <a:lstStyle/>
          <a:p>
            <a:pPr algn="r"/>
            <a:r>
              <a:rPr lang="es-VE" sz="1200" dirty="0" smtClean="0"/>
              <a:t>Ruiz Pedro.  Introducción y estado del arte en redes Ad Hoc. 2003</a:t>
            </a:r>
            <a:endParaRPr lang="es-VE"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642910" y="357166"/>
            <a:ext cx="7929618"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ea typeface="Times New Roman" pitchFamily="18" charset="0"/>
              <a:cs typeface="Times New Roman" pitchFamily="18" charset="0"/>
            </a:endParaRPr>
          </a:p>
          <a:p>
            <a:endParaRPr lang="es-VE" sz="2400" dirty="0" smtClean="0">
              <a:latin typeface="Times New Roman" pitchFamily="18" charset="0"/>
              <a:cs typeface="Times New Roman" pitchFamily="18" charset="0"/>
            </a:endParaRPr>
          </a:p>
          <a:p>
            <a:r>
              <a:rPr lang="es-VE" sz="2400" dirty="0" smtClean="0">
                <a:latin typeface="Times New Roman" pitchFamily="18" charset="0"/>
                <a:cs typeface="Times New Roman" pitchFamily="18" charset="0"/>
              </a:rPr>
              <a:t>Por su aplicación pueden clasificarse como:</a:t>
            </a:r>
          </a:p>
          <a:p>
            <a:endParaRPr lang="es-VE" sz="2400" dirty="0" smtClean="0">
              <a:latin typeface="Times New Roman" pitchFamily="18" charset="0"/>
              <a:cs typeface="Times New Roman" pitchFamily="18" charset="0"/>
            </a:endParaRPr>
          </a:p>
          <a:p>
            <a:endParaRPr lang="es-VE" sz="2400" dirty="0" smtClean="0">
              <a:latin typeface="Times New Roman" pitchFamily="18" charset="0"/>
              <a:cs typeface="Times New Roman" pitchFamily="18" charset="0"/>
            </a:endParaRPr>
          </a:p>
          <a:p>
            <a:pPr lvl="3">
              <a:buFont typeface="Wingdings" pitchFamily="2" charset="2"/>
              <a:buChar char="ü"/>
            </a:pPr>
            <a:r>
              <a:rPr lang="es-VE" sz="2400" dirty="0" smtClean="0">
                <a:latin typeface="Times New Roman" pitchFamily="18" charset="0"/>
                <a:cs typeface="Times New Roman" pitchFamily="18" charset="0"/>
              </a:rPr>
              <a:t>Redes Móviles Ad Hoc (</a:t>
            </a:r>
            <a:r>
              <a:rPr lang="es-VE" sz="2400" dirty="0" err="1" smtClean="0">
                <a:latin typeface="Times New Roman" pitchFamily="18" charset="0"/>
                <a:cs typeface="Times New Roman" pitchFamily="18" charset="0"/>
              </a:rPr>
              <a:t>MANETs</a:t>
            </a:r>
            <a:r>
              <a:rPr lang="es-VE" sz="2400" dirty="0" smtClean="0">
                <a:latin typeface="Times New Roman" pitchFamily="18" charset="0"/>
                <a:cs typeface="Times New Roman" pitchFamily="18" charset="0"/>
              </a:rPr>
              <a:t>)</a:t>
            </a:r>
          </a:p>
          <a:p>
            <a:pPr>
              <a:buFont typeface="Wingdings" pitchFamily="2" charset="2"/>
              <a:buChar char="ü"/>
            </a:pPr>
            <a:endParaRPr lang="es-VE" sz="2400" dirty="0" smtClean="0">
              <a:latin typeface="Times New Roman" pitchFamily="18" charset="0"/>
              <a:cs typeface="Times New Roman" pitchFamily="18" charset="0"/>
            </a:endParaRPr>
          </a:p>
          <a:p>
            <a:pPr>
              <a:buFont typeface="Wingdings" pitchFamily="2" charset="2"/>
              <a:buChar char="ü"/>
            </a:pPr>
            <a:endParaRPr lang="es-VE" sz="2400" dirty="0" smtClean="0">
              <a:latin typeface="Times New Roman" pitchFamily="18" charset="0"/>
              <a:cs typeface="Times New Roman" pitchFamily="18" charset="0"/>
            </a:endParaRPr>
          </a:p>
          <a:p>
            <a:pPr lvl="3">
              <a:buFont typeface="Wingdings" pitchFamily="2" charset="2"/>
              <a:buChar char="ü"/>
            </a:pPr>
            <a:r>
              <a:rPr lang="es-VE" sz="2400" dirty="0" smtClean="0">
                <a:latin typeface="Times New Roman" pitchFamily="18" charset="0"/>
                <a:cs typeface="Times New Roman" pitchFamily="18" charset="0"/>
              </a:rPr>
              <a:t>Redes Inalámbricas </a:t>
            </a:r>
            <a:r>
              <a:rPr lang="es-VE" sz="2400" dirty="0" err="1" smtClean="0">
                <a:latin typeface="Times New Roman" pitchFamily="18" charset="0"/>
                <a:cs typeface="Times New Roman" pitchFamily="18" charset="0"/>
              </a:rPr>
              <a:t>Mesh</a:t>
            </a:r>
            <a:endParaRPr lang="es-VE" sz="2400" dirty="0" smtClean="0">
              <a:latin typeface="Times New Roman" pitchFamily="18" charset="0"/>
              <a:cs typeface="Times New Roman" pitchFamily="18" charset="0"/>
            </a:endParaRPr>
          </a:p>
          <a:p>
            <a:endParaRPr lang="es-VE" sz="2400" dirty="0" smtClean="0">
              <a:latin typeface="Times New Roman" pitchFamily="18" charset="0"/>
              <a:cs typeface="Times New Roman" pitchFamily="18" charset="0"/>
            </a:endParaRPr>
          </a:p>
          <a:p>
            <a:pPr>
              <a:buFont typeface="Wingdings" pitchFamily="2" charset="2"/>
              <a:buChar char="ü"/>
            </a:pPr>
            <a:endParaRPr lang="es-VE" sz="2400" dirty="0" smtClean="0">
              <a:latin typeface="Times New Roman" pitchFamily="18" charset="0"/>
              <a:cs typeface="Times New Roman" pitchFamily="18" charset="0"/>
            </a:endParaRPr>
          </a:p>
          <a:p>
            <a:pPr lvl="3">
              <a:buFont typeface="Wingdings" pitchFamily="2" charset="2"/>
              <a:buChar char="ü"/>
            </a:pPr>
            <a:r>
              <a:rPr lang="es-VE" sz="2400" dirty="0" smtClean="0">
                <a:latin typeface="Times New Roman" pitchFamily="18" charset="0"/>
                <a:cs typeface="Times New Roman" pitchFamily="18" charset="0"/>
              </a:rPr>
              <a:t>Redes de Sensores. </a:t>
            </a:r>
          </a:p>
          <a:p>
            <a:pPr lvl="0" algn="just"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642910" y="357166"/>
            <a:ext cx="8001056"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endParaRPr lang="es-VE" sz="2400" dirty="0" smtClean="0">
              <a:latin typeface="Times New Roman" pitchFamily="18" charset="0"/>
              <a:cs typeface="Times New Roman" pitchFamily="18" charset="0"/>
            </a:endParaRPr>
          </a:p>
          <a:p>
            <a:r>
              <a:rPr lang="es-VE" sz="2400" b="1" dirty="0" smtClean="0">
                <a:latin typeface="Times New Roman" pitchFamily="18" charset="0"/>
                <a:cs typeface="Times New Roman" pitchFamily="18" charset="0"/>
              </a:rPr>
              <a:t>Redes Móviles Ad Hoc (</a:t>
            </a:r>
            <a:r>
              <a:rPr lang="es-VE" sz="2400" b="1" dirty="0" err="1" smtClean="0">
                <a:latin typeface="Times New Roman" pitchFamily="18" charset="0"/>
                <a:cs typeface="Times New Roman" pitchFamily="18" charset="0"/>
              </a:rPr>
              <a:t>MANETs</a:t>
            </a:r>
            <a:r>
              <a:rPr lang="es-VE" sz="2400" b="1" dirty="0" smtClean="0">
                <a:latin typeface="Times New Roman" pitchFamily="18" charset="0"/>
                <a:cs typeface="Times New Roman" pitchFamily="18" charset="0"/>
              </a:rPr>
              <a:t>):</a:t>
            </a:r>
          </a:p>
          <a:p>
            <a:pPr algn="just">
              <a:buFont typeface="Wingdings" pitchFamily="2" charset="2"/>
              <a:buChar char="ü"/>
            </a:pPr>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MANET (Mobile and Ad hoc </a:t>
            </a:r>
            <a:r>
              <a:rPr lang="es-VE" sz="2400" dirty="0" err="1" smtClean="0">
                <a:latin typeface="Times New Roman" pitchFamily="18" charset="0"/>
                <a:cs typeface="Times New Roman" pitchFamily="18" charset="0"/>
              </a:rPr>
              <a:t>NETworks</a:t>
            </a:r>
            <a:r>
              <a:rPr lang="es-VE" sz="2400" dirty="0" smtClean="0">
                <a:latin typeface="Times New Roman" pitchFamily="18" charset="0"/>
                <a:cs typeface="Times New Roman" pitchFamily="18" charset="0"/>
              </a:rPr>
              <a:t>) (Redes móviles sin cables) son redes formadas por nodos móviles. Se comunican sin cables y lo hacen de manera 'ad hoc'. En este tipo de redes, los protocolos de enrutamiento tienen que ser diferentes de los utilizados en redes fijas.</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Un ejemplo de estas redes son las redes VANET.</a:t>
            </a:r>
          </a:p>
          <a:p>
            <a:endParaRPr lang="es-VE" sz="2000" dirty="0" smtClean="0"/>
          </a:p>
          <a:p>
            <a:endParaRPr lang="es-VE" sz="2000" dirty="0" smtClean="0"/>
          </a:p>
          <a:p>
            <a:pPr lvl="0" algn="just"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214290"/>
            <a:ext cx="8501122" cy="6370975"/>
          </a:xfrm>
          <a:prstGeom prst="rect">
            <a:avLst/>
          </a:prstGeom>
        </p:spPr>
        <p:txBody>
          <a:bodyPr wrap="square">
            <a:spAutoFit/>
          </a:bodyPr>
          <a:lstStyle/>
          <a:p>
            <a:pPr algn="ctr"/>
            <a:r>
              <a:rPr lang="es-ES" sz="2400" b="1" dirty="0" smtClean="0">
                <a:latin typeface="Times New Roman" pitchFamily="18" charset="0"/>
                <a:cs typeface="Times New Roman" pitchFamily="18" charset="0"/>
              </a:rPr>
              <a:t>AGENDA</a:t>
            </a:r>
          </a:p>
          <a:p>
            <a:pPr algn="ctr"/>
            <a:r>
              <a:rPr lang="es-ES" sz="2400" b="1" dirty="0" smtClean="0">
                <a:latin typeface="Times New Roman" pitchFamily="18" charset="0"/>
                <a:cs typeface="Times New Roman" pitchFamily="18" charset="0"/>
              </a:rPr>
              <a:t>Primera Parte</a:t>
            </a:r>
            <a:endParaRPr lang="es-ES" sz="2400" b="1" dirty="0">
              <a:latin typeface="Times New Roman" pitchFamily="18" charset="0"/>
              <a:cs typeface="Times New Roman" pitchFamily="18" charset="0"/>
            </a:endParaRPr>
          </a:p>
          <a:p>
            <a:pPr marL="457200" indent="-457200">
              <a:buAutoNum type="arabicPeriod"/>
            </a:pPr>
            <a:r>
              <a:rPr lang="es-ES" sz="2400" dirty="0" smtClean="0">
                <a:latin typeface="Times New Roman" pitchFamily="18" charset="0"/>
                <a:cs typeface="Times New Roman" pitchFamily="18" charset="0"/>
              </a:rPr>
              <a:t>Introducción</a:t>
            </a:r>
          </a:p>
          <a:p>
            <a:pPr marL="457200" lvl="0" indent="-457200">
              <a:buFontTx/>
              <a:buAutoNum type="arabicPeriod"/>
            </a:pPr>
            <a:r>
              <a:rPr lang="es-ES" sz="2400" dirty="0" smtClean="0">
                <a:latin typeface="Times New Roman" pitchFamily="18" charset="0"/>
                <a:ea typeface="Times New Roman" pitchFamily="18" charset="0"/>
                <a:cs typeface="Times New Roman" pitchFamily="18" charset="0"/>
              </a:rPr>
              <a:t>Redes Ad Hoc y Redes </a:t>
            </a:r>
            <a:r>
              <a:rPr lang="es-ES" sz="2400" dirty="0" err="1" smtClean="0">
                <a:latin typeface="Times New Roman" pitchFamily="18" charset="0"/>
                <a:ea typeface="Times New Roman" pitchFamily="18" charset="0"/>
                <a:cs typeface="Times New Roman" pitchFamily="18" charset="0"/>
              </a:rPr>
              <a:t>Mesh</a:t>
            </a:r>
            <a:endParaRPr lang="es-ES" sz="2400" dirty="0" smtClean="0">
              <a:latin typeface="Times New Roman" pitchFamily="18" charset="0"/>
              <a:ea typeface="Times New Roman" pitchFamily="18" charset="0"/>
              <a:cs typeface="Times New Roman" pitchFamily="18" charset="0"/>
            </a:endParaRPr>
          </a:p>
          <a:p>
            <a:pPr marL="457200" lvl="0" indent="-457200"/>
            <a:r>
              <a:rPr lang="es-ES" sz="2400" dirty="0" smtClean="0">
                <a:latin typeface="Times New Roman" pitchFamily="18" charset="0"/>
                <a:ea typeface="Times New Roman" pitchFamily="18" charset="0"/>
                <a:cs typeface="Times New Roman" pitchFamily="18" charset="0"/>
              </a:rPr>
              <a:t>	2.1	Redes Ad Hoc</a:t>
            </a:r>
            <a:br>
              <a:rPr lang="es-ES" sz="2400" dirty="0" smtClean="0">
                <a:latin typeface="Times New Roman" pitchFamily="18" charset="0"/>
                <a:ea typeface="Times New Roman" pitchFamily="18" charset="0"/>
                <a:cs typeface="Times New Roman" pitchFamily="18" charset="0"/>
              </a:rPr>
            </a:br>
            <a:r>
              <a:rPr lang="es-ES" sz="2400" dirty="0" smtClean="0">
                <a:latin typeface="Times New Roman" pitchFamily="18" charset="0"/>
                <a:ea typeface="Times New Roman" pitchFamily="18" charset="0"/>
                <a:cs typeface="Times New Roman" pitchFamily="18" charset="0"/>
              </a:rPr>
              <a:t>	2.1.1	</a:t>
            </a:r>
            <a:r>
              <a:rPr lang="es-VE" sz="2400" dirty="0" smtClean="0">
                <a:latin typeface="Times New Roman" pitchFamily="18" charset="0"/>
                <a:cs typeface="Times New Roman" pitchFamily="18" charset="0"/>
              </a:rPr>
              <a:t>Redes Móviles Ad Hoc (</a:t>
            </a:r>
            <a:r>
              <a:rPr lang="es-VE" sz="2400" dirty="0" err="1" smtClean="0">
                <a:latin typeface="Times New Roman" pitchFamily="18" charset="0"/>
                <a:cs typeface="Times New Roman" pitchFamily="18" charset="0"/>
              </a:rPr>
              <a:t>MANETs</a:t>
            </a:r>
            <a:r>
              <a:rPr lang="es-VE" sz="2400" dirty="0" smtClean="0">
                <a:latin typeface="Times New Roman" pitchFamily="18" charset="0"/>
                <a:cs typeface="Times New Roman" pitchFamily="18" charset="0"/>
              </a:rPr>
              <a:t>)</a:t>
            </a:r>
          </a:p>
          <a:p>
            <a:pPr marL="457200" lvl="0" indent="-457200"/>
            <a:r>
              <a:rPr lang="es-VE" sz="2400" dirty="0" smtClean="0">
                <a:latin typeface="Times New Roman" pitchFamily="18" charset="0"/>
                <a:cs typeface="Times New Roman" pitchFamily="18" charset="0"/>
              </a:rPr>
              <a:t>		2.1.2	Redes Inalámbricas </a:t>
            </a:r>
            <a:r>
              <a:rPr lang="es-VE" sz="2400" dirty="0" err="1" smtClean="0">
                <a:latin typeface="Times New Roman" pitchFamily="18" charset="0"/>
                <a:cs typeface="Times New Roman" pitchFamily="18" charset="0"/>
              </a:rPr>
              <a:t>Mesh</a:t>
            </a:r>
            <a:endParaRPr lang="es-VE" sz="2400" dirty="0" smtClean="0">
              <a:latin typeface="Times New Roman" pitchFamily="18" charset="0"/>
              <a:cs typeface="Times New Roman" pitchFamily="18" charset="0"/>
            </a:endParaRPr>
          </a:p>
          <a:p>
            <a:pPr marL="457200" lvl="0" indent="-457200"/>
            <a:r>
              <a:rPr lang="es-VE" sz="2400" dirty="0" smtClean="0">
                <a:latin typeface="Times New Roman" pitchFamily="18" charset="0"/>
                <a:cs typeface="Times New Roman" pitchFamily="18" charset="0"/>
              </a:rPr>
              <a:t>		2.1.3	Redes de Sensores.</a:t>
            </a:r>
          </a:p>
          <a:p>
            <a:pPr marL="457200" indent="-457200"/>
            <a:r>
              <a:rPr lang="es-VE" sz="2400" dirty="0" smtClean="0">
                <a:latin typeface="Times New Roman" pitchFamily="18" charset="0"/>
                <a:cs typeface="Times New Roman" pitchFamily="18" charset="0"/>
              </a:rPr>
              <a:t>3.	</a:t>
            </a:r>
            <a:r>
              <a:rPr lang="es-ES" sz="2400" dirty="0" smtClean="0">
                <a:latin typeface="Times New Roman" pitchFamily="18" charset="0"/>
                <a:cs typeface="Times New Roman" pitchFamily="18" charset="0"/>
              </a:rPr>
              <a:t>Protocolos de Enrutamiento en Redes MANET</a:t>
            </a:r>
            <a:r>
              <a:rPr lang="es-ES" sz="2400" b="1" dirty="0" smtClean="0">
                <a:latin typeface="Times New Roman" pitchFamily="18" charset="0"/>
                <a:cs typeface="Times New Roman" pitchFamily="18" charset="0"/>
              </a:rPr>
              <a:t>. </a:t>
            </a:r>
            <a:endParaRPr lang="es-VE" sz="2400" b="1" dirty="0" smtClean="0">
              <a:latin typeface="Times New Roman" pitchFamily="18" charset="0"/>
              <a:cs typeface="Times New Roman" pitchFamily="18" charset="0"/>
            </a:endParaRPr>
          </a:p>
          <a:p>
            <a:pPr marL="457200" indent="-457200"/>
            <a:r>
              <a:rPr lang="es-ES" sz="2400" dirty="0" smtClean="0">
                <a:latin typeface="Times New Roman" pitchFamily="18" charset="0"/>
                <a:cs typeface="Times New Roman" pitchFamily="18" charset="0"/>
              </a:rPr>
              <a:t>		3.1	</a:t>
            </a:r>
            <a:r>
              <a:rPr lang="es-VE" sz="2400" dirty="0" smtClean="0">
                <a:latin typeface="Times New Roman" pitchFamily="18" charset="0"/>
                <a:cs typeface="Times New Roman" pitchFamily="18" charset="0"/>
              </a:rPr>
              <a:t>Protocolos Proactivos (basados en tablas)</a:t>
            </a:r>
          </a:p>
          <a:p>
            <a:pPr marL="457200" indent="-457200"/>
            <a:r>
              <a:rPr lang="es-ES" sz="2400" dirty="0" smtClean="0">
                <a:latin typeface="Times New Roman" pitchFamily="18" charset="0"/>
                <a:cs typeface="Times New Roman" pitchFamily="18" charset="0"/>
              </a:rPr>
              <a:t>		3.2	 </a:t>
            </a:r>
            <a:r>
              <a:rPr lang="es-VE" sz="2400" dirty="0" smtClean="0">
                <a:latin typeface="Times New Roman" pitchFamily="18" charset="0"/>
                <a:cs typeface="Times New Roman" pitchFamily="18" charset="0"/>
              </a:rPr>
              <a:t>Protocolos Reactivos (por demanda)</a:t>
            </a:r>
          </a:p>
          <a:p>
            <a:pPr marL="457200" indent="-457200"/>
            <a:r>
              <a:rPr lang="es-VE" sz="2400" dirty="0" smtClean="0">
                <a:latin typeface="Times New Roman" pitchFamily="18" charset="0"/>
                <a:cs typeface="Times New Roman" pitchFamily="18" charset="0"/>
              </a:rPr>
              <a:t>		3.2 	Protocolos </a:t>
            </a:r>
            <a:r>
              <a:rPr lang="es-VE" sz="2400" dirty="0" err="1" smtClean="0">
                <a:latin typeface="Times New Roman" pitchFamily="18" charset="0"/>
                <a:cs typeface="Times New Roman" pitchFamily="18" charset="0"/>
              </a:rPr>
              <a:t>Unicast</a:t>
            </a:r>
            <a:endParaRPr lang="es-VE" sz="2400" dirty="0" smtClean="0">
              <a:latin typeface="Times New Roman" pitchFamily="18" charset="0"/>
              <a:cs typeface="Times New Roman" pitchFamily="18" charset="0"/>
            </a:endParaRPr>
          </a:p>
          <a:p>
            <a:pPr marL="457200" indent="-457200"/>
            <a:r>
              <a:rPr lang="es-VE" sz="2400" dirty="0" smtClean="0">
                <a:latin typeface="Times New Roman" pitchFamily="18" charset="0"/>
                <a:cs typeface="Times New Roman" pitchFamily="18" charset="0"/>
              </a:rPr>
              <a:t>			- Uso del </a:t>
            </a:r>
            <a:r>
              <a:rPr lang="es-VE" sz="2400" dirty="0" err="1" smtClean="0">
                <a:latin typeface="Times New Roman" pitchFamily="18" charset="0"/>
                <a:cs typeface="Times New Roman" pitchFamily="18" charset="0"/>
              </a:rPr>
              <a:t>flooding</a:t>
            </a:r>
            <a:r>
              <a:rPr lang="es-VE" sz="2400" dirty="0" smtClean="0">
                <a:latin typeface="Times New Roman" pitchFamily="18" charset="0"/>
                <a:cs typeface="Times New Roman" pitchFamily="18" charset="0"/>
              </a:rPr>
              <a:t> para la entrega de datos</a:t>
            </a:r>
          </a:p>
          <a:p>
            <a:pPr marL="457200" indent="-457200"/>
            <a:r>
              <a:rPr lang="es-VE" sz="2400" dirty="0" smtClean="0">
                <a:latin typeface="Times New Roman" pitchFamily="18" charset="0"/>
                <a:cs typeface="Times New Roman" pitchFamily="18" charset="0"/>
              </a:rPr>
              <a:t>			- DSR (</a:t>
            </a:r>
            <a:r>
              <a:rPr lang="es-VE" sz="2400" dirty="0" err="1" smtClean="0">
                <a:latin typeface="Times New Roman" pitchFamily="18" charset="0"/>
                <a:cs typeface="Times New Roman" pitchFamily="18" charset="0"/>
              </a:rPr>
              <a:t>Dynamic</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Source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Routing</a:t>
            </a:r>
            <a:r>
              <a:rPr lang="es-VE" sz="2400" dirty="0" smtClean="0">
                <a:latin typeface="Times New Roman" pitchFamily="18" charset="0"/>
                <a:cs typeface="Times New Roman" pitchFamily="18" charset="0"/>
              </a:rPr>
              <a:t>)</a:t>
            </a:r>
          </a:p>
          <a:p>
            <a:pPr marL="457200" indent="-457200"/>
            <a:r>
              <a:rPr lang="es-VE" sz="2400" dirty="0" smtClean="0">
                <a:latin typeface="Times New Roman" pitchFamily="18" charset="0"/>
                <a:cs typeface="Times New Roman" pitchFamily="18" charset="0"/>
              </a:rPr>
              <a:t>			- AODV (Ad hoc </a:t>
            </a:r>
            <a:r>
              <a:rPr lang="es-VE" sz="2400" dirty="0" err="1" smtClean="0">
                <a:latin typeface="Times New Roman" pitchFamily="18" charset="0"/>
                <a:cs typeface="Times New Roman" pitchFamily="18" charset="0"/>
              </a:rPr>
              <a:t>On-demand</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Distance</a:t>
            </a:r>
            <a:r>
              <a:rPr lang="es-VE" sz="2400" dirty="0" smtClean="0">
                <a:latin typeface="Times New Roman" pitchFamily="18" charset="0"/>
                <a:cs typeface="Times New Roman" pitchFamily="18" charset="0"/>
              </a:rPr>
              <a:t> Vector)</a:t>
            </a:r>
          </a:p>
          <a:p>
            <a:pPr marL="457200" indent="-457200"/>
            <a:r>
              <a:rPr lang="es-VE"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OLSR (On-demand Link State Routing)</a:t>
            </a:r>
          </a:p>
          <a:p>
            <a:pPr marL="457200" lvl="0" indent="-457200"/>
            <a:endParaRPr lang="es-VE"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500034" y="285728"/>
            <a:ext cx="8143932"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endParaRPr lang="es-VE" sz="2400" dirty="0" smtClean="0">
              <a:latin typeface="Times New Roman" pitchFamily="18" charset="0"/>
              <a:cs typeface="Times New Roman" pitchFamily="18" charset="0"/>
            </a:endParaRPr>
          </a:p>
          <a:p>
            <a:r>
              <a:rPr lang="es-VE" sz="2400" b="1" dirty="0" smtClean="0">
                <a:latin typeface="Times New Roman" pitchFamily="18" charset="0"/>
                <a:cs typeface="Times New Roman" pitchFamily="18" charset="0"/>
              </a:rPr>
              <a:t>Redes Móviles Ad Hoc (</a:t>
            </a:r>
            <a:r>
              <a:rPr lang="es-VE" sz="2400" b="1" dirty="0" err="1" smtClean="0">
                <a:latin typeface="Times New Roman" pitchFamily="18" charset="0"/>
                <a:cs typeface="Times New Roman" pitchFamily="18" charset="0"/>
              </a:rPr>
              <a:t>MANETs</a:t>
            </a:r>
            <a:r>
              <a:rPr lang="es-VE" sz="2400" b="1" dirty="0" smtClean="0">
                <a:latin typeface="Times New Roman" pitchFamily="18" charset="0"/>
                <a:cs typeface="Times New Roman" pitchFamily="18" charset="0"/>
              </a:rPr>
              <a:t>)</a:t>
            </a:r>
          </a:p>
        </p:txBody>
      </p:sp>
      <p:sp>
        <p:nvSpPr>
          <p:cNvPr id="3" name="2 Rectángulo"/>
          <p:cNvSpPr/>
          <p:nvPr/>
        </p:nvSpPr>
        <p:spPr>
          <a:xfrm>
            <a:off x="1714480" y="6581025"/>
            <a:ext cx="7286676" cy="276999"/>
          </a:xfrm>
          <a:prstGeom prst="rect">
            <a:avLst/>
          </a:prstGeom>
        </p:spPr>
        <p:txBody>
          <a:bodyPr wrap="square">
            <a:spAutoFit/>
          </a:bodyPr>
          <a:lstStyle/>
          <a:p>
            <a:pPr algn="r"/>
            <a:r>
              <a:rPr lang="es-VE" sz="1200" dirty="0" smtClean="0"/>
              <a:t>http://monet.postech.ac.kr/research.html</a:t>
            </a:r>
            <a:endParaRPr lang="es-VE" sz="1200" dirty="0"/>
          </a:p>
        </p:txBody>
      </p:sp>
      <p:sp>
        <p:nvSpPr>
          <p:cNvPr id="4" name="3 Rectángulo"/>
          <p:cNvSpPr/>
          <p:nvPr/>
        </p:nvSpPr>
        <p:spPr>
          <a:xfrm>
            <a:off x="500034" y="1714488"/>
            <a:ext cx="3714776" cy="4524315"/>
          </a:xfrm>
          <a:prstGeom prst="rect">
            <a:avLst/>
          </a:prstGeom>
        </p:spPr>
        <p:txBody>
          <a:bodyPr wrap="square">
            <a:spAutoFit/>
          </a:bodyPr>
          <a:lstStyle/>
          <a:p>
            <a:pPr algn="just"/>
            <a:r>
              <a:rPr lang="es-VE" sz="2400" b="1" dirty="0" smtClean="0">
                <a:latin typeface="Times New Roman" pitchFamily="18" charset="0"/>
                <a:cs typeface="Times New Roman" pitchFamily="18" charset="0"/>
              </a:rPr>
              <a:t>Redes VANET:</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Las VANET (Vehicular Ad-Hoc Network, Red Ad Hoc de vehículos ) son un subconjunto de las redes móviles ad-hoc capaces de comunicar información entre diversos vehículos colindantes y el sistema de tráfico (</a:t>
            </a:r>
            <a:r>
              <a:rPr lang="es-VE" sz="2400" dirty="0" err="1" smtClean="0">
                <a:latin typeface="Times New Roman" pitchFamily="18" charset="0"/>
                <a:cs typeface="Times New Roman" pitchFamily="18" charset="0"/>
              </a:rPr>
              <a:t>roadside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equipment</a:t>
            </a:r>
            <a:r>
              <a:rPr lang="es-VE" sz="2400" dirty="0" smtClean="0">
                <a:latin typeface="Times New Roman" pitchFamily="18" charset="0"/>
                <a:cs typeface="Times New Roman" pitchFamily="18" charset="0"/>
              </a:rPr>
              <a:t>, equipo de carretera).</a:t>
            </a:r>
          </a:p>
        </p:txBody>
      </p:sp>
      <p:pic>
        <p:nvPicPr>
          <p:cNvPr id="2050" name="Picture 2" descr="C:\Users\Public\Pictures\image_vanet.gif"/>
          <p:cNvPicPr>
            <a:picLocks noChangeAspect="1" noChangeArrowheads="1"/>
          </p:cNvPicPr>
          <p:nvPr/>
        </p:nvPicPr>
        <p:blipFill>
          <a:blip r:embed="rId2"/>
          <a:srcRect/>
          <a:stretch>
            <a:fillRect/>
          </a:stretch>
        </p:blipFill>
        <p:spPr bwMode="auto">
          <a:xfrm>
            <a:off x="4214810" y="2171724"/>
            <a:ext cx="4599874" cy="411479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500034" y="142852"/>
            <a:ext cx="8143932"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VE" sz="2400" b="1" dirty="0" smtClean="0">
                <a:latin typeface="Times New Roman" pitchFamily="18" charset="0"/>
                <a:cs typeface="Times New Roman" pitchFamily="18" charset="0"/>
              </a:rPr>
              <a:t>Redes Inalámbricas </a:t>
            </a:r>
            <a:r>
              <a:rPr lang="es-VE" sz="2400" b="1" dirty="0" err="1" smtClean="0">
                <a:latin typeface="Times New Roman" pitchFamily="18" charset="0"/>
                <a:cs typeface="Times New Roman" pitchFamily="18" charset="0"/>
              </a:rPr>
              <a:t>Mesh</a:t>
            </a:r>
            <a:r>
              <a:rPr lang="es-VE" sz="2400" b="1" dirty="0" smtClean="0">
                <a:latin typeface="Times New Roman" pitchFamily="18" charset="0"/>
                <a:cs typeface="Times New Roman" pitchFamily="18" charset="0"/>
              </a:rPr>
              <a:t>: </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Las Redes Inalámbricas </a:t>
            </a:r>
            <a:r>
              <a:rPr lang="es-VE" sz="2400" dirty="0" err="1" smtClean="0">
                <a:latin typeface="Times New Roman" pitchFamily="18" charset="0"/>
                <a:cs typeface="Times New Roman" pitchFamily="18" charset="0"/>
              </a:rPr>
              <a:t>Mesh</a:t>
            </a:r>
            <a:r>
              <a:rPr lang="es-VE" sz="2400" dirty="0" smtClean="0">
                <a:latin typeface="Times New Roman" pitchFamily="18" charset="0"/>
                <a:cs typeface="Times New Roman" pitchFamily="18" charset="0"/>
              </a:rPr>
              <a:t> (WMN, </a:t>
            </a:r>
            <a:r>
              <a:rPr lang="es-VE" sz="2400" i="1" dirty="0" err="1" smtClean="0">
                <a:latin typeface="Times New Roman" pitchFamily="18" charset="0"/>
                <a:cs typeface="Times New Roman" pitchFamily="18" charset="0"/>
              </a:rPr>
              <a:t>Wireless</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Mesh</a:t>
            </a:r>
            <a:r>
              <a:rPr lang="es-VE" sz="2400" i="1" dirty="0" smtClean="0">
                <a:latin typeface="Times New Roman" pitchFamily="18" charset="0"/>
                <a:cs typeface="Times New Roman" pitchFamily="18" charset="0"/>
              </a:rPr>
              <a:t> Network</a:t>
            </a:r>
            <a:r>
              <a:rPr lang="es-VE" sz="2400" dirty="0" smtClean="0">
                <a:latin typeface="Times New Roman" pitchFamily="18" charset="0"/>
                <a:cs typeface="Times New Roman" pitchFamily="18" charset="0"/>
              </a:rPr>
              <a:t> ) consisten en dos tipos de nodos los enrutadores y los clientes, donde los enrutadores tienen movilidad mínima y forman el </a:t>
            </a:r>
            <a:r>
              <a:rPr lang="es-VE" sz="2400" dirty="0" err="1" smtClean="0">
                <a:latin typeface="Times New Roman" pitchFamily="18" charset="0"/>
                <a:cs typeface="Times New Roman" pitchFamily="18" charset="0"/>
              </a:rPr>
              <a:t>backbone</a:t>
            </a:r>
            <a:r>
              <a:rPr lang="es-VE" sz="2400" dirty="0" smtClean="0">
                <a:latin typeface="Times New Roman" pitchFamily="18" charset="0"/>
                <a:cs typeface="Times New Roman" pitchFamily="18" charset="0"/>
              </a:rPr>
              <a:t> de las </a:t>
            </a:r>
            <a:r>
              <a:rPr lang="es-VE" sz="2400" dirty="0" err="1" smtClean="0">
                <a:latin typeface="Times New Roman" pitchFamily="18" charset="0"/>
                <a:cs typeface="Times New Roman" pitchFamily="18" charset="0"/>
              </a:rPr>
              <a:t>WMNs.</a:t>
            </a:r>
            <a:r>
              <a:rPr lang="es-VE" sz="2400" dirty="0" smtClean="0">
                <a:latin typeface="Times New Roman" pitchFamily="18" charset="0"/>
                <a:cs typeface="Times New Roman" pitchFamily="18" charset="0"/>
              </a:rPr>
              <a:t> </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Estas redes pueden integrarse mediante funciones </a:t>
            </a:r>
            <a:r>
              <a:rPr lang="es-VE" sz="2400" dirty="0" err="1" smtClean="0">
                <a:latin typeface="Times New Roman" pitchFamily="18" charset="0"/>
                <a:cs typeface="Times New Roman" pitchFamily="18" charset="0"/>
              </a:rPr>
              <a:t>gateway</a:t>
            </a:r>
            <a:r>
              <a:rPr lang="es-VE" sz="2400" dirty="0" smtClean="0">
                <a:latin typeface="Times New Roman" pitchFamily="18" charset="0"/>
                <a:cs typeface="Times New Roman" pitchFamily="18" charset="0"/>
              </a:rPr>
              <a:t> y de puente con redes como Internet, IEEE 802.11, IEEE 802.15, IEEE 802.16, etc. </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Los clientes pueden ser estáticos o móviles y pueden crear una red mallada entre ellos mismos o con los enrutadores.</a:t>
            </a:r>
          </a:p>
        </p:txBody>
      </p:sp>
      <p:sp>
        <p:nvSpPr>
          <p:cNvPr id="3" name="2 Rectángulo"/>
          <p:cNvSpPr/>
          <p:nvPr/>
        </p:nvSpPr>
        <p:spPr>
          <a:xfrm>
            <a:off x="1714480" y="6581025"/>
            <a:ext cx="7286676" cy="276999"/>
          </a:xfrm>
          <a:prstGeom prst="rect">
            <a:avLst/>
          </a:prstGeom>
        </p:spPr>
        <p:txBody>
          <a:bodyPr wrap="square">
            <a:spAutoFit/>
          </a:bodyPr>
          <a:lstStyle/>
          <a:p>
            <a:pPr algn="r"/>
            <a:r>
              <a:rPr lang="es-VE" sz="1200" dirty="0" smtClean="0"/>
              <a:t>Rubio </a:t>
            </a:r>
            <a:r>
              <a:rPr lang="es-VE" sz="1200" dirty="0" err="1" smtClean="0"/>
              <a:t>Lluis</a:t>
            </a:r>
            <a:r>
              <a:rPr lang="es-VE" sz="1200" dirty="0" smtClean="0"/>
              <a:t>. Redes </a:t>
            </a:r>
            <a:r>
              <a:rPr lang="es-VE" sz="1200" dirty="0" err="1" smtClean="0"/>
              <a:t>mesh</a:t>
            </a:r>
            <a:r>
              <a:rPr lang="es-VE" sz="1200" dirty="0" smtClean="0"/>
              <a:t> basadas en puntos de acceso inteligentes 802.11 open </a:t>
            </a:r>
            <a:r>
              <a:rPr lang="es-VE" sz="1200" dirty="0" err="1" smtClean="0"/>
              <a:t>source</a:t>
            </a:r>
            <a:r>
              <a:rPr lang="es-VE" sz="1200" dirty="0" smtClean="0"/>
              <a:t>. 2005</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812812" y="1928802"/>
            <a:ext cx="5595665" cy="4286280"/>
          </a:xfrm>
          <a:prstGeom prst="rect">
            <a:avLst/>
          </a:prstGeom>
          <a:noFill/>
          <a:ln w="9525">
            <a:noFill/>
            <a:miter lim="800000"/>
            <a:headEnd/>
            <a:tailEnd/>
          </a:ln>
          <a:effectLst/>
        </p:spPr>
      </p:pic>
      <p:sp>
        <p:nvSpPr>
          <p:cNvPr id="7169" name="Rectangle 1"/>
          <p:cNvSpPr>
            <a:spLocks noChangeArrowheads="1"/>
          </p:cNvSpPr>
          <p:nvPr/>
        </p:nvSpPr>
        <p:spPr bwMode="auto">
          <a:xfrm>
            <a:off x="500034" y="142852"/>
            <a:ext cx="8143932"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VE" sz="2400" b="1" dirty="0" smtClean="0">
                <a:latin typeface="Times New Roman" pitchFamily="18" charset="0"/>
                <a:cs typeface="Times New Roman" pitchFamily="18" charset="0"/>
              </a:rPr>
              <a:t>Redes Inalámbricas </a:t>
            </a:r>
            <a:r>
              <a:rPr lang="es-VE" sz="2400" b="1" dirty="0" err="1" smtClean="0">
                <a:latin typeface="Times New Roman" pitchFamily="18" charset="0"/>
                <a:cs typeface="Times New Roman" pitchFamily="18" charset="0"/>
              </a:rPr>
              <a:t>Mesh</a:t>
            </a:r>
            <a:r>
              <a:rPr lang="es-VE" sz="2400" b="1" dirty="0" smtClean="0">
                <a:latin typeface="Times New Roman" pitchFamily="18" charset="0"/>
                <a:cs typeface="Times New Roman" pitchFamily="18" charset="0"/>
              </a:rPr>
              <a:t>: </a:t>
            </a:r>
          </a:p>
        </p:txBody>
      </p:sp>
      <p:sp>
        <p:nvSpPr>
          <p:cNvPr id="3" name="2 Rectángulo"/>
          <p:cNvSpPr/>
          <p:nvPr/>
        </p:nvSpPr>
        <p:spPr>
          <a:xfrm>
            <a:off x="1714480" y="6509587"/>
            <a:ext cx="7286676" cy="276999"/>
          </a:xfrm>
          <a:prstGeom prst="rect">
            <a:avLst/>
          </a:prstGeom>
        </p:spPr>
        <p:txBody>
          <a:bodyPr wrap="square">
            <a:spAutoFit/>
          </a:bodyPr>
          <a:lstStyle/>
          <a:p>
            <a:pPr algn="r"/>
            <a:r>
              <a:rPr lang="es-VE" sz="1200" dirty="0" smtClean="0"/>
              <a:t>Rubio </a:t>
            </a:r>
            <a:r>
              <a:rPr lang="es-VE" sz="1200" dirty="0" err="1" smtClean="0"/>
              <a:t>Lluis</a:t>
            </a:r>
            <a:r>
              <a:rPr lang="es-VE" sz="1200" dirty="0" smtClean="0"/>
              <a:t>. Redes </a:t>
            </a:r>
            <a:r>
              <a:rPr lang="es-VE" sz="1200" dirty="0" err="1" smtClean="0"/>
              <a:t>mesh</a:t>
            </a:r>
            <a:r>
              <a:rPr lang="es-VE" sz="1200" dirty="0" smtClean="0"/>
              <a:t> basadas en puntos de acceso inteligentes 802.11 open </a:t>
            </a:r>
            <a:r>
              <a:rPr lang="es-VE" sz="1200" dirty="0" err="1" smtClean="0"/>
              <a:t>source</a:t>
            </a:r>
            <a:r>
              <a:rPr lang="es-VE" sz="1200" dirty="0" smtClean="0"/>
              <a:t>. 2005</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357158" y="154143"/>
            <a:ext cx="8501122"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VE" sz="2400" b="1" dirty="0" smtClean="0">
                <a:latin typeface="Times New Roman" pitchFamily="18" charset="0"/>
                <a:cs typeface="Times New Roman" pitchFamily="18" charset="0"/>
              </a:rPr>
              <a:t>Redes Inalámbricas </a:t>
            </a:r>
            <a:r>
              <a:rPr lang="es-VE" sz="2400" b="1" dirty="0" err="1" smtClean="0">
                <a:latin typeface="Times New Roman" pitchFamily="18" charset="0"/>
                <a:cs typeface="Times New Roman" pitchFamily="18" charset="0"/>
              </a:rPr>
              <a:t>Mesh</a:t>
            </a:r>
            <a:r>
              <a:rPr lang="es-VE" sz="2400" b="1" dirty="0" smtClean="0">
                <a:latin typeface="Times New Roman" pitchFamily="18" charset="0"/>
                <a:cs typeface="Times New Roman" pitchFamily="18" charset="0"/>
              </a:rPr>
              <a:t>: </a:t>
            </a:r>
          </a:p>
          <a:p>
            <a:pPr lvl="0" algn="just" fontAlgn="base">
              <a:spcBef>
                <a:spcPct val="0"/>
              </a:spcBef>
              <a:spcAft>
                <a:spcPct val="0"/>
              </a:spcAft>
            </a:pPr>
            <a:endParaRPr lang="es-VE" sz="2400" b="1"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Las redes </a:t>
            </a:r>
            <a:r>
              <a:rPr lang="es-VE" sz="2400" dirty="0" err="1" smtClean="0">
                <a:latin typeface="Times New Roman" pitchFamily="18" charset="0"/>
                <a:cs typeface="Times New Roman" pitchFamily="18" charset="0"/>
              </a:rPr>
              <a:t>Mesh</a:t>
            </a:r>
            <a:r>
              <a:rPr lang="es-VE" sz="2400" dirty="0" smtClean="0">
                <a:latin typeface="Times New Roman" pitchFamily="18" charset="0"/>
                <a:cs typeface="Times New Roman" pitchFamily="18" charset="0"/>
              </a:rPr>
              <a:t> o malladas resuelven los dos problemas principales que se presentan cuando se quiere desplegar una red en un área densamente poblada:</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1) La interferencia resultante de usar espectro libre.</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2</a:t>
            </a:r>
            <a:r>
              <a:rPr lang="es-VE" sz="2400" dirty="0" smtClean="0">
                <a:latin typeface="Times New Roman" pitchFamily="18" charset="0"/>
                <a:cs typeface="Times New Roman" pitchFamily="18" charset="0"/>
              </a:rPr>
              <a:t>) La necesidad de que todas las estaciones de usuario tengan línea       de vista con la estación base.</a:t>
            </a:r>
          </a:p>
          <a:p>
            <a:pPr algn="just"/>
            <a:endParaRPr lang="es-VE" sz="2400" dirty="0" smtClean="0">
              <a:latin typeface="Times New Roman" pitchFamily="18" charset="0"/>
              <a:cs typeface="Times New Roman" pitchFamily="18" charset="0"/>
            </a:endParaRPr>
          </a:p>
          <a:p>
            <a:pPr lvl="0" algn="just" fontAlgn="base">
              <a:spcBef>
                <a:spcPct val="0"/>
              </a:spcBef>
              <a:spcAft>
                <a:spcPct val="0"/>
              </a:spcAft>
            </a:pPr>
            <a:endParaRPr lang="es-VE" sz="2000" b="1" dirty="0" smtClean="0">
              <a:latin typeface="Times New Roman" pitchFamily="18" charset="0"/>
              <a:cs typeface="Times New Roman" pitchFamily="18" charset="0"/>
            </a:endParaRPr>
          </a:p>
        </p:txBody>
      </p:sp>
      <p:sp>
        <p:nvSpPr>
          <p:cNvPr id="3" name="2 Rectángulo"/>
          <p:cNvSpPr/>
          <p:nvPr/>
        </p:nvSpPr>
        <p:spPr>
          <a:xfrm>
            <a:off x="1214414" y="6509587"/>
            <a:ext cx="7786742" cy="276999"/>
          </a:xfrm>
          <a:prstGeom prst="rect">
            <a:avLst/>
          </a:prstGeom>
        </p:spPr>
        <p:txBody>
          <a:bodyPr wrap="square">
            <a:spAutoFit/>
          </a:bodyPr>
          <a:lstStyle/>
          <a:p>
            <a:pPr algn="r"/>
            <a:r>
              <a:rPr lang="es-VE" sz="1200" i="1" dirty="0" err="1" smtClean="0"/>
              <a:t>Sebastian</a:t>
            </a:r>
            <a:r>
              <a:rPr lang="es-VE" sz="1200" i="1" dirty="0" smtClean="0"/>
              <a:t> </a:t>
            </a:r>
            <a:r>
              <a:rPr lang="es-VE" sz="1200" i="1" dirty="0" err="1" smtClean="0"/>
              <a:t>Buettrich</a:t>
            </a:r>
            <a:r>
              <a:rPr lang="es-VE" sz="1200" i="1" dirty="0" smtClean="0"/>
              <a:t>, wire.less.dk. Adaptado por </a:t>
            </a:r>
            <a:r>
              <a:rPr lang="es-VE" sz="1200" i="1" dirty="0" err="1" smtClean="0"/>
              <a:t>Ermanno</a:t>
            </a:r>
            <a:r>
              <a:rPr lang="es-VE" sz="1200" i="1" dirty="0" smtClean="0"/>
              <a:t> </a:t>
            </a:r>
            <a:r>
              <a:rPr lang="es-VE" sz="1200" i="1" dirty="0" err="1" smtClean="0"/>
              <a:t>Pietrosemoli</a:t>
            </a:r>
            <a:r>
              <a:rPr lang="es-VE" sz="1200" i="1" dirty="0" smtClean="0"/>
              <a:t>, Javier Triviño, Fundación </a:t>
            </a:r>
            <a:r>
              <a:rPr lang="es-VE" sz="1200" i="1" dirty="0" err="1" smtClean="0"/>
              <a:t>EsLaRed</a:t>
            </a:r>
            <a:endParaRPr lang="es-VE" sz="12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571472" y="226148"/>
            <a:ext cx="8143932"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0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VE" sz="2000" b="1" dirty="0" smtClean="0">
                <a:latin typeface="Times New Roman" pitchFamily="18" charset="0"/>
                <a:cs typeface="Times New Roman" pitchFamily="18" charset="0"/>
              </a:rPr>
              <a:t>Redes Inalámbricas </a:t>
            </a:r>
            <a:r>
              <a:rPr lang="es-VE" sz="2000" b="1" dirty="0" err="1" smtClean="0">
                <a:latin typeface="Times New Roman" pitchFamily="18" charset="0"/>
                <a:cs typeface="Times New Roman" pitchFamily="18" charset="0"/>
              </a:rPr>
              <a:t>Mesh</a:t>
            </a:r>
            <a:r>
              <a:rPr lang="es-VE" sz="2000" b="1" dirty="0" smtClean="0">
                <a:latin typeface="Times New Roman" pitchFamily="18" charset="0"/>
                <a:cs typeface="Times New Roman" pitchFamily="18" charset="0"/>
              </a:rPr>
              <a:t>: </a:t>
            </a:r>
          </a:p>
        </p:txBody>
      </p:sp>
      <p:sp>
        <p:nvSpPr>
          <p:cNvPr id="3" name="2 Rectángulo"/>
          <p:cNvSpPr/>
          <p:nvPr/>
        </p:nvSpPr>
        <p:spPr>
          <a:xfrm>
            <a:off x="214282" y="6509587"/>
            <a:ext cx="8786874" cy="276999"/>
          </a:xfrm>
          <a:prstGeom prst="rect">
            <a:avLst/>
          </a:prstGeom>
        </p:spPr>
        <p:txBody>
          <a:bodyPr wrap="square">
            <a:spAutoFit/>
          </a:bodyPr>
          <a:lstStyle/>
          <a:p>
            <a:pPr algn="r"/>
            <a:r>
              <a:rPr lang="es-VE" sz="1200" i="1" dirty="0" err="1" smtClean="0"/>
              <a:t>Sebastian</a:t>
            </a:r>
            <a:r>
              <a:rPr lang="es-VE" sz="1200" i="1" dirty="0" smtClean="0"/>
              <a:t> </a:t>
            </a:r>
            <a:r>
              <a:rPr lang="es-VE" sz="1200" i="1" dirty="0" err="1" smtClean="0"/>
              <a:t>Buettrich</a:t>
            </a:r>
            <a:r>
              <a:rPr lang="es-VE" sz="1200" i="1" dirty="0" smtClean="0"/>
              <a:t>, wire.less.dk. Adaptado por </a:t>
            </a:r>
            <a:r>
              <a:rPr lang="es-VE" sz="1200" i="1" dirty="0" err="1" smtClean="0"/>
              <a:t>Ermanno</a:t>
            </a:r>
            <a:r>
              <a:rPr lang="es-VE" sz="1200" i="1" dirty="0" smtClean="0"/>
              <a:t> </a:t>
            </a:r>
            <a:r>
              <a:rPr lang="es-VE" sz="1200" i="1" dirty="0" err="1" smtClean="0"/>
              <a:t>Pietrosemoli</a:t>
            </a:r>
            <a:r>
              <a:rPr lang="es-VE" sz="1200" i="1" dirty="0" smtClean="0"/>
              <a:t>, Javier Triviño, Fundación </a:t>
            </a:r>
            <a:r>
              <a:rPr lang="es-VE" sz="1200" i="1" dirty="0" err="1" smtClean="0"/>
              <a:t>EsLaRed</a:t>
            </a:r>
            <a:endParaRPr lang="es-VE" sz="1200" dirty="0" smtClean="0"/>
          </a:p>
        </p:txBody>
      </p:sp>
      <p:pic>
        <p:nvPicPr>
          <p:cNvPr id="5122" name="Picture 2"/>
          <p:cNvPicPr>
            <a:picLocks noChangeAspect="1" noChangeArrowheads="1"/>
          </p:cNvPicPr>
          <p:nvPr/>
        </p:nvPicPr>
        <p:blipFill>
          <a:blip r:embed="rId2"/>
          <a:srcRect l="25196" t="30937" r="24414" b="22188"/>
          <a:stretch>
            <a:fillRect/>
          </a:stretch>
        </p:blipFill>
        <p:spPr bwMode="auto">
          <a:xfrm>
            <a:off x="2714611" y="2571744"/>
            <a:ext cx="6266541" cy="3643338"/>
          </a:xfrm>
          <a:prstGeom prst="rect">
            <a:avLst/>
          </a:prstGeom>
          <a:noFill/>
          <a:ln w="9525">
            <a:noFill/>
            <a:miter lim="800000"/>
            <a:headEnd/>
            <a:tailEnd/>
          </a:ln>
          <a:effectLst/>
        </p:spPr>
      </p:pic>
      <p:sp>
        <p:nvSpPr>
          <p:cNvPr id="5" name="4 Rectángulo"/>
          <p:cNvSpPr/>
          <p:nvPr/>
        </p:nvSpPr>
        <p:spPr>
          <a:xfrm>
            <a:off x="571504" y="1928802"/>
            <a:ext cx="4572000" cy="2308324"/>
          </a:xfrm>
          <a:prstGeom prst="rect">
            <a:avLst/>
          </a:prstGeom>
        </p:spPr>
        <p:txBody>
          <a:bodyPr>
            <a:spAutoFit/>
          </a:bodyPr>
          <a:lstStyle/>
          <a:p>
            <a:pPr algn="just"/>
            <a:r>
              <a:rPr lang="es-VE" sz="2400" dirty="0" smtClean="0">
                <a:latin typeface="Times New Roman" pitchFamily="18" charset="0"/>
                <a:cs typeface="Times New Roman" pitchFamily="18" charset="0"/>
              </a:rPr>
              <a:t>Las redes </a:t>
            </a:r>
            <a:r>
              <a:rPr lang="es-VE" sz="2400" dirty="0" err="1" smtClean="0">
                <a:latin typeface="Times New Roman" pitchFamily="18" charset="0"/>
                <a:cs typeface="Times New Roman" pitchFamily="18" charset="0"/>
              </a:rPr>
              <a:t>Mesh</a:t>
            </a:r>
            <a:r>
              <a:rPr lang="es-VE" sz="2400" dirty="0" smtClean="0">
                <a:latin typeface="Times New Roman" pitchFamily="18" charset="0"/>
                <a:cs typeface="Times New Roman" pitchFamily="18" charset="0"/>
              </a:rPr>
              <a:t> resultan mucho más estables ya que pueden seguir funcionando aunque caiga un nodo.</a:t>
            </a:r>
          </a:p>
          <a:p>
            <a:pPr algn="just"/>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Mejoran el rendimiento </a:t>
            </a:r>
          </a:p>
          <a:p>
            <a:pPr algn="just"/>
            <a:r>
              <a:rPr lang="es-VE" sz="2400" dirty="0" smtClean="0">
                <a:latin typeface="Times New Roman" pitchFamily="18" charset="0"/>
                <a:cs typeface="Times New Roman" pitchFamily="18" charset="0"/>
              </a:rPr>
              <a:t>de las redes ad-hoc.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285984" y="1643049"/>
            <a:ext cx="6581782" cy="4714909"/>
          </a:xfrm>
          <a:prstGeom prst="rect">
            <a:avLst/>
          </a:prstGeom>
          <a:noFill/>
          <a:ln w="9525">
            <a:noFill/>
            <a:miter lim="800000"/>
            <a:headEnd/>
            <a:tailEnd/>
          </a:ln>
          <a:effectLst/>
        </p:spPr>
      </p:pic>
      <p:sp>
        <p:nvSpPr>
          <p:cNvPr id="7169" name="Rectangle 1"/>
          <p:cNvSpPr>
            <a:spLocks noChangeArrowheads="1"/>
          </p:cNvSpPr>
          <p:nvPr/>
        </p:nvSpPr>
        <p:spPr bwMode="auto">
          <a:xfrm>
            <a:off x="571472" y="214290"/>
            <a:ext cx="807249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VE" sz="2400" b="1" dirty="0" smtClean="0">
                <a:latin typeface="Times New Roman" pitchFamily="18" charset="0"/>
                <a:cs typeface="Times New Roman" pitchFamily="18" charset="0"/>
              </a:rPr>
              <a:t>Redes Inalámbricas </a:t>
            </a:r>
            <a:r>
              <a:rPr lang="es-VE" sz="2400" b="1" dirty="0" err="1" smtClean="0">
                <a:latin typeface="Times New Roman" pitchFamily="18" charset="0"/>
                <a:cs typeface="Times New Roman" pitchFamily="18" charset="0"/>
              </a:rPr>
              <a:t>Mesh</a:t>
            </a:r>
            <a:r>
              <a:rPr lang="es-VE" sz="2400" b="1" dirty="0" smtClean="0">
                <a:latin typeface="Times New Roman" pitchFamily="18" charset="0"/>
                <a:cs typeface="Times New Roman" pitchFamily="18" charset="0"/>
              </a:rPr>
              <a:t>: </a:t>
            </a:r>
          </a:p>
        </p:txBody>
      </p:sp>
      <p:sp>
        <p:nvSpPr>
          <p:cNvPr id="3" name="2 Rectángulo"/>
          <p:cNvSpPr/>
          <p:nvPr/>
        </p:nvSpPr>
        <p:spPr>
          <a:xfrm>
            <a:off x="1000100" y="6509587"/>
            <a:ext cx="8001056" cy="276999"/>
          </a:xfrm>
          <a:prstGeom prst="rect">
            <a:avLst/>
          </a:prstGeom>
        </p:spPr>
        <p:txBody>
          <a:bodyPr wrap="square">
            <a:spAutoFit/>
          </a:bodyPr>
          <a:lstStyle/>
          <a:p>
            <a:pPr algn="r"/>
            <a:r>
              <a:rPr lang="es-VE" sz="1200" i="1" dirty="0" err="1" smtClean="0"/>
              <a:t>Sebastian</a:t>
            </a:r>
            <a:r>
              <a:rPr lang="es-VE" sz="1200" i="1" dirty="0" smtClean="0"/>
              <a:t> </a:t>
            </a:r>
            <a:r>
              <a:rPr lang="es-VE" sz="1200" i="1" dirty="0" err="1" smtClean="0"/>
              <a:t>Buettrich</a:t>
            </a:r>
            <a:r>
              <a:rPr lang="es-VE" sz="1200" i="1" dirty="0" smtClean="0"/>
              <a:t>, wire.less.dk. Adaptado por </a:t>
            </a:r>
            <a:r>
              <a:rPr lang="es-VE" sz="1200" i="1" dirty="0" err="1" smtClean="0"/>
              <a:t>Ermanno</a:t>
            </a:r>
            <a:r>
              <a:rPr lang="es-VE" sz="1200" i="1" dirty="0" smtClean="0"/>
              <a:t> </a:t>
            </a:r>
            <a:r>
              <a:rPr lang="es-VE" sz="1200" i="1" dirty="0" err="1" smtClean="0"/>
              <a:t>Pietrosemoli</a:t>
            </a:r>
            <a:r>
              <a:rPr lang="es-VE" sz="1200" i="1" dirty="0" smtClean="0"/>
              <a:t>, Javier Triviño, Fundación </a:t>
            </a:r>
            <a:r>
              <a:rPr lang="es-VE" sz="1200" i="1" dirty="0" err="1" smtClean="0"/>
              <a:t>EsLaRed</a:t>
            </a:r>
            <a:endParaRPr lang="es-VE" sz="1200" dirty="0" smtClean="0"/>
          </a:p>
        </p:txBody>
      </p:sp>
      <p:sp>
        <p:nvSpPr>
          <p:cNvPr id="5" name="4 Rectángulo"/>
          <p:cNvSpPr/>
          <p:nvPr/>
        </p:nvSpPr>
        <p:spPr>
          <a:xfrm>
            <a:off x="589122" y="2143116"/>
            <a:ext cx="3929090" cy="2308324"/>
          </a:xfrm>
          <a:prstGeom prst="rect">
            <a:avLst/>
          </a:prstGeom>
        </p:spPr>
        <p:txBody>
          <a:bodyPr wrap="square">
            <a:spAutoFit/>
          </a:bodyPr>
          <a:lstStyle/>
          <a:p>
            <a:pPr algn="just"/>
            <a:r>
              <a:rPr lang="es-VE" sz="2400" dirty="0" smtClean="0">
                <a:latin typeface="Times New Roman" pitchFamily="18" charset="0"/>
                <a:cs typeface="Times New Roman" pitchFamily="18" charset="0"/>
              </a:rPr>
              <a:t>Los nodos tienen un grado variable de conexión, con algunos nodos conectados a muchos nodos y otros en los extremos con una sola conexión.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928662" y="642918"/>
            <a:ext cx="750099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VE" sz="2400" b="1" dirty="0" smtClean="0">
                <a:latin typeface="Times New Roman" pitchFamily="18" charset="0"/>
                <a:cs typeface="Times New Roman" pitchFamily="18" charset="0"/>
              </a:rPr>
              <a:t>Redes de Sensores</a:t>
            </a:r>
          </a:p>
          <a:p>
            <a:pPr lvl="0" algn="just" fontAlgn="base">
              <a:spcBef>
                <a:spcPct val="0"/>
              </a:spcBef>
              <a:spcAft>
                <a:spcPct val="0"/>
              </a:spcAft>
            </a:pPr>
            <a:endParaRPr lang="es-VE" sz="2400" dirty="0" smtClean="0">
              <a:latin typeface="Times New Roman" pitchFamily="18" charset="0"/>
              <a:cs typeface="Times New Roman" pitchFamily="18" charset="0"/>
            </a:endParaRPr>
          </a:p>
          <a:p>
            <a:pPr lvl="0" algn="just" fontAlgn="base">
              <a:spcBef>
                <a:spcPct val="0"/>
              </a:spcBef>
              <a:spcAft>
                <a:spcPct val="0"/>
              </a:spcAft>
            </a:pPr>
            <a:r>
              <a:rPr lang="es-VE" sz="2400" dirty="0" smtClean="0">
                <a:latin typeface="Times New Roman" pitchFamily="18" charset="0"/>
                <a:cs typeface="Times New Roman" pitchFamily="18" charset="0"/>
              </a:rPr>
              <a:t>Las redes de sensores están formadas por un grupo de sensores con ciertas capacidades sensitivas y de comunicación inalámbrica los cuales permiten formar redes ad hoc sin infraestructura física preestablecida ni administración central.</a:t>
            </a:r>
          </a:p>
          <a:p>
            <a:pPr lvl="0" algn="just" fontAlgn="base">
              <a:spcBef>
                <a:spcPct val="0"/>
              </a:spcBef>
              <a:spcAft>
                <a:spcPct val="0"/>
              </a:spcAft>
            </a:pPr>
            <a:endParaRPr lang="es-VE" sz="2400" b="1" dirty="0" smtClean="0">
              <a:latin typeface="Times New Roman" pitchFamily="18" charset="0"/>
              <a:cs typeface="Times New Roman" pitchFamily="18" charset="0"/>
            </a:endParaRPr>
          </a:p>
          <a:p>
            <a:pPr lvl="0" algn="just" fontAlgn="base">
              <a:spcBef>
                <a:spcPct val="0"/>
              </a:spcBef>
              <a:spcAft>
                <a:spcPct val="0"/>
              </a:spcAft>
            </a:pPr>
            <a:endParaRPr lang="es-VE" sz="2000" b="1" dirty="0" smtClean="0">
              <a:latin typeface="Times New Roman" pitchFamily="18" charset="0"/>
              <a:cs typeface="Times New Roman" pitchFamily="18" charset="0"/>
            </a:endParaRPr>
          </a:p>
          <a:p>
            <a:pPr lvl="0" algn="just"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s-VE" sz="1200" i="1" dirty="0" smtClean="0"/>
              <a:t>http://zone.ni.com/devzone/cda/tut/p/id/9507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Basic_Architecture.jpg"/>
          <p:cNvPicPr>
            <a:picLocks noChangeAspect="1" noChangeArrowheads="1"/>
          </p:cNvPicPr>
          <p:nvPr/>
        </p:nvPicPr>
        <p:blipFill>
          <a:blip r:embed="rId2"/>
          <a:srcRect/>
          <a:stretch>
            <a:fillRect/>
          </a:stretch>
        </p:blipFill>
        <p:spPr bwMode="auto">
          <a:xfrm>
            <a:off x="1169032" y="1965221"/>
            <a:ext cx="7000924" cy="4392737"/>
          </a:xfrm>
          <a:prstGeom prst="rect">
            <a:avLst/>
          </a:prstGeom>
          <a:noFill/>
        </p:spPr>
      </p:pic>
      <p:sp>
        <p:nvSpPr>
          <p:cNvPr id="7169" name="Rectangle 1"/>
          <p:cNvSpPr>
            <a:spLocks noChangeArrowheads="1"/>
          </p:cNvSpPr>
          <p:nvPr/>
        </p:nvSpPr>
        <p:spPr bwMode="auto">
          <a:xfrm>
            <a:off x="857224" y="142852"/>
            <a:ext cx="7572428"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Redes Ad Hoc y Redes </a:t>
            </a:r>
            <a:r>
              <a:rPr kumimoji="0" lang="es-E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Mesh</a:t>
            </a:r>
            <a:endPar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endParaRPr lang="es-ES" sz="2000" b="1" dirty="0" smtClean="0">
              <a:latin typeface="Times New Roman" pitchFamily="18" charset="0"/>
              <a:cs typeface="Times New Roman" pitchFamily="18" charset="0"/>
            </a:endParaRPr>
          </a:p>
          <a:p>
            <a:pPr lvl="0" algn="just" fontAlgn="base">
              <a:spcBef>
                <a:spcPct val="0"/>
              </a:spcBef>
              <a:spcAft>
                <a:spcPct val="0"/>
              </a:spcAft>
            </a:pPr>
            <a:r>
              <a:rPr lang="es-ES" sz="2400" b="1" dirty="0" smtClean="0">
                <a:latin typeface="Times New Roman" pitchFamily="18" charset="0"/>
                <a:ea typeface="Times New Roman" pitchFamily="18" charset="0"/>
                <a:cs typeface="Times New Roman" pitchFamily="18" charset="0"/>
              </a:rPr>
              <a:t>Redes Ad Hoc</a:t>
            </a:r>
          </a:p>
          <a:p>
            <a:pPr lvl="0" algn="just" fontAlgn="base">
              <a:spcBef>
                <a:spcPct val="0"/>
              </a:spcBef>
              <a:spcAft>
                <a:spcPct val="0"/>
              </a:spcAft>
            </a:pPr>
            <a:endParaRPr lang="es-ES" sz="2400" b="1" dirty="0" smtClean="0">
              <a:latin typeface="Times New Roman" pitchFamily="18" charset="0"/>
              <a:cs typeface="Times New Roman" pitchFamily="18" charset="0"/>
            </a:endParaRPr>
          </a:p>
          <a:p>
            <a:pPr lvl="0" algn="just" fontAlgn="base">
              <a:spcBef>
                <a:spcPct val="0"/>
              </a:spcBef>
              <a:spcAft>
                <a:spcPct val="0"/>
              </a:spcAft>
            </a:pPr>
            <a:r>
              <a:rPr lang="es-VE" sz="2400" b="1" dirty="0" smtClean="0">
                <a:latin typeface="Times New Roman" pitchFamily="18" charset="0"/>
                <a:cs typeface="Times New Roman" pitchFamily="18" charset="0"/>
              </a:rPr>
              <a:t>Redes de Sensores</a:t>
            </a:r>
          </a:p>
        </p:txBody>
      </p:sp>
      <p:sp>
        <p:nvSpPr>
          <p:cNvPr id="6" name="5 Rectángulo"/>
          <p:cNvSpPr/>
          <p:nvPr/>
        </p:nvSpPr>
        <p:spPr>
          <a:xfrm>
            <a:off x="214282" y="6509587"/>
            <a:ext cx="8786874" cy="276999"/>
          </a:xfrm>
          <a:prstGeom prst="rect">
            <a:avLst/>
          </a:prstGeom>
        </p:spPr>
        <p:txBody>
          <a:bodyPr wrap="square">
            <a:spAutoFit/>
          </a:bodyPr>
          <a:lstStyle/>
          <a:p>
            <a:pPr algn="r"/>
            <a:r>
              <a:rPr lang="es-VE" sz="1200" i="1" dirty="0" smtClean="0"/>
              <a:t>http://zone.ni.com/devzone/cda/tut/p/id/9507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785786" y="242808"/>
            <a:ext cx="764386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smtClean="0"/>
              <a:t>http://www.grc.upv.es/calafate/download/main_novatica.pdf</a:t>
            </a:r>
            <a:endParaRPr lang="es-VE" sz="1200" i="1" dirty="0" smtClean="0"/>
          </a:p>
        </p:txBody>
      </p:sp>
      <p:sp>
        <p:nvSpPr>
          <p:cNvPr id="7" name="Rectangle 1"/>
          <p:cNvSpPr>
            <a:spLocks noChangeArrowheads="1"/>
          </p:cNvSpPr>
          <p:nvPr/>
        </p:nvSpPr>
        <p:spPr bwMode="auto">
          <a:xfrm>
            <a:off x="608543" y="1000108"/>
            <a:ext cx="800105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400" dirty="0" smtClean="0">
                <a:latin typeface="Times New Roman" pitchFamily="18" charset="0"/>
                <a:cs typeface="Times New Roman" pitchFamily="18" charset="0"/>
              </a:rPr>
              <a:t>Las características de las Redes Ad Hoc impiden la utilización de protocolos de enrutamiento desarrollados para redes cableadas.</a:t>
            </a:r>
          </a:p>
          <a:p>
            <a:pPr algn="just"/>
            <a:r>
              <a:rPr lang="es-VE" sz="2400" dirty="0" smtClean="0">
                <a:latin typeface="Times New Roman" pitchFamily="18" charset="0"/>
                <a:cs typeface="Times New Roman" pitchFamily="18" charset="0"/>
              </a:rPr>
              <a:t> </a:t>
            </a:r>
          </a:p>
          <a:p>
            <a:pPr algn="just"/>
            <a:r>
              <a:rPr lang="es-VE" sz="2400" dirty="0" smtClean="0">
                <a:latin typeface="Times New Roman" pitchFamily="18" charset="0"/>
                <a:cs typeface="Times New Roman" pitchFamily="18" charset="0"/>
              </a:rPr>
              <a:t>Es necesario superar los problemas tales como topología dinámica, recursos de ancho de banda y batería limitada y seguridad reducida.</a:t>
            </a:r>
          </a:p>
          <a:p>
            <a:pPr algn="just"/>
            <a:r>
              <a:rPr lang="es-VE" sz="2400" dirty="0" smtClean="0">
                <a:latin typeface="Times New Roman" pitchFamily="18" charset="0"/>
                <a:cs typeface="Times New Roman" pitchFamily="18" charset="0"/>
              </a:rPr>
              <a:t> </a:t>
            </a:r>
          </a:p>
          <a:p>
            <a:pPr algn="just"/>
            <a:r>
              <a:rPr lang="es-VE" sz="2400" dirty="0" smtClean="0">
                <a:latin typeface="Times New Roman" pitchFamily="18" charset="0"/>
                <a:cs typeface="Times New Roman" pitchFamily="18" charset="0"/>
              </a:rPr>
              <a:t>Debido al interés por las redes Ad Hoc se ha establecido dentro del IETF (Internet </a:t>
            </a:r>
            <a:r>
              <a:rPr lang="es-VE" sz="2400" dirty="0" err="1" smtClean="0">
                <a:latin typeface="Times New Roman" pitchFamily="18" charset="0"/>
                <a:cs typeface="Times New Roman" pitchFamily="18" charset="0"/>
              </a:rPr>
              <a:t>Engineering</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Task</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Force</a:t>
            </a:r>
            <a:r>
              <a:rPr lang="es-VE" sz="2400" dirty="0" smtClean="0">
                <a:latin typeface="Times New Roman" pitchFamily="18" charset="0"/>
                <a:cs typeface="Times New Roman" pitchFamily="18" charset="0"/>
              </a:rPr>
              <a:t>, Grupo de Tareas de Ingeniería de Internet) un nuevo grupo de trabajo denominado Mobile Ad Hoc </a:t>
            </a:r>
            <a:r>
              <a:rPr lang="es-VE" sz="2400" dirty="0" err="1" smtClean="0">
                <a:latin typeface="Times New Roman" pitchFamily="18" charset="0"/>
                <a:cs typeface="Times New Roman" pitchFamily="18" charset="0"/>
              </a:rPr>
              <a:t>Networking</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group</a:t>
            </a:r>
            <a:r>
              <a:rPr lang="es-VE" sz="2400" dirty="0" smtClean="0">
                <a:latin typeface="Times New Roman" pitchFamily="18" charset="0"/>
                <a:cs typeface="Times New Roman" pitchFamily="18" charset="0"/>
              </a:rPr>
              <a:t> (MANET), cuyo principal objetivo es estimular la investigación en el área de las Redes Ad</a:t>
            </a:r>
          </a:p>
          <a:p>
            <a:pPr algn="just"/>
            <a:r>
              <a:rPr lang="es-VE" sz="2400" dirty="0" smtClean="0">
                <a:latin typeface="Times New Roman" pitchFamily="18" charset="0"/>
                <a:cs typeface="Times New Roman" pitchFamily="18" charset="0"/>
              </a:rPr>
              <a:t>Hoc. </a:t>
            </a:r>
            <a:r>
              <a:rPr lang="es-ES" sz="2000" b="1" dirty="0" smtClean="0">
                <a:latin typeface="Times New Roman" pitchFamily="18" charset="0"/>
                <a:cs typeface="Times New Roman" pitchFamily="18" charset="0"/>
              </a:rPr>
              <a:t> </a:t>
            </a:r>
            <a:endParaRPr lang="es-VE"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785786" y="242808"/>
            <a:ext cx="764386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smtClean="0"/>
              <a:t>http://www.grc.upv.es/calafate/download/main_novatica.pdf</a:t>
            </a:r>
            <a:endParaRPr lang="es-VE" sz="1200" i="1" dirty="0" smtClean="0"/>
          </a:p>
        </p:txBody>
      </p:sp>
      <p:sp>
        <p:nvSpPr>
          <p:cNvPr id="7" name="Rectangle 1"/>
          <p:cNvSpPr>
            <a:spLocks noChangeArrowheads="1"/>
          </p:cNvSpPr>
          <p:nvPr/>
        </p:nvSpPr>
        <p:spPr bwMode="auto">
          <a:xfrm>
            <a:off x="608543" y="1000108"/>
            <a:ext cx="800105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VE" sz="2400" dirty="0" smtClean="0">
                <a:latin typeface="Times New Roman" pitchFamily="18" charset="0"/>
                <a:cs typeface="Times New Roman" pitchFamily="18" charset="0"/>
              </a:rPr>
              <a:t>Existen cerca de 60 propuestas de enrutamiento diferentes. Solamente cuatro de estas propuestas han resistido la fuerte competencia. Los protocolos:</a:t>
            </a:r>
          </a:p>
          <a:p>
            <a:pPr>
              <a:buFont typeface="Wingdings" pitchFamily="2" charset="2"/>
              <a:buChar char="Ø"/>
            </a:pPr>
            <a:endParaRPr lang="es-VE" sz="2400" dirty="0" smtClean="0">
              <a:latin typeface="Times New Roman" pitchFamily="18" charset="0"/>
              <a:cs typeface="Times New Roman" pitchFamily="18" charset="0"/>
            </a:endParaRPr>
          </a:p>
          <a:p>
            <a:pPr lvl="1">
              <a:buFont typeface="Wingdings" pitchFamily="2" charset="2"/>
              <a:buChar char="Ø"/>
            </a:pPr>
            <a:r>
              <a:rPr lang="en-US" sz="2400" b="1" dirty="0" smtClean="0">
                <a:latin typeface="Times New Roman" pitchFamily="18" charset="0"/>
                <a:cs typeface="Times New Roman" pitchFamily="18" charset="0"/>
              </a:rPr>
              <a:t>AODV </a:t>
            </a:r>
            <a:r>
              <a:rPr lang="en-US" sz="2400" dirty="0" smtClean="0">
                <a:latin typeface="Times New Roman" pitchFamily="18" charset="0"/>
                <a:cs typeface="Times New Roman" pitchFamily="18" charset="0"/>
              </a:rPr>
              <a:t>(Ad Hoc On Demand Distance Vector).</a:t>
            </a:r>
            <a:endParaRPr lang="es-VE" sz="2400" dirty="0" smtClean="0">
              <a:latin typeface="Times New Roman" pitchFamily="18" charset="0"/>
              <a:cs typeface="Times New Roman" pitchFamily="18" charset="0"/>
            </a:endParaRPr>
          </a:p>
          <a:p>
            <a:pPr lvl="1">
              <a:buFont typeface="Wingdings" pitchFamily="2" charset="2"/>
              <a:buChar char="Ø"/>
            </a:pPr>
            <a:r>
              <a:rPr lang="en-US" sz="2400" b="1" dirty="0" smtClean="0">
                <a:latin typeface="Times New Roman" pitchFamily="18" charset="0"/>
                <a:cs typeface="Times New Roman" pitchFamily="18" charset="0"/>
              </a:rPr>
              <a:t>DSR</a:t>
            </a:r>
            <a:r>
              <a:rPr lang="en-US" sz="2400" dirty="0" smtClean="0">
                <a:latin typeface="Times New Roman" pitchFamily="18" charset="0"/>
                <a:cs typeface="Times New Roman" pitchFamily="18" charset="0"/>
              </a:rPr>
              <a:t> (Dynamic Source Routing for Protocol Mobile Ad hoc Networks).</a:t>
            </a:r>
            <a:endParaRPr lang="es-VE" sz="2400" dirty="0" smtClean="0">
              <a:latin typeface="Times New Roman" pitchFamily="18" charset="0"/>
              <a:cs typeface="Times New Roman" pitchFamily="18" charset="0"/>
            </a:endParaRPr>
          </a:p>
          <a:p>
            <a:pPr lvl="1">
              <a:buFont typeface="Wingdings" pitchFamily="2" charset="2"/>
              <a:buChar char="Ø"/>
            </a:pPr>
            <a:r>
              <a:rPr lang="en-US" sz="2400" b="1" dirty="0" smtClean="0">
                <a:latin typeface="Times New Roman" pitchFamily="18" charset="0"/>
                <a:cs typeface="Times New Roman" pitchFamily="18" charset="0"/>
              </a:rPr>
              <a:t>OLSR </a:t>
            </a:r>
            <a:r>
              <a:rPr lang="en-US" sz="2400" dirty="0" smtClean="0">
                <a:latin typeface="Times New Roman" pitchFamily="18" charset="0"/>
                <a:cs typeface="Times New Roman" pitchFamily="18" charset="0"/>
              </a:rPr>
              <a:t>(Optimized Link State Routing Protocol).</a:t>
            </a:r>
            <a:endParaRPr lang="es-VE" sz="2400" dirty="0" smtClean="0">
              <a:latin typeface="Times New Roman" pitchFamily="18" charset="0"/>
              <a:cs typeface="Times New Roman" pitchFamily="18" charset="0"/>
            </a:endParaRPr>
          </a:p>
          <a:p>
            <a:pPr lvl="1">
              <a:buFont typeface="Wingdings" pitchFamily="2" charset="2"/>
              <a:buChar char="Ø"/>
            </a:pPr>
            <a:r>
              <a:rPr lang="en-US" sz="2400" b="1" dirty="0" smtClean="0">
                <a:latin typeface="Times New Roman" pitchFamily="18" charset="0"/>
                <a:cs typeface="Times New Roman" pitchFamily="18" charset="0"/>
              </a:rPr>
              <a:t>TBRPF</a:t>
            </a:r>
            <a:r>
              <a:rPr lang="en-US" sz="2400" dirty="0" smtClean="0">
                <a:latin typeface="Times New Roman" pitchFamily="18" charset="0"/>
                <a:cs typeface="Times New Roman" pitchFamily="18" charset="0"/>
              </a:rPr>
              <a:t> (Topology Broadcast based on Reverse-Path Forwarding).</a:t>
            </a:r>
          </a:p>
          <a:p>
            <a:pPr lvl="1"/>
            <a:endParaRPr lang="es-VE" sz="2400" dirty="0" smtClean="0">
              <a:latin typeface="Times New Roman" pitchFamily="18" charset="0"/>
              <a:cs typeface="Times New Roman" pitchFamily="18" charset="0"/>
            </a:endParaRPr>
          </a:p>
          <a:p>
            <a:r>
              <a:rPr lang="es-VE" sz="2400" dirty="0" smtClean="0">
                <a:latin typeface="Times New Roman" pitchFamily="18" charset="0"/>
                <a:cs typeface="Times New Roman" pitchFamily="18" charset="0"/>
              </a:rPr>
              <a:t>Los protocolos </a:t>
            </a:r>
            <a:r>
              <a:rPr lang="es-VE" sz="2400" b="1" dirty="0" smtClean="0">
                <a:latin typeface="Times New Roman" pitchFamily="18" charset="0"/>
                <a:cs typeface="Times New Roman" pitchFamily="18" charset="0"/>
              </a:rPr>
              <a:t>AODV</a:t>
            </a:r>
            <a:r>
              <a:rPr lang="es-VE" sz="2400" dirty="0" smtClean="0">
                <a:latin typeface="Times New Roman" pitchFamily="18" charset="0"/>
                <a:cs typeface="Times New Roman" pitchFamily="18" charset="0"/>
              </a:rPr>
              <a:t> y </a:t>
            </a:r>
            <a:r>
              <a:rPr lang="es-VE" sz="2400" b="1" dirty="0" smtClean="0">
                <a:latin typeface="Times New Roman" pitchFamily="18" charset="0"/>
                <a:cs typeface="Times New Roman" pitchFamily="18" charset="0"/>
              </a:rPr>
              <a:t>OLSR</a:t>
            </a:r>
            <a:r>
              <a:rPr lang="es-VE" sz="2400" dirty="0" smtClean="0">
                <a:latin typeface="Times New Roman" pitchFamily="18" charset="0"/>
                <a:cs typeface="Times New Roman" pitchFamily="18" charset="0"/>
              </a:rPr>
              <a:t> han alcanzado el nivel de RFC (</a:t>
            </a:r>
            <a:r>
              <a:rPr lang="es-VE" sz="2400" dirty="0" err="1" smtClean="0">
                <a:latin typeface="Times New Roman" pitchFamily="18" charset="0"/>
                <a:cs typeface="Times New Roman" pitchFamily="18" charset="0"/>
              </a:rPr>
              <a:t>Request</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for</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Comment</a:t>
            </a:r>
            <a:r>
              <a:rPr lang="es-VE" sz="2400" dirty="0" smtClean="0">
                <a:latin typeface="Times New Roman" pitchFamily="18" charset="0"/>
                <a:cs typeface="Times New Roman" pitchFamily="18" charset="0"/>
              </a:rPr>
              <a:t>)</a:t>
            </a:r>
          </a:p>
          <a:p>
            <a:r>
              <a:rPr lang="es-VE" sz="2400" i="1" dirty="0" smtClean="0"/>
              <a:t> </a:t>
            </a:r>
            <a:endParaRPr lang="es-VE"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214290"/>
            <a:ext cx="8501122" cy="6370975"/>
          </a:xfrm>
          <a:prstGeom prst="rect">
            <a:avLst/>
          </a:prstGeom>
        </p:spPr>
        <p:txBody>
          <a:bodyPr wrap="square">
            <a:spAutoFit/>
          </a:bodyPr>
          <a:lstStyle/>
          <a:p>
            <a:pPr algn="ctr"/>
            <a:r>
              <a:rPr lang="es-ES" sz="2400" b="1" dirty="0" smtClean="0">
                <a:latin typeface="Times New Roman" pitchFamily="18" charset="0"/>
                <a:cs typeface="Times New Roman" pitchFamily="18" charset="0"/>
              </a:rPr>
              <a:t>AGENDA</a:t>
            </a:r>
          </a:p>
          <a:p>
            <a:pPr algn="ctr"/>
            <a:r>
              <a:rPr lang="es-ES" sz="2400" b="1" dirty="0" smtClean="0">
                <a:latin typeface="Times New Roman" pitchFamily="18" charset="0"/>
                <a:cs typeface="Times New Roman" pitchFamily="18" charset="0"/>
              </a:rPr>
              <a:t>Segunda Parte</a:t>
            </a:r>
          </a:p>
          <a:p>
            <a:pPr algn="ctr"/>
            <a:endParaRPr lang="es-ES" sz="2400" b="1" dirty="0" smtClean="0">
              <a:latin typeface="Times New Roman" pitchFamily="18" charset="0"/>
              <a:cs typeface="Times New Roman" pitchFamily="18" charset="0"/>
            </a:endParaRPr>
          </a:p>
          <a:p>
            <a:pPr algn="ctr"/>
            <a:endParaRPr lang="es-ES" sz="2400" b="1" dirty="0" smtClean="0">
              <a:latin typeface="Times New Roman" pitchFamily="18" charset="0"/>
              <a:cs typeface="Times New Roman" pitchFamily="18" charset="0"/>
            </a:endParaRPr>
          </a:p>
          <a:p>
            <a:pPr marL="342900" indent="-342900" algn="just">
              <a:buFont typeface="Arial" charset="0"/>
              <a:buChar char="•"/>
            </a:pPr>
            <a:r>
              <a:rPr lang="es-ES" sz="2400" dirty="0" err="1" smtClean="0">
                <a:latin typeface="Arial" pitchFamily="34" charset="0"/>
                <a:cs typeface="Arial" pitchFamily="34" charset="0"/>
              </a:rPr>
              <a:t>QoS</a:t>
            </a:r>
            <a:r>
              <a:rPr lang="es-ES" sz="2400" dirty="0" smtClean="0">
                <a:latin typeface="Arial" pitchFamily="34" charset="0"/>
                <a:cs typeface="Arial" pitchFamily="34" charset="0"/>
              </a:rPr>
              <a:t> EN REDES MÓVILES Ad-Hoc</a:t>
            </a:r>
          </a:p>
          <a:p>
            <a:pPr marL="342900" indent="-342900" algn="just">
              <a:buFont typeface="Arial" charset="0"/>
              <a:buChar char="•"/>
            </a:pPr>
            <a:r>
              <a:rPr lang="es-ES" sz="2400" dirty="0" smtClean="0">
                <a:latin typeface="Arial" pitchFamily="34" charset="0"/>
                <a:cs typeface="Arial" pitchFamily="34" charset="0"/>
              </a:rPr>
              <a:t>Redes </a:t>
            </a:r>
            <a:r>
              <a:rPr lang="es-ES" sz="2400" dirty="0" err="1" smtClean="0">
                <a:latin typeface="Arial" pitchFamily="34" charset="0"/>
                <a:cs typeface="Arial" pitchFamily="34" charset="0"/>
              </a:rPr>
              <a:t>Mesh</a:t>
            </a:r>
            <a:endParaRPr lang="es-ES" sz="2400" dirty="0" smtClean="0">
              <a:latin typeface="Arial" pitchFamily="34" charset="0"/>
              <a:cs typeface="Arial" pitchFamily="34" charset="0"/>
            </a:endParaRPr>
          </a:p>
          <a:p>
            <a:pPr marL="342900" indent="-342900" algn="just">
              <a:buFont typeface="Arial" charset="0"/>
              <a:buChar char="•"/>
            </a:pPr>
            <a:r>
              <a:rPr lang="es-ES" sz="2400" dirty="0" smtClean="0">
                <a:latin typeface="Arial" pitchFamily="34" charset="0"/>
                <a:cs typeface="Arial" pitchFamily="34" charset="0"/>
              </a:rPr>
              <a:t>Comparación entre redes </a:t>
            </a:r>
            <a:r>
              <a:rPr lang="es-ES" sz="2400" dirty="0" err="1" smtClean="0">
                <a:latin typeface="Arial" pitchFamily="34" charset="0"/>
                <a:cs typeface="Arial" pitchFamily="34" charset="0"/>
              </a:rPr>
              <a:t>Mesh</a:t>
            </a:r>
            <a:r>
              <a:rPr lang="es-ES" sz="2400" dirty="0" smtClean="0">
                <a:latin typeface="Arial" pitchFamily="34" charset="0"/>
                <a:cs typeface="Arial" pitchFamily="34" charset="0"/>
              </a:rPr>
              <a:t> y Ad-hoc:</a:t>
            </a:r>
          </a:p>
          <a:p>
            <a:pPr marL="342900" indent="-342900" algn="just">
              <a:buFont typeface="Arial" charset="0"/>
              <a:buChar char="•"/>
            </a:pPr>
            <a:r>
              <a:rPr lang="es-ES" sz="2400" dirty="0" smtClean="0">
                <a:latin typeface="Arial" pitchFamily="34" charset="0"/>
                <a:cs typeface="Arial" pitchFamily="34" charset="0"/>
              </a:rPr>
              <a:t>Funcionamiento	 MESH</a:t>
            </a:r>
          </a:p>
          <a:p>
            <a:pPr marL="342900" indent="-342900" algn="just">
              <a:buFont typeface="Arial" charset="0"/>
              <a:buChar char="•"/>
            </a:pPr>
            <a:r>
              <a:rPr lang="es-VE" sz="2400" dirty="0" smtClean="0">
                <a:latin typeface="Arial" pitchFamily="34" charset="0"/>
                <a:cs typeface="Arial" pitchFamily="34" charset="0"/>
              </a:rPr>
              <a:t>Introducción </a:t>
            </a:r>
            <a:r>
              <a:rPr lang="es-ES" sz="2400" dirty="0" err="1" smtClean="0">
                <a:latin typeface="Arial" pitchFamily="34" charset="0"/>
                <a:cs typeface="Arial" pitchFamily="34" charset="0"/>
              </a:rPr>
              <a:t>Wireless</a:t>
            </a:r>
            <a:r>
              <a:rPr lang="es-ES" sz="2400" dirty="0" smtClean="0">
                <a:latin typeface="Arial" pitchFamily="34" charset="0"/>
                <a:cs typeface="Arial" pitchFamily="34" charset="0"/>
              </a:rPr>
              <a:t> Sensor Network</a:t>
            </a:r>
          </a:p>
          <a:p>
            <a:pPr marL="342900" indent="-342900" algn="just">
              <a:buFont typeface="Arial" charset="0"/>
              <a:buChar char="•"/>
            </a:pPr>
            <a:r>
              <a:rPr lang="es-VE" sz="2400" dirty="0" smtClean="0">
                <a:latin typeface="Arial" pitchFamily="34" charset="0"/>
                <a:cs typeface="Arial" pitchFamily="34" charset="0"/>
              </a:rPr>
              <a:t>Aplicaciones</a:t>
            </a:r>
          </a:p>
          <a:p>
            <a:pPr marL="342900" indent="-342900" algn="just">
              <a:buFont typeface="Arial" charset="0"/>
              <a:buChar char="•"/>
            </a:pPr>
            <a:r>
              <a:rPr lang="es-VE" sz="2400" dirty="0" smtClean="0">
                <a:latin typeface="Arial" pitchFamily="34" charset="0"/>
                <a:cs typeface="Arial" pitchFamily="34" charset="0"/>
              </a:rPr>
              <a:t>Seguridad en WSN</a:t>
            </a:r>
          </a:p>
          <a:p>
            <a:pPr marL="342900" indent="-342900" algn="just">
              <a:buFont typeface="Arial" charset="0"/>
              <a:buChar char="•"/>
            </a:pPr>
            <a:r>
              <a:rPr lang="es-VE" sz="2400" dirty="0" smtClean="0">
                <a:latin typeface="Arial" pitchFamily="34" charset="0"/>
                <a:cs typeface="Arial" pitchFamily="34" charset="0"/>
              </a:rPr>
              <a:t>Experimento y Análisis</a:t>
            </a:r>
          </a:p>
          <a:p>
            <a:pPr marL="342900" indent="-342900" algn="just">
              <a:buFont typeface="Arial" charset="0"/>
              <a:buChar char="•"/>
            </a:pPr>
            <a:r>
              <a:rPr lang="es-VE" sz="2400" dirty="0" smtClean="0">
                <a:latin typeface="Arial" pitchFamily="34" charset="0"/>
                <a:cs typeface="Arial" pitchFamily="34" charset="0"/>
              </a:rPr>
              <a:t>Algoritmos Criptográficos Analizados</a:t>
            </a:r>
          </a:p>
          <a:p>
            <a:pPr marL="342900" indent="-342900" algn="just">
              <a:buFont typeface="Arial" charset="0"/>
              <a:buChar char="•"/>
            </a:pPr>
            <a:r>
              <a:rPr lang="es-VE" sz="2400" dirty="0" smtClean="0">
                <a:latin typeface="Arial" pitchFamily="34" charset="0"/>
                <a:cs typeface="Arial" pitchFamily="34" charset="0"/>
              </a:rPr>
              <a:t>Estudio del perfil de Consumo de un nodo inalámbrico en sus diferentes fases</a:t>
            </a:r>
          </a:p>
          <a:p>
            <a:pPr marL="342900" indent="-342900" algn="just">
              <a:buFont typeface="Arial" charset="0"/>
              <a:buChar char="•"/>
            </a:pPr>
            <a:r>
              <a:rPr lang="es-VE" sz="2400" dirty="0" smtClean="0">
                <a:latin typeface="Arial" pitchFamily="34" charset="0"/>
                <a:cs typeface="Arial" pitchFamily="34" charset="0"/>
              </a:rPr>
              <a:t>Conclusiones</a:t>
            </a:r>
          </a:p>
          <a:p>
            <a:pPr marL="457200" lvl="0" indent="-457200"/>
            <a:endParaRPr lang="es-VE"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42808"/>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l="54492" t="29062" r="25000" b="21250"/>
          <a:stretch>
            <a:fillRect/>
          </a:stretch>
        </p:blipFill>
        <p:spPr bwMode="auto">
          <a:xfrm>
            <a:off x="5643602" y="1214422"/>
            <a:ext cx="3000364" cy="4543466"/>
          </a:xfrm>
          <a:prstGeom prst="rect">
            <a:avLst/>
          </a:prstGeom>
          <a:noFill/>
          <a:ln w="9525">
            <a:noFill/>
            <a:miter lim="800000"/>
            <a:headEnd/>
            <a:tailEnd/>
          </a:ln>
          <a:effectLst/>
        </p:spPr>
      </p:pic>
      <p:sp>
        <p:nvSpPr>
          <p:cNvPr id="5" name="4 Rectángulo"/>
          <p:cNvSpPr/>
          <p:nvPr/>
        </p:nvSpPr>
        <p:spPr>
          <a:xfrm>
            <a:off x="714348" y="1357298"/>
            <a:ext cx="4786346" cy="3785652"/>
          </a:xfrm>
          <a:prstGeom prst="rect">
            <a:avLst/>
          </a:prstGeom>
        </p:spPr>
        <p:txBody>
          <a:bodyPr wrap="square">
            <a:spAutoFit/>
          </a:bodyPr>
          <a:lstStyle/>
          <a:p>
            <a:r>
              <a:rPr lang="es-VE" sz="2400" b="1" dirty="0" smtClean="0">
                <a:latin typeface="Times New Roman" pitchFamily="18" charset="0"/>
                <a:cs typeface="Times New Roman" pitchFamily="18" charset="0"/>
              </a:rPr>
              <a:t>Red con Nodos</a:t>
            </a:r>
          </a:p>
          <a:p>
            <a:r>
              <a:rPr lang="es-VE" sz="2400" dirty="0" smtClean="0">
                <a:latin typeface="Times New Roman" pitchFamily="18" charset="0"/>
                <a:cs typeface="Times New Roman" pitchFamily="18" charset="0"/>
              </a:rPr>
              <a:t> </a:t>
            </a:r>
            <a:br>
              <a:rPr lang="es-VE" sz="2400" dirty="0" smtClean="0">
                <a:latin typeface="Times New Roman" pitchFamily="18" charset="0"/>
                <a:cs typeface="Times New Roman" pitchFamily="18" charset="0"/>
              </a:rPr>
            </a:br>
            <a:r>
              <a:rPr lang="es-VE" sz="2400" b="1" dirty="0" smtClean="0">
                <a:latin typeface="Times New Roman" pitchFamily="18" charset="0"/>
                <a:cs typeface="Times New Roman" pitchFamily="18" charset="0"/>
              </a:rPr>
              <a:t>Objetivo: </a:t>
            </a:r>
          </a:p>
          <a:p>
            <a:r>
              <a:rPr lang="es-VE" sz="2400" dirty="0" smtClean="0">
                <a:latin typeface="Times New Roman" pitchFamily="18" charset="0"/>
                <a:cs typeface="Times New Roman" pitchFamily="18" charset="0"/>
              </a:rPr>
              <a:t>Transferencia de mensajes de un </a:t>
            </a:r>
            <a:br>
              <a:rPr lang="es-VE" sz="2400" dirty="0" smtClean="0">
                <a:latin typeface="Times New Roman" pitchFamily="18" charset="0"/>
                <a:cs typeface="Times New Roman" pitchFamily="18" charset="0"/>
              </a:rPr>
            </a:br>
            <a:r>
              <a:rPr lang="es-VE" sz="2400" dirty="0" smtClean="0">
                <a:latin typeface="Times New Roman" pitchFamily="18" charset="0"/>
                <a:cs typeface="Times New Roman" pitchFamily="18" charset="0"/>
              </a:rPr>
              <a:t>nodo a otro.</a:t>
            </a:r>
          </a:p>
          <a:p>
            <a:pPr>
              <a:buFont typeface="Wingdings" pitchFamily="2" charset="2"/>
              <a:buChar char="ü"/>
            </a:pPr>
            <a:endParaRPr lang="es-VE" sz="2400" dirty="0" smtClean="0">
              <a:latin typeface="Times New Roman" pitchFamily="18" charset="0"/>
              <a:cs typeface="Times New Roman" pitchFamily="18" charset="0"/>
            </a:endParaRPr>
          </a:p>
          <a:p>
            <a:pPr>
              <a:buFont typeface="Wingdings" pitchFamily="2" charset="2"/>
              <a:buChar char="ü"/>
            </a:pPr>
            <a:r>
              <a:rPr lang="es-VE" sz="2400" dirty="0" smtClean="0">
                <a:latin typeface="Times New Roman" pitchFamily="18" charset="0"/>
                <a:cs typeface="Times New Roman" pitchFamily="18" charset="0"/>
              </a:rPr>
              <a:t>Cual es el "mejor" camino? </a:t>
            </a:r>
          </a:p>
          <a:p>
            <a:pPr>
              <a:buFont typeface="Wingdings" pitchFamily="2" charset="2"/>
              <a:buChar char="ü"/>
            </a:pPr>
            <a:endParaRPr lang="es-VE" sz="2400" dirty="0" smtClean="0">
              <a:latin typeface="Times New Roman" pitchFamily="18" charset="0"/>
              <a:cs typeface="Times New Roman" pitchFamily="18" charset="0"/>
            </a:endParaRPr>
          </a:p>
          <a:p>
            <a:pPr>
              <a:buFont typeface="Wingdings" pitchFamily="2" charset="2"/>
              <a:buChar char="ü"/>
            </a:pPr>
            <a:r>
              <a:rPr lang="es-VE" sz="2400" dirty="0" smtClean="0">
                <a:latin typeface="Times New Roman" pitchFamily="18" charset="0"/>
                <a:cs typeface="Times New Roman" pitchFamily="18" charset="0"/>
              </a:rPr>
              <a:t>Quien decide - fuente o nodos intermedios?</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42808"/>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396359"/>
            <a:ext cx="8786874" cy="461665"/>
          </a:xfrm>
          <a:prstGeom prst="rect">
            <a:avLst/>
          </a:prstGeom>
        </p:spPr>
        <p:txBody>
          <a:bodyPr wrap="square">
            <a:spAutoFit/>
          </a:bodyPr>
          <a:lstStyle/>
          <a:p>
            <a:pPr algn="r"/>
            <a:r>
              <a:rPr lang="es-VE" sz="1200" dirty="0" smtClean="0"/>
              <a:t>Departamento de Sistemas Telemáticos y Computación (</a:t>
            </a:r>
            <a:r>
              <a:rPr lang="es-VE" sz="1200" dirty="0" err="1" smtClean="0"/>
              <a:t>GSyC</a:t>
            </a:r>
            <a:r>
              <a:rPr lang="es-VE" sz="1200" dirty="0" smtClean="0"/>
              <a:t>). Universidad Rey Juan Carlos. 2005</a:t>
            </a:r>
          </a:p>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1262139"/>
            <a:ext cx="7858180" cy="4154984"/>
          </a:xfrm>
          <a:prstGeom prst="rect">
            <a:avLst/>
          </a:prstGeom>
        </p:spPr>
        <p:txBody>
          <a:bodyPr wrap="square">
            <a:spAutoFit/>
          </a:bodyPr>
          <a:lstStyle/>
          <a:p>
            <a:pPr algn="just"/>
            <a:r>
              <a:rPr lang="es-VE" sz="2400" b="1" dirty="0" smtClean="0">
                <a:latin typeface="Times New Roman" pitchFamily="18" charset="0"/>
                <a:cs typeface="Times New Roman" pitchFamily="18" charset="0"/>
              </a:rPr>
              <a:t>Protocolos Proactivos (basados en tablas)</a:t>
            </a:r>
          </a:p>
          <a:p>
            <a:pPr lvl="1" algn="just">
              <a:buFont typeface="Wingdings" pitchFamily="2" charset="2"/>
              <a:buChar char="Ø"/>
            </a:pPr>
            <a:r>
              <a:rPr lang="es-VE" sz="2400" dirty="0" smtClean="0">
                <a:latin typeface="Times New Roman" pitchFamily="18" charset="0"/>
                <a:cs typeface="Times New Roman" pitchFamily="18" charset="0"/>
              </a:rPr>
              <a:t>Determinan las rutas independientemente del modelo de     tráfico</a:t>
            </a:r>
          </a:p>
          <a:p>
            <a:pPr lvl="1" algn="just">
              <a:buFont typeface="Wingdings" pitchFamily="2" charset="2"/>
              <a:buChar char="Ø"/>
            </a:pPr>
            <a:r>
              <a:rPr lang="es-VE" sz="2400" dirty="0" smtClean="0"/>
              <a:t>Buscan rutas periódicamente, suponiendo que serán útiles</a:t>
            </a:r>
          </a:p>
          <a:p>
            <a:r>
              <a:rPr lang="es-VE" sz="2400" dirty="0" smtClean="0"/>
              <a:t>Ejemplo: OLSR.</a:t>
            </a:r>
          </a:p>
          <a:p>
            <a:endParaRPr lang="es-VE" sz="2400" dirty="0" smtClean="0"/>
          </a:p>
          <a:p>
            <a:endParaRPr lang="es-VE" sz="2400" dirty="0" smtClean="0"/>
          </a:p>
          <a:p>
            <a:pPr algn="just"/>
            <a:r>
              <a:rPr lang="es-VE" sz="2400" b="1" dirty="0" smtClean="0">
                <a:latin typeface="Times New Roman" pitchFamily="18" charset="0"/>
                <a:cs typeface="Times New Roman" pitchFamily="18" charset="0"/>
              </a:rPr>
              <a:t>Protocolos Reactivos (por demanda)</a:t>
            </a:r>
          </a:p>
          <a:p>
            <a:pPr lvl="1" algn="just">
              <a:buFont typeface="Wingdings" pitchFamily="2" charset="2"/>
              <a:buChar char="Ø"/>
            </a:pPr>
            <a:r>
              <a:rPr lang="es-VE" sz="2400" dirty="0" smtClean="0">
                <a:latin typeface="Times New Roman" pitchFamily="18" charset="0"/>
                <a:cs typeface="Times New Roman" pitchFamily="18" charset="0"/>
              </a:rPr>
              <a:t>Buscan y mantienen las rutas solamente si es necesario</a:t>
            </a:r>
          </a:p>
          <a:p>
            <a:pPr algn="just"/>
            <a:r>
              <a:rPr lang="es-VE" sz="2400" dirty="0" smtClean="0"/>
              <a:t>Ejemplo: AODV, DSR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500034" y="857232"/>
            <a:ext cx="8215370" cy="5262979"/>
          </a:xfrm>
          <a:prstGeom prst="rect">
            <a:avLst/>
          </a:prstGeom>
        </p:spPr>
        <p:txBody>
          <a:bodyPr wrap="square">
            <a:spAutoFit/>
          </a:bodyPr>
          <a:lstStyle/>
          <a:p>
            <a:pPr algn="just"/>
            <a:r>
              <a:rPr lang="es-VE" sz="2400" b="1" dirty="0" smtClean="0">
                <a:latin typeface="Times New Roman" pitchFamily="18" charset="0"/>
                <a:cs typeface="Times New Roman" pitchFamily="18" charset="0"/>
              </a:rPr>
              <a:t>Aspectos a tener en consideración</a:t>
            </a:r>
          </a:p>
          <a:p>
            <a:pPr algn="just"/>
            <a:endParaRPr lang="es-VE" sz="2400" b="1" dirty="0" smtClean="0">
              <a:latin typeface="Times New Roman" pitchFamily="18" charset="0"/>
              <a:cs typeface="Times New Roman" pitchFamily="18" charset="0"/>
            </a:endParaRPr>
          </a:p>
          <a:p>
            <a:pPr algn="just"/>
            <a:r>
              <a:rPr lang="es-VE" sz="2400" b="1" dirty="0" smtClean="0">
                <a:latin typeface="Times New Roman" pitchFamily="18" charset="0"/>
                <a:cs typeface="Times New Roman" pitchFamily="18" charset="0"/>
              </a:rPr>
              <a:t>Tiempo de espera para el descubrimiento de la ruta:</a:t>
            </a:r>
          </a:p>
          <a:p>
            <a:pPr algn="just">
              <a:buFont typeface="Wingdings" pitchFamily="2" charset="2"/>
              <a:buChar char="Ø"/>
            </a:pPr>
            <a:r>
              <a:rPr lang="es-VE" sz="2400" dirty="0" smtClean="0">
                <a:latin typeface="Times New Roman" pitchFamily="18" charset="0"/>
                <a:cs typeface="Times New Roman" pitchFamily="18" charset="0"/>
              </a:rPr>
              <a:t>Los protocolos proactivos normalmente tienen una latencia menor gracias al uso de caches.</a:t>
            </a:r>
          </a:p>
          <a:p>
            <a:pPr algn="just">
              <a:buFont typeface="Wingdings" pitchFamily="2" charset="2"/>
              <a:buChar char="Ø"/>
            </a:pPr>
            <a:r>
              <a:rPr lang="es-VE" sz="2400" dirty="0" smtClean="0">
                <a:latin typeface="Times New Roman" pitchFamily="18" charset="0"/>
                <a:cs typeface="Times New Roman" pitchFamily="18" charset="0"/>
              </a:rPr>
              <a:t>Los protocolos reactivos pueden tener mayor latencia.</a:t>
            </a:r>
          </a:p>
          <a:p>
            <a:pPr algn="just"/>
            <a:r>
              <a:rPr lang="es-VE" sz="2400" dirty="0" smtClean="0">
                <a:latin typeface="Times New Roman" pitchFamily="18" charset="0"/>
                <a:cs typeface="Times New Roman" pitchFamily="18" charset="0"/>
              </a:rPr>
              <a:t>	Una ruta entre A y B es establecida solo si A intenta 	transmitir a B.</a:t>
            </a:r>
          </a:p>
          <a:p>
            <a:pPr algn="just"/>
            <a:endParaRPr lang="es-VE" sz="2400" dirty="0" smtClean="0">
              <a:latin typeface="Times New Roman" pitchFamily="18" charset="0"/>
              <a:cs typeface="Times New Roman" pitchFamily="18" charset="0"/>
            </a:endParaRPr>
          </a:p>
          <a:p>
            <a:pPr algn="just"/>
            <a:r>
              <a:rPr lang="es-VE" sz="2400" b="1" dirty="0" err="1" smtClean="0">
                <a:latin typeface="Times New Roman" pitchFamily="18" charset="0"/>
                <a:cs typeface="Times New Roman" pitchFamily="18" charset="0"/>
              </a:rPr>
              <a:t>Overhead</a:t>
            </a:r>
            <a:r>
              <a:rPr lang="es-VE" sz="2400" b="1" dirty="0" smtClean="0">
                <a:latin typeface="Times New Roman" pitchFamily="18" charset="0"/>
                <a:cs typeface="Times New Roman" pitchFamily="18" charset="0"/>
              </a:rPr>
              <a:t> del descubrimiento y del mantenimiento de la ruta:</a:t>
            </a:r>
          </a:p>
          <a:p>
            <a:pPr algn="just">
              <a:buFont typeface="Wingdings" pitchFamily="2" charset="2"/>
              <a:buChar char="Ø"/>
            </a:pPr>
            <a:r>
              <a:rPr lang="es-VE" sz="2400" dirty="0" smtClean="0">
                <a:latin typeface="Times New Roman" pitchFamily="18" charset="0"/>
                <a:cs typeface="Times New Roman" pitchFamily="18" charset="0"/>
              </a:rPr>
              <a:t>Los protocolos reactivos pueden tener un </a:t>
            </a:r>
            <a:r>
              <a:rPr lang="es-VE" sz="2400" dirty="0" err="1" smtClean="0">
                <a:latin typeface="Times New Roman" pitchFamily="18" charset="0"/>
                <a:cs typeface="Times New Roman" pitchFamily="18" charset="0"/>
              </a:rPr>
              <a:t>overhead</a:t>
            </a:r>
            <a:r>
              <a:rPr lang="es-VE" sz="2400" dirty="0" smtClean="0">
                <a:latin typeface="Times New Roman" pitchFamily="18" charset="0"/>
                <a:cs typeface="Times New Roman" pitchFamily="18" charset="0"/>
              </a:rPr>
              <a:t> menor por que buscan las rutas únicamente cuando es necesario.</a:t>
            </a:r>
          </a:p>
          <a:p>
            <a:pPr algn="just">
              <a:buFont typeface="Wingdings" pitchFamily="2" charset="2"/>
              <a:buChar char="Ø"/>
            </a:pPr>
            <a:r>
              <a:rPr lang="es-VE" sz="2400" dirty="0" smtClean="0">
                <a:latin typeface="Times New Roman" pitchFamily="18" charset="0"/>
                <a:cs typeface="Times New Roman" pitchFamily="18" charset="0"/>
              </a:rPr>
              <a:t>Los protocolos proactivos pueden tener un </a:t>
            </a:r>
            <a:r>
              <a:rPr lang="es-VE" sz="2400" dirty="0" err="1" smtClean="0">
                <a:latin typeface="Times New Roman" pitchFamily="18" charset="0"/>
                <a:cs typeface="Times New Roman" pitchFamily="18" charset="0"/>
              </a:rPr>
              <a:t>overhead</a:t>
            </a:r>
            <a:r>
              <a:rPr lang="es-VE" sz="2400" dirty="0" smtClean="0">
                <a:latin typeface="Times New Roman" pitchFamily="18" charset="0"/>
                <a:cs typeface="Times New Roman" pitchFamily="18" charset="0"/>
              </a:rPr>
              <a:t> mayor por que siempre están actualizando las rutas.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500034" y="892807"/>
            <a:ext cx="8215370" cy="4893647"/>
          </a:xfrm>
          <a:prstGeom prst="rect">
            <a:avLst/>
          </a:prstGeom>
        </p:spPr>
        <p:txBody>
          <a:bodyPr wrap="square">
            <a:spAutoFit/>
          </a:bodyPr>
          <a:lstStyle/>
          <a:p>
            <a:r>
              <a:rPr lang="es-VE" sz="2400" b="1" dirty="0" smtClean="0">
                <a:latin typeface="Times New Roman" pitchFamily="18" charset="0"/>
                <a:cs typeface="Times New Roman" pitchFamily="18" charset="0"/>
              </a:rPr>
              <a:t>Protocolos </a:t>
            </a:r>
            <a:r>
              <a:rPr lang="es-VE" sz="2400" b="1" dirty="0" err="1" smtClean="0">
                <a:latin typeface="Times New Roman" pitchFamily="18" charset="0"/>
                <a:cs typeface="Times New Roman" pitchFamily="18" charset="0"/>
              </a:rPr>
              <a:t>Unicast</a:t>
            </a:r>
            <a:endParaRPr lang="es-VE" sz="2400" b="1" dirty="0" smtClean="0">
              <a:latin typeface="Times New Roman" pitchFamily="18" charset="0"/>
              <a:cs typeface="Times New Roman" pitchFamily="18" charset="0"/>
            </a:endParaRPr>
          </a:p>
          <a:p>
            <a:pPr lvl="1"/>
            <a:endParaRPr lang="es-VE" sz="2400" dirty="0" smtClean="0">
              <a:latin typeface="Times New Roman" pitchFamily="18" charset="0"/>
              <a:cs typeface="Times New Roman" pitchFamily="18" charset="0"/>
            </a:endParaRPr>
          </a:p>
          <a:p>
            <a:pPr lvl="1">
              <a:buFont typeface="Wingdings" pitchFamily="2" charset="2"/>
              <a:buChar char="Ø"/>
            </a:pPr>
            <a:r>
              <a:rPr lang="es-VE" sz="2400" dirty="0" smtClean="0">
                <a:latin typeface="Times New Roman" pitchFamily="18" charset="0"/>
                <a:cs typeface="Times New Roman" pitchFamily="18" charset="0"/>
              </a:rPr>
              <a:t>DSR (</a:t>
            </a:r>
            <a:r>
              <a:rPr lang="es-VE" sz="2400" dirty="0" err="1" smtClean="0">
                <a:latin typeface="Times New Roman" pitchFamily="18" charset="0"/>
                <a:cs typeface="Times New Roman" pitchFamily="18" charset="0"/>
              </a:rPr>
              <a:t>Dynamic</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Source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Routing</a:t>
            </a:r>
            <a:r>
              <a:rPr lang="es-VE" sz="2400" dirty="0" smtClean="0">
                <a:latin typeface="Times New Roman" pitchFamily="18" charset="0"/>
                <a:cs typeface="Times New Roman" pitchFamily="18" charset="0"/>
              </a:rPr>
              <a:t>, </a:t>
            </a:r>
            <a:r>
              <a:rPr lang="es-VE" sz="2400" dirty="0" smtClean="0"/>
              <a:t>Fuente de enrutamiento dinámico</a:t>
            </a:r>
            <a:r>
              <a:rPr lang="es-VE" sz="2400" dirty="0" smtClean="0">
                <a:latin typeface="Times New Roman" pitchFamily="18" charset="0"/>
                <a:cs typeface="Times New Roman" pitchFamily="18" charset="0"/>
              </a:rPr>
              <a:t>)</a:t>
            </a:r>
          </a:p>
          <a:p>
            <a:pPr lvl="1">
              <a:buFont typeface="Wingdings" pitchFamily="2" charset="2"/>
              <a:buChar char="Ø"/>
            </a:pPr>
            <a:endParaRPr lang="es-VE" sz="2400" dirty="0" smtClean="0">
              <a:latin typeface="Times New Roman" pitchFamily="18" charset="0"/>
              <a:cs typeface="Times New Roman" pitchFamily="18" charset="0"/>
            </a:endParaRPr>
          </a:p>
          <a:p>
            <a:pPr lvl="1">
              <a:buFont typeface="Wingdings" pitchFamily="2" charset="2"/>
              <a:buChar char="Ø"/>
            </a:pPr>
            <a:r>
              <a:rPr lang="es-VE" sz="2400" dirty="0" smtClean="0">
                <a:latin typeface="Times New Roman" pitchFamily="18" charset="0"/>
                <a:cs typeface="Times New Roman" pitchFamily="18" charset="0"/>
              </a:rPr>
              <a:t>AODV (Ad hoc </a:t>
            </a:r>
            <a:r>
              <a:rPr lang="es-VE" sz="2400" dirty="0" err="1" smtClean="0">
                <a:latin typeface="Times New Roman" pitchFamily="18" charset="0"/>
                <a:cs typeface="Times New Roman" pitchFamily="18" charset="0"/>
              </a:rPr>
              <a:t>On-demand</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Distance</a:t>
            </a:r>
            <a:r>
              <a:rPr lang="es-VE" sz="2400" dirty="0" smtClean="0">
                <a:latin typeface="Times New Roman" pitchFamily="18" charset="0"/>
                <a:cs typeface="Times New Roman" pitchFamily="18" charset="0"/>
              </a:rPr>
              <a:t> Vector, Protocolo  de enrutamiento a demanda ad hoc del vector distancia )</a:t>
            </a:r>
          </a:p>
          <a:p>
            <a:pPr lvl="1">
              <a:buFont typeface="Wingdings" pitchFamily="2" charset="2"/>
              <a:buChar char="Ø"/>
            </a:pPr>
            <a:endParaRPr lang="es-VE" sz="2400" dirty="0" smtClean="0">
              <a:latin typeface="Times New Roman" pitchFamily="18" charset="0"/>
              <a:cs typeface="Times New Roman" pitchFamily="18" charset="0"/>
            </a:endParaRPr>
          </a:p>
          <a:p>
            <a:pPr lvl="1">
              <a:buFont typeface="Wingdings" pitchFamily="2" charset="2"/>
              <a:buChar char="Ø"/>
            </a:pPr>
            <a:r>
              <a:rPr lang="en-US" sz="2400" dirty="0" smtClean="0">
                <a:latin typeface="Times New Roman" pitchFamily="18" charset="0"/>
                <a:cs typeface="Times New Roman" pitchFamily="18" charset="0"/>
              </a:rPr>
              <a:t>OLSR (On-demand Link State Routing, </a:t>
            </a:r>
            <a:r>
              <a:rPr lang="es-ES" sz="2400" dirty="0" smtClean="0">
                <a:latin typeface="Times New Roman" pitchFamily="18" charset="0"/>
                <a:cs typeface="Times New Roman" pitchFamily="18" charset="0"/>
              </a:rPr>
              <a:t>Protocolo</a:t>
            </a:r>
            <a:r>
              <a:rPr lang="es-ES" sz="2400" dirty="0" smtClean="0"/>
              <a:t> de enrutamiento de estado de enlace optimizado</a:t>
            </a:r>
            <a:r>
              <a:rPr lang="en-US" sz="2400" dirty="0" smtClean="0">
                <a:latin typeface="Times New Roman" pitchFamily="18" charset="0"/>
                <a:cs typeface="Times New Roman" pitchFamily="18" charset="0"/>
              </a:rPr>
              <a:t>)</a:t>
            </a:r>
          </a:p>
          <a:p>
            <a:pPr lvl="1">
              <a:buFont typeface="Wingdings" pitchFamily="2" charset="2"/>
              <a:buChar char="Ø"/>
            </a:pPr>
            <a:endParaRPr lang="en-US" sz="2400" dirty="0" smtClean="0">
              <a:latin typeface="Times New Roman" pitchFamily="18" charset="0"/>
              <a:cs typeface="Times New Roman" pitchFamily="18" charset="0"/>
            </a:endParaRPr>
          </a:p>
          <a:p>
            <a:pPr lvl="1">
              <a:buFont typeface="Wingdings" pitchFamily="2" charset="2"/>
              <a:buChar char="Ø"/>
            </a:pPr>
            <a:r>
              <a:rPr lang="es-VE" sz="2400" dirty="0" smtClean="0">
                <a:latin typeface="Times New Roman" pitchFamily="18" charset="0"/>
                <a:cs typeface="Times New Roman" pitchFamily="18" charset="0"/>
              </a:rPr>
              <a:t>ZRP (</a:t>
            </a:r>
            <a:r>
              <a:rPr lang="es-VE" sz="2400" dirty="0" err="1" smtClean="0">
                <a:latin typeface="Times New Roman" pitchFamily="18" charset="0"/>
                <a:cs typeface="Times New Roman" pitchFamily="18" charset="0"/>
              </a:rPr>
              <a:t>Zone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Routing</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Protocols</a:t>
            </a:r>
            <a:r>
              <a:rPr lang="es-VE" sz="2400" dirty="0" smtClean="0">
                <a:latin typeface="Times New Roman" pitchFamily="18" charset="0"/>
                <a:cs typeface="Times New Roman" pitchFamily="18" charset="0"/>
              </a:rPr>
              <a:t>, Protocolo de enrutamiento de la zona)</a:t>
            </a:r>
            <a:endParaRPr lang="es-VE"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500034" y="857232"/>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pic>
        <p:nvPicPr>
          <p:cNvPr id="29698" name="Picture 2"/>
          <p:cNvPicPr>
            <a:picLocks noChangeAspect="1" noChangeArrowheads="1"/>
          </p:cNvPicPr>
          <p:nvPr/>
        </p:nvPicPr>
        <p:blipFill>
          <a:blip r:embed="rId2"/>
          <a:srcRect l="18164" t="15000" r="11523" b="10000"/>
          <a:stretch>
            <a:fillRect/>
          </a:stretch>
        </p:blipFill>
        <p:spPr bwMode="auto">
          <a:xfrm>
            <a:off x="1142976" y="1619258"/>
            <a:ext cx="7000924" cy="4667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500034" y="857232"/>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pic>
        <p:nvPicPr>
          <p:cNvPr id="30722" name="Picture 2"/>
          <p:cNvPicPr>
            <a:picLocks noChangeAspect="1" noChangeArrowheads="1"/>
          </p:cNvPicPr>
          <p:nvPr/>
        </p:nvPicPr>
        <p:blipFill>
          <a:blip r:embed="rId2"/>
          <a:srcRect l="18164" t="15000" r="12109" b="10000"/>
          <a:stretch>
            <a:fillRect/>
          </a:stretch>
        </p:blipFill>
        <p:spPr bwMode="auto">
          <a:xfrm>
            <a:off x="1172985" y="1528782"/>
            <a:ext cx="6970915"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500034" y="857232"/>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pic>
        <p:nvPicPr>
          <p:cNvPr id="31746" name="Picture 2"/>
          <p:cNvPicPr>
            <a:picLocks noChangeAspect="1" noChangeArrowheads="1"/>
          </p:cNvPicPr>
          <p:nvPr/>
        </p:nvPicPr>
        <p:blipFill>
          <a:blip r:embed="rId2"/>
          <a:srcRect l="18164" t="15000" r="12109" b="6250"/>
          <a:stretch>
            <a:fillRect/>
          </a:stretch>
        </p:blipFill>
        <p:spPr bwMode="auto">
          <a:xfrm>
            <a:off x="1172985" y="1365905"/>
            <a:ext cx="6970915" cy="49206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500034" y="857232"/>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pic>
        <p:nvPicPr>
          <p:cNvPr id="32770" name="Picture 2"/>
          <p:cNvPicPr>
            <a:picLocks noChangeAspect="1" noChangeArrowheads="1"/>
          </p:cNvPicPr>
          <p:nvPr/>
        </p:nvPicPr>
        <p:blipFill>
          <a:blip r:embed="rId2"/>
          <a:srcRect l="18164" t="15000" r="11523" b="7187"/>
          <a:stretch>
            <a:fillRect/>
          </a:stretch>
        </p:blipFill>
        <p:spPr bwMode="auto">
          <a:xfrm>
            <a:off x="1114400" y="1424452"/>
            <a:ext cx="7029500" cy="48620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500034" y="857232"/>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pic>
        <p:nvPicPr>
          <p:cNvPr id="33794" name="Picture 2"/>
          <p:cNvPicPr>
            <a:picLocks noChangeAspect="1" noChangeArrowheads="1"/>
          </p:cNvPicPr>
          <p:nvPr/>
        </p:nvPicPr>
        <p:blipFill>
          <a:blip r:embed="rId2"/>
          <a:srcRect l="18164" t="15000" r="12109" b="10000"/>
          <a:stretch>
            <a:fillRect/>
          </a:stretch>
        </p:blipFill>
        <p:spPr bwMode="auto">
          <a:xfrm>
            <a:off x="1143005" y="1571612"/>
            <a:ext cx="6970915"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214290"/>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500034" y="857232"/>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pic>
        <p:nvPicPr>
          <p:cNvPr id="34818" name="Picture 2"/>
          <p:cNvPicPr>
            <a:picLocks noChangeAspect="1" noChangeArrowheads="1"/>
          </p:cNvPicPr>
          <p:nvPr/>
        </p:nvPicPr>
        <p:blipFill>
          <a:blip r:embed="rId2"/>
          <a:srcRect l="18164" t="15000" r="12109" b="10000"/>
          <a:stretch>
            <a:fillRect/>
          </a:stretch>
        </p:blipFill>
        <p:spPr bwMode="auto">
          <a:xfrm>
            <a:off x="1142976" y="1528782"/>
            <a:ext cx="6970915"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786058"/>
            <a:ext cx="9144000" cy="584775"/>
          </a:xfrm>
          <a:prstGeom prst="rect">
            <a:avLst/>
          </a:prstGeom>
          <a:noFill/>
        </p:spPr>
        <p:txBody>
          <a:bodyPr wrap="square" rtlCol="0">
            <a:spAutoFit/>
          </a:bodyPr>
          <a:lstStyle/>
          <a:p>
            <a:pPr algn="ctr"/>
            <a:r>
              <a:rPr lang="es-VE" sz="3200" dirty="0" smtClean="0">
                <a:latin typeface="Times New Roman" pitchFamily="18" charset="0"/>
                <a:cs typeface="Times New Roman" pitchFamily="18" charset="0"/>
              </a:rPr>
              <a:t>Primera Parte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500034" y="681319"/>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sp>
        <p:nvSpPr>
          <p:cNvPr id="8" name="7 Rectángulo"/>
          <p:cNvSpPr/>
          <p:nvPr/>
        </p:nvSpPr>
        <p:spPr>
          <a:xfrm>
            <a:off x="642910" y="1512878"/>
            <a:ext cx="7858180" cy="4154984"/>
          </a:xfrm>
          <a:prstGeom prst="rect">
            <a:avLst/>
          </a:prstGeom>
        </p:spPr>
        <p:txBody>
          <a:bodyPr wrap="square">
            <a:spAutoFit/>
          </a:bodyPr>
          <a:lstStyle/>
          <a:p>
            <a:pPr lvl="1" algn="just">
              <a:buFont typeface="Wingdings" pitchFamily="2" charset="2"/>
              <a:buChar char="Ø"/>
            </a:pPr>
            <a:r>
              <a:rPr lang="es-VE" sz="2400" dirty="0" smtClean="0">
                <a:latin typeface="Times New Roman" pitchFamily="18" charset="0"/>
                <a:cs typeface="Times New Roman" pitchFamily="18" charset="0"/>
              </a:rPr>
              <a:t>Muchos protocolos utilizan el </a:t>
            </a:r>
            <a:r>
              <a:rPr lang="es-VE" sz="2400" dirty="0" err="1" smtClean="0">
                <a:latin typeface="Times New Roman" pitchFamily="18" charset="0"/>
                <a:cs typeface="Times New Roman" pitchFamily="18" charset="0"/>
              </a:rPr>
              <a:t>flooding</a:t>
            </a:r>
            <a:r>
              <a:rPr lang="es-VE" sz="2400" dirty="0" smtClean="0">
                <a:latin typeface="Times New Roman" pitchFamily="18" charset="0"/>
                <a:cs typeface="Times New Roman" pitchFamily="18" charset="0"/>
              </a:rPr>
              <a:t> (limitado) de los paquetes del control, en vez de los paquetes de los datos.</a:t>
            </a:r>
          </a:p>
          <a:p>
            <a:pPr algn="just">
              <a:buFont typeface="Wingdings" pitchFamily="2" charset="2"/>
              <a:buChar char="Ø"/>
            </a:pPr>
            <a:endParaRPr lang="es-VE" sz="2400" dirty="0" smtClean="0">
              <a:latin typeface="Times New Roman" pitchFamily="18" charset="0"/>
              <a:cs typeface="Times New Roman" pitchFamily="18" charset="0"/>
            </a:endParaRPr>
          </a:p>
          <a:p>
            <a:pPr algn="just">
              <a:buFont typeface="Wingdings" pitchFamily="2" charset="2"/>
              <a:buChar char="Ø"/>
            </a:pPr>
            <a:endParaRPr lang="es-VE" sz="2400" dirty="0" smtClean="0">
              <a:latin typeface="Times New Roman" pitchFamily="18" charset="0"/>
              <a:cs typeface="Times New Roman" pitchFamily="18" charset="0"/>
            </a:endParaRPr>
          </a:p>
          <a:p>
            <a:pPr lvl="1" algn="just">
              <a:buFont typeface="Wingdings" pitchFamily="2" charset="2"/>
              <a:buChar char="Ø"/>
            </a:pPr>
            <a:r>
              <a:rPr lang="es-VE" sz="2400" dirty="0" smtClean="0">
                <a:latin typeface="Times New Roman" pitchFamily="18" charset="0"/>
                <a:cs typeface="Times New Roman" pitchFamily="18" charset="0"/>
              </a:rPr>
              <a:t>Los paquetes de control se utilizan para descubrir las rutas.</a:t>
            </a:r>
          </a:p>
          <a:p>
            <a:pPr algn="just">
              <a:buFont typeface="Wingdings" pitchFamily="2" charset="2"/>
              <a:buChar char="Ø"/>
            </a:pPr>
            <a:endParaRPr lang="es-VE" sz="2400" dirty="0" smtClean="0">
              <a:latin typeface="Times New Roman" pitchFamily="18" charset="0"/>
              <a:cs typeface="Times New Roman" pitchFamily="18" charset="0"/>
            </a:endParaRPr>
          </a:p>
          <a:p>
            <a:pPr algn="just">
              <a:buFont typeface="Wingdings" pitchFamily="2" charset="2"/>
              <a:buChar char="Ø"/>
            </a:pPr>
            <a:endParaRPr lang="es-VE" sz="2400" dirty="0" smtClean="0">
              <a:latin typeface="Times New Roman" pitchFamily="18" charset="0"/>
              <a:cs typeface="Times New Roman" pitchFamily="18" charset="0"/>
            </a:endParaRPr>
          </a:p>
          <a:p>
            <a:pPr lvl="1" algn="just">
              <a:buFont typeface="Wingdings" pitchFamily="2" charset="2"/>
              <a:buChar char="Ø"/>
            </a:pPr>
            <a:r>
              <a:rPr lang="es-VE" sz="2400" dirty="0" smtClean="0">
                <a:latin typeface="Times New Roman" pitchFamily="18" charset="0"/>
                <a:cs typeface="Times New Roman" pitchFamily="18" charset="0"/>
              </a:rPr>
              <a:t>Las rutas establecidas se utilizan posteriormente para enviar los paquetes de datos.</a:t>
            </a:r>
          </a:p>
          <a:p>
            <a:pPr algn="just">
              <a:buFont typeface="Wingdings" pitchFamily="2" charset="2"/>
              <a:buChar char="Ø"/>
            </a:pPr>
            <a:endParaRPr lang="es-VE"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500034" y="681319"/>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sp>
        <p:nvSpPr>
          <p:cNvPr id="8" name="7 Rectángulo"/>
          <p:cNvSpPr/>
          <p:nvPr/>
        </p:nvSpPr>
        <p:spPr>
          <a:xfrm>
            <a:off x="530014" y="1262139"/>
            <a:ext cx="8143932" cy="4893647"/>
          </a:xfrm>
          <a:prstGeom prst="rect">
            <a:avLst/>
          </a:prstGeom>
        </p:spPr>
        <p:txBody>
          <a:bodyPr wrap="square">
            <a:spAutoFit/>
          </a:bodyPr>
          <a:lstStyle/>
          <a:p>
            <a:r>
              <a:rPr lang="es-VE" sz="2400" b="1" dirty="0" smtClean="0">
                <a:latin typeface="Times New Roman" pitchFamily="18" charset="0"/>
                <a:cs typeface="Times New Roman" pitchFamily="18" charset="0"/>
              </a:rPr>
              <a:t>Ventajas</a:t>
            </a:r>
          </a:p>
          <a:p>
            <a:endParaRPr lang="es-VE" sz="2400" b="1" dirty="0" smtClean="0">
              <a:latin typeface="Times New Roman" pitchFamily="18" charset="0"/>
              <a:cs typeface="Times New Roman" pitchFamily="18" charset="0"/>
            </a:endParaRPr>
          </a:p>
          <a:p>
            <a:pPr lvl="1">
              <a:buFont typeface="Wingdings" pitchFamily="2" charset="2"/>
              <a:buChar char="Ø"/>
            </a:pPr>
            <a:r>
              <a:rPr lang="es-VE" sz="2400" dirty="0" smtClean="0">
                <a:latin typeface="Times New Roman" pitchFamily="18" charset="0"/>
                <a:cs typeface="Times New Roman" pitchFamily="18" charset="0"/>
              </a:rPr>
              <a:t>Sencillo</a:t>
            </a:r>
          </a:p>
          <a:p>
            <a:pPr lvl="1"/>
            <a:endParaRPr lang="es-VE" sz="2400" dirty="0" smtClean="0">
              <a:latin typeface="Times New Roman" pitchFamily="18" charset="0"/>
              <a:cs typeface="Times New Roman" pitchFamily="18" charset="0"/>
            </a:endParaRPr>
          </a:p>
          <a:p>
            <a:pPr lvl="1">
              <a:buFont typeface="Wingdings" pitchFamily="2" charset="2"/>
              <a:buChar char="Ø"/>
            </a:pPr>
            <a:r>
              <a:rPr lang="es-VE" sz="2400" dirty="0" smtClean="0">
                <a:latin typeface="Times New Roman" pitchFamily="18" charset="0"/>
                <a:cs typeface="Times New Roman" pitchFamily="18" charset="0"/>
              </a:rPr>
              <a:t>Es más eficiente si la tasa de envío es baja. El </a:t>
            </a:r>
            <a:r>
              <a:rPr lang="es-VE" sz="2400" dirty="0" err="1" smtClean="0">
                <a:latin typeface="Times New Roman" pitchFamily="18" charset="0"/>
                <a:cs typeface="Times New Roman" pitchFamily="18" charset="0"/>
              </a:rPr>
              <a:t>overhead</a:t>
            </a:r>
            <a:r>
              <a:rPr lang="es-VE" sz="2400" dirty="0" smtClean="0">
                <a:latin typeface="Times New Roman" pitchFamily="18" charset="0"/>
                <a:cs typeface="Times New Roman" pitchFamily="18" charset="0"/>
              </a:rPr>
              <a:t> de los procesos de búsqueda y mantenimiento de rutas explicitas resulte ser más alto.</a:t>
            </a:r>
          </a:p>
          <a:p>
            <a:r>
              <a:rPr lang="es-VE" sz="2400" dirty="0" smtClean="0">
                <a:latin typeface="Times New Roman" pitchFamily="18" charset="0"/>
                <a:cs typeface="Times New Roman" pitchFamily="18" charset="0"/>
              </a:rPr>
              <a:t>	Ejemplo: en el caso que los nodos transmitan pocos 	mensajes de tamaño pequeño y que la topología varíe	muy a menudo</a:t>
            </a:r>
          </a:p>
          <a:p>
            <a:endParaRPr lang="es-VE" sz="2400" dirty="0" smtClean="0">
              <a:latin typeface="Times New Roman" pitchFamily="18" charset="0"/>
              <a:cs typeface="Times New Roman" pitchFamily="18" charset="0"/>
            </a:endParaRPr>
          </a:p>
          <a:p>
            <a:pPr lvl="1">
              <a:buFont typeface="Wingdings" pitchFamily="2" charset="2"/>
              <a:buChar char="Ø"/>
            </a:pPr>
            <a:r>
              <a:rPr lang="es-VE" sz="2400" dirty="0" smtClean="0">
                <a:latin typeface="Times New Roman" pitchFamily="18" charset="0"/>
                <a:cs typeface="Times New Roman" pitchFamily="18" charset="0"/>
              </a:rPr>
              <a:t>Potencialmente la entrega de los datos es más fiable, </a:t>
            </a:r>
            <a:r>
              <a:rPr lang="es-VE" sz="2400" b="1" dirty="0" smtClean="0">
                <a:latin typeface="Times New Roman" pitchFamily="18" charset="0"/>
                <a:cs typeface="Times New Roman" pitchFamily="18" charset="0"/>
              </a:rPr>
              <a:t>por que se pueden utilizar múltiples rutas</a:t>
            </a:r>
            <a:r>
              <a:rPr lang="es-VE" sz="24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500034" y="681319"/>
            <a:ext cx="8215370" cy="461665"/>
          </a:xfrm>
          <a:prstGeom prst="rect">
            <a:avLst/>
          </a:prstGeom>
        </p:spPr>
        <p:txBody>
          <a:bodyPr wrap="square">
            <a:spAutoFit/>
          </a:bodyPr>
          <a:lstStyle/>
          <a:p>
            <a:pPr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flooding</a:t>
            </a:r>
            <a:r>
              <a:rPr lang="es-VE" sz="2400" b="1" dirty="0" smtClean="0">
                <a:latin typeface="Times New Roman" pitchFamily="18" charset="0"/>
                <a:cs typeface="Times New Roman" pitchFamily="18" charset="0"/>
              </a:rPr>
              <a:t> para la entrega de datos</a:t>
            </a:r>
          </a:p>
        </p:txBody>
      </p:sp>
      <p:sp>
        <p:nvSpPr>
          <p:cNvPr id="8" name="7 Rectángulo"/>
          <p:cNvSpPr/>
          <p:nvPr/>
        </p:nvSpPr>
        <p:spPr>
          <a:xfrm>
            <a:off x="530014" y="1142984"/>
            <a:ext cx="8143932" cy="5262979"/>
          </a:xfrm>
          <a:prstGeom prst="rect">
            <a:avLst/>
          </a:prstGeom>
        </p:spPr>
        <p:txBody>
          <a:bodyPr wrap="square">
            <a:spAutoFit/>
          </a:bodyPr>
          <a:lstStyle/>
          <a:p>
            <a:r>
              <a:rPr lang="es-VE" sz="2400" b="1" dirty="0" smtClean="0"/>
              <a:t>Desventajas</a:t>
            </a:r>
            <a:endParaRPr lang="es-VE" sz="2400" i="1" dirty="0" smtClean="0"/>
          </a:p>
          <a:p>
            <a:pPr lvl="1">
              <a:buFont typeface="Wingdings" pitchFamily="2" charset="2"/>
              <a:buChar char="Ø"/>
            </a:pPr>
            <a:r>
              <a:rPr lang="es-VE" sz="2400" i="1" dirty="0" err="1" smtClean="0"/>
              <a:t>Overhead</a:t>
            </a:r>
            <a:r>
              <a:rPr lang="es-VE" sz="2400" i="1" dirty="0" smtClean="0"/>
              <a:t> potencialmente muy alto </a:t>
            </a:r>
            <a:r>
              <a:rPr lang="es-VE" sz="2400" dirty="0" smtClean="0"/>
              <a:t>o en el peor de los casos todos los nodos alcanzable por el nodo fuente recibirán los datos.</a:t>
            </a:r>
          </a:p>
          <a:p>
            <a:pPr lvl="1"/>
            <a:endParaRPr lang="es-VE" sz="2400" dirty="0" smtClean="0"/>
          </a:p>
          <a:p>
            <a:pPr lvl="1">
              <a:buFont typeface="Wingdings" pitchFamily="2" charset="2"/>
              <a:buChar char="Ø"/>
            </a:pPr>
            <a:r>
              <a:rPr lang="es-VE" sz="2400" dirty="0" smtClean="0"/>
              <a:t>Potencialmente la entrega de los datos es menos fiable</a:t>
            </a:r>
            <a:r>
              <a:rPr lang="es-VE" sz="2400" b="1" dirty="0" smtClean="0"/>
              <a:t> a causa del uso de difusiones.</a:t>
            </a:r>
          </a:p>
          <a:p>
            <a:r>
              <a:rPr lang="es-VE" sz="2400" dirty="0" smtClean="0"/>
              <a:t>	–</a:t>
            </a:r>
            <a:r>
              <a:rPr lang="es-VE" sz="2400" dirty="0" err="1" smtClean="0"/>
              <a:t>Flooding</a:t>
            </a:r>
            <a:r>
              <a:rPr lang="es-VE" sz="2400" dirty="0" smtClean="0"/>
              <a:t> usa transmisión </a:t>
            </a:r>
            <a:r>
              <a:rPr lang="es-VE" sz="2400" dirty="0" err="1" smtClean="0"/>
              <a:t>broadcast</a:t>
            </a:r>
            <a:r>
              <a:rPr lang="es-VE" sz="2400" dirty="0" smtClean="0"/>
              <a:t> y es muy 	difícil implementar un </a:t>
            </a:r>
            <a:r>
              <a:rPr lang="es-VE" sz="2400" dirty="0" err="1" smtClean="0"/>
              <a:t>broadcast</a:t>
            </a:r>
            <a:r>
              <a:rPr lang="es-VE" sz="2400" dirty="0" smtClean="0"/>
              <a:t> fiable sin 	incrementar 	la sobrecarga</a:t>
            </a:r>
          </a:p>
          <a:p>
            <a:r>
              <a:rPr lang="es-VE" sz="2400" dirty="0" smtClean="0"/>
              <a:t>	– </a:t>
            </a:r>
            <a:r>
              <a:rPr lang="es-VE" sz="2400" dirty="0" err="1" smtClean="0"/>
              <a:t>Broadcasting</a:t>
            </a:r>
            <a:r>
              <a:rPr lang="es-VE" sz="2400" dirty="0" smtClean="0"/>
              <a:t> en IEEE 802.11 MAC es no fiable</a:t>
            </a:r>
          </a:p>
          <a:p>
            <a:r>
              <a:rPr lang="es-VE" sz="2400" dirty="0" smtClean="0"/>
              <a:t>	– En nuestro ejemplo los nodos J y K podrían 	transmitir al nodo D simultáneamente, resultando 	en 	una pérdida del paquete.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812053"/>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 Fuente de enrutamiento dinámico)</a:t>
            </a:r>
          </a:p>
        </p:txBody>
      </p:sp>
      <p:sp>
        <p:nvSpPr>
          <p:cNvPr id="11" name="10 Rectángulo"/>
          <p:cNvSpPr/>
          <p:nvPr/>
        </p:nvSpPr>
        <p:spPr>
          <a:xfrm>
            <a:off x="857224" y="1845784"/>
            <a:ext cx="7643866" cy="4154984"/>
          </a:xfrm>
          <a:prstGeom prst="rect">
            <a:avLst/>
          </a:prstGeom>
        </p:spPr>
        <p:txBody>
          <a:bodyPr wrap="square">
            <a:spAutoFit/>
          </a:bodyPr>
          <a:lstStyle/>
          <a:p>
            <a:pPr lvl="1">
              <a:buFont typeface="Wingdings" pitchFamily="2" charset="2"/>
              <a:buChar char="v"/>
            </a:pPr>
            <a:r>
              <a:rPr lang="es-VE" sz="2400" dirty="0" smtClean="0">
                <a:latin typeface="Times New Roman" pitchFamily="18" charset="0"/>
                <a:cs typeface="Times New Roman" pitchFamily="18" charset="0"/>
              </a:rPr>
              <a:t>Redes de tamaño medio (200 nodos), admite altas velocidades </a:t>
            </a:r>
          </a:p>
          <a:p>
            <a:pPr lvl="1">
              <a:buFont typeface="Wingdings" pitchFamily="2" charset="2"/>
              <a:buChar char="v"/>
            </a:pPr>
            <a:r>
              <a:rPr lang="es-VE" sz="2400" dirty="0" smtClean="0">
                <a:latin typeface="Times New Roman" pitchFamily="18" charset="0"/>
                <a:cs typeface="Times New Roman" pitchFamily="18" charset="0"/>
              </a:rPr>
              <a:t>Cuando el nodo S desea enviar un paquete al nodo D, pero no tiene una ruta hacia D, inicia un descubrimiento de la ruta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discovery</a:t>
            </a:r>
            <a:r>
              <a:rPr lang="es-VE" sz="2400" dirty="0" smtClean="0">
                <a:latin typeface="Times New Roman" pitchFamily="18" charset="0"/>
                <a:cs typeface="Times New Roman" pitchFamily="18" charset="0"/>
              </a:rPr>
              <a:t>).</a:t>
            </a:r>
          </a:p>
          <a:p>
            <a:pPr lvl="1">
              <a:buFont typeface="Wingdings" pitchFamily="2" charset="2"/>
              <a:buChar char="v"/>
            </a:pPr>
            <a:r>
              <a:rPr lang="es-VE" sz="2400" dirty="0" smtClean="0">
                <a:latin typeface="Times New Roman" pitchFamily="18" charset="0"/>
                <a:cs typeface="Times New Roman" pitchFamily="18" charset="0"/>
              </a:rPr>
              <a:t>El nodo fuente S hace un </a:t>
            </a:r>
            <a:r>
              <a:rPr lang="es-VE" sz="2400" i="1" dirty="0" err="1" smtClean="0">
                <a:latin typeface="Times New Roman" pitchFamily="18" charset="0"/>
                <a:cs typeface="Times New Roman" pitchFamily="18" charset="0"/>
              </a:rPr>
              <a:t>flooding</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Route</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Request</a:t>
            </a:r>
            <a:r>
              <a:rPr lang="es-VE" sz="2400" i="1" dirty="0" smtClean="0">
                <a:latin typeface="Times New Roman" pitchFamily="18" charset="0"/>
                <a:cs typeface="Times New Roman" pitchFamily="18" charset="0"/>
              </a:rPr>
              <a:t> (RREQ)</a:t>
            </a:r>
          </a:p>
          <a:p>
            <a:pPr lvl="1">
              <a:buFont typeface="Wingdings" pitchFamily="2" charset="2"/>
              <a:buChar char="v"/>
            </a:pPr>
            <a:r>
              <a:rPr lang="es-VE" sz="2400" dirty="0" smtClean="0">
                <a:latin typeface="Times New Roman" pitchFamily="18" charset="0"/>
                <a:cs typeface="Times New Roman" pitchFamily="18" charset="0"/>
              </a:rPr>
              <a:t>Cada nodo añade su propio identificador cuando reenvía un RREQ.</a:t>
            </a:r>
          </a:p>
          <a:p>
            <a:pPr lvl="1">
              <a:buFont typeface="Wingdings" pitchFamily="2" charset="2"/>
              <a:buChar char="v"/>
            </a:pPr>
            <a:r>
              <a:rPr lang="es-VE" sz="2400" dirty="0" smtClean="0">
                <a:latin typeface="Times New Roman" pitchFamily="18" charset="0"/>
                <a:cs typeface="Times New Roman" pitchFamily="18" charset="0"/>
              </a:rPr>
              <a:t>Uso del “</a:t>
            </a:r>
            <a:r>
              <a:rPr lang="es-VE" sz="2400" dirty="0" err="1" smtClean="0">
                <a:latin typeface="Times New Roman" pitchFamily="18" charset="0"/>
                <a:cs typeface="Times New Roman" pitchFamily="18" charset="0"/>
              </a:rPr>
              <a:t>send</a:t>
            </a:r>
            <a:r>
              <a:rPr lang="es-VE" sz="2400" dirty="0" smtClean="0">
                <a:latin typeface="Times New Roman" pitchFamily="18" charset="0"/>
                <a:cs typeface="Times New Roman" pitchFamily="18" charset="0"/>
              </a:rPr>
              <a:t> buffer”</a:t>
            </a:r>
          </a:p>
          <a:p>
            <a:pPr lvl="1">
              <a:buFont typeface="Wingdings" pitchFamily="2" charset="2"/>
              <a:buChar char="v"/>
            </a:pPr>
            <a:r>
              <a:rPr lang="es-VE" sz="2400" dirty="0" smtClean="0">
                <a:latin typeface="Times New Roman" pitchFamily="18" charset="0"/>
                <a:cs typeface="Times New Roman" pitchFamily="18" charset="0"/>
              </a:rPr>
              <a:t>Uso de RREQ </a:t>
            </a:r>
            <a:r>
              <a:rPr lang="es-VE" sz="2400" dirty="0" err="1" smtClean="0">
                <a:latin typeface="Times New Roman" pitchFamily="18" charset="0"/>
                <a:cs typeface="Times New Roman" pitchFamily="18" charset="0"/>
              </a:rPr>
              <a:t>identifier</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a:srcRect l="18164" t="15000" r="12109" b="10000"/>
          <a:stretch>
            <a:fillRect/>
          </a:stretch>
        </p:blipFill>
        <p:spPr bwMode="auto">
          <a:xfrm>
            <a:off x="1142976" y="1500174"/>
            <a:ext cx="6970915"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pic>
        <p:nvPicPr>
          <p:cNvPr id="36866" name="Picture 2"/>
          <p:cNvPicPr>
            <a:picLocks noChangeAspect="1" noChangeArrowheads="1"/>
          </p:cNvPicPr>
          <p:nvPr/>
        </p:nvPicPr>
        <p:blipFill>
          <a:blip r:embed="rId2"/>
          <a:srcRect l="18164" t="15000" r="12109" b="10000"/>
          <a:stretch>
            <a:fillRect/>
          </a:stretch>
        </p:blipFill>
        <p:spPr bwMode="auto">
          <a:xfrm>
            <a:off x="1172985" y="1528782"/>
            <a:ext cx="6970915" cy="4686300"/>
          </a:xfrm>
          <a:prstGeom prst="rect">
            <a:avLst/>
          </a:prstGeom>
          <a:noFill/>
          <a:ln w="9525">
            <a:noFill/>
            <a:miter lim="800000"/>
            <a:headEnd/>
            <a:tailEnd/>
          </a:ln>
          <a:effectLst/>
        </p:spPr>
      </p:pic>
      <p:sp>
        <p:nvSpPr>
          <p:cNvPr id="8" name="7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81025"/>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pic>
        <p:nvPicPr>
          <p:cNvPr id="37890" name="Picture 2"/>
          <p:cNvPicPr>
            <a:picLocks noChangeAspect="1" noChangeArrowheads="1"/>
          </p:cNvPicPr>
          <p:nvPr/>
        </p:nvPicPr>
        <p:blipFill>
          <a:blip r:embed="rId2"/>
          <a:srcRect l="18164" t="15000" r="12109" b="6250"/>
          <a:stretch>
            <a:fillRect/>
          </a:stretch>
        </p:blipFill>
        <p:spPr bwMode="auto">
          <a:xfrm>
            <a:off x="1142976" y="1437343"/>
            <a:ext cx="6970915" cy="4920615"/>
          </a:xfrm>
          <a:prstGeom prst="rect">
            <a:avLst/>
          </a:prstGeom>
          <a:noFill/>
          <a:ln w="9525">
            <a:noFill/>
            <a:miter lim="800000"/>
            <a:headEnd/>
            <a:tailEnd/>
          </a:ln>
          <a:effectLst/>
        </p:spPr>
      </p:pic>
      <p:sp>
        <p:nvSpPr>
          <p:cNvPr id="8" name="7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pic>
        <p:nvPicPr>
          <p:cNvPr id="38914" name="Picture 2"/>
          <p:cNvPicPr>
            <a:picLocks noChangeAspect="1" noChangeArrowheads="1"/>
          </p:cNvPicPr>
          <p:nvPr/>
        </p:nvPicPr>
        <p:blipFill>
          <a:blip r:embed="rId2"/>
          <a:srcRect l="18164" t="15000" r="12109" b="7187"/>
          <a:stretch>
            <a:fillRect/>
          </a:stretch>
        </p:blipFill>
        <p:spPr bwMode="auto">
          <a:xfrm>
            <a:off x="1142976" y="1495890"/>
            <a:ext cx="6970915" cy="4862068"/>
          </a:xfrm>
          <a:prstGeom prst="rect">
            <a:avLst/>
          </a:prstGeom>
          <a:noFill/>
          <a:ln w="9525">
            <a:noFill/>
            <a:miter lim="800000"/>
            <a:headEnd/>
            <a:tailEnd/>
          </a:ln>
          <a:effectLst/>
        </p:spPr>
      </p:pic>
      <p:sp>
        <p:nvSpPr>
          <p:cNvPr id="8" name="7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09587"/>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pic>
        <p:nvPicPr>
          <p:cNvPr id="39938" name="Picture 2"/>
          <p:cNvPicPr>
            <a:picLocks noChangeAspect="1" noChangeArrowheads="1"/>
          </p:cNvPicPr>
          <p:nvPr/>
        </p:nvPicPr>
        <p:blipFill>
          <a:blip r:embed="rId2"/>
          <a:srcRect l="18164" t="15000" r="12109" b="10000"/>
          <a:stretch>
            <a:fillRect/>
          </a:stretch>
        </p:blipFill>
        <p:spPr bwMode="auto">
          <a:xfrm>
            <a:off x="1172985" y="1457344"/>
            <a:ext cx="6970915" cy="4686300"/>
          </a:xfrm>
          <a:prstGeom prst="rect">
            <a:avLst/>
          </a:prstGeom>
          <a:noFill/>
          <a:ln w="9525">
            <a:noFill/>
            <a:miter lim="800000"/>
            <a:headEnd/>
            <a:tailEnd/>
          </a:ln>
          <a:effectLst/>
        </p:spPr>
      </p:pic>
      <p:sp>
        <p:nvSpPr>
          <p:cNvPr id="8" name="7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latin typeface="Times New Roman" pitchFamily="18" charset="0"/>
                <a:cs typeface="Times New Roman" pitchFamily="18" charset="0"/>
              </a:rPr>
              <a:t>Uso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18164" t="12187" r="12109" b="7187"/>
          <a:stretch>
            <a:fillRect/>
          </a:stretch>
        </p:blipFill>
        <p:spPr bwMode="auto">
          <a:xfrm>
            <a:off x="1172985" y="1350103"/>
            <a:ext cx="6970915" cy="5037835"/>
          </a:xfrm>
          <a:prstGeom prst="rect">
            <a:avLst/>
          </a:prstGeom>
          <a:noFill/>
          <a:ln w="9525">
            <a:noFill/>
            <a:miter lim="800000"/>
            <a:headEnd/>
            <a:tailEnd/>
          </a:ln>
          <a:effectLst/>
        </p:spPr>
      </p:pic>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581025"/>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26301"/>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t>Uso del </a:t>
            </a:r>
            <a:r>
              <a:rPr lang="es-VE" sz="2400" b="1" dirty="0" err="1" smtClean="0"/>
              <a:t>Route</a:t>
            </a:r>
            <a:r>
              <a:rPr lang="es-VE" sz="2400" b="1" dirty="0" smtClean="0"/>
              <a:t> </a:t>
            </a:r>
            <a:r>
              <a:rPr lang="es-VE" sz="2400" b="1" dirty="0" err="1" smtClean="0"/>
              <a:t>Reply</a:t>
            </a:r>
            <a:endParaRPr lang="es-VE"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214291"/>
            <a:ext cx="7786742" cy="1877437"/>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400" b="1" dirty="0" smtClean="0">
              <a:latin typeface="Times New Roman" pitchFamily="18" charset="0"/>
              <a:ea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Las redes inalámbricas han experimentado un importante auge en los últimos años debido a la aparición de dispositivos basados en la serie de normas 802.11x.</a:t>
            </a:r>
          </a:p>
        </p:txBody>
      </p:sp>
      <p:pic>
        <p:nvPicPr>
          <p:cNvPr id="2054" name="Picture 6" descr="C:\Users\Public\Pictures\wire2.gif"/>
          <p:cNvPicPr>
            <a:picLocks noChangeAspect="1" noChangeArrowheads="1"/>
          </p:cNvPicPr>
          <p:nvPr/>
        </p:nvPicPr>
        <p:blipFill>
          <a:blip r:embed="rId2"/>
          <a:srcRect t="8516"/>
          <a:stretch>
            <a:fillRect/>
          </a:stretch>
        </p:blipFill>
        <p:spPr bwMode="auto">
          <a:xfrm>
            <a:off x="4286249" y="2071678"/>
            <a:ext cx="4500594" cy="4071966"/>
          </a:xfrm>
          <a:prstGeom prst="rect">
            <a:avLst/>
          </a:prstGeom>
          <a:noFill/>
        </p:spPr>
      </p:pic>
      <p:sp>
        <p:nvSpPr>
          <p:cNvPr id="4" name="3 Rectángulo"/>
          <p:cNvSpPr/>
          <p:nvPr/>
        </p:nvSpPr>
        <p:spPr>
          <a:xfrm>
            <a:off x="642910" y="2000240"/>
            <a:ext cx="3429024" cy="4154984"/>
          </a:xfrm>
          <a:prstGeom prst="rect">
            <a:avLst/>
          </a:prstGeom>
        </p:spPr>
        <p:txBody>
          <a:bodyPr wrap="square">
            <a:spAutoFit/>
          </a:bodyPr>
          <a:lstStyle/>
          <a:p>
            <a:pPr algn="just"/>
            <a:r>
              <a:rPr lang="es-VE" sz="2400" dirty="0" smtClean="0">
                <a:latin typeface="Times New Roman" pitchFamily="18" charset="0"/>
                <a:cs typeface="Times New Roman" pitchFamily="18" charset="0"/>
              </a:rPr>
              <a:t>Baratos y fáciles de utilizar, proporcionando una alternativa a las redes cableadas habituales. Las redes inalámbricas permiten una flexibilidad y movilidad al usuario sin tener que sacrificar la conexión a Internet o a la red informática del lugar de trabajo.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26301"/>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t>Uso del </a:t>
            </a:r>
            <a:r>
              <a:rPr lang="es-VE" sz="2400" b="1" dirty="0" err="1" smtClean="0"/>
              <a:t>Route</a:t>
            </a:r>
            <a:r>
              <a:rPr lang="es-VE" sz="2400" b="1" dirty="0" smtClean="0"/>
              <a:t> </a:t>
            </a:r>
            <a:r>
              <a:rPr lang="es-VE" sz="2400" b="1" dirty="0" err="1" smtClean="0"/>
              <a:t>Reply</a:t>
            </a:r>
            <a:endParaRPr lang="es-VE" sz="2400" b="1" dirty="0" smtClean="0">
              <a:latin typeface="Times New Roman" pitchFamily="18" charset="0"/>
              <a:cs typeface="Times New Roman" pitchFamily="18" charset="0"/>
            </a:endParaRPr>
          </a:p>
        </p:txBody>
      </p:sp>
      <p:sp>
        <p:nvSpPr>
          <p:cNvPr id="8" name="7 Rectángulo"/>
          <p:cNvSpPr/>
          <p:nvPr/>
        </p:nvSpPr>
        <p:spPr>
          <a:xfrm>
            <a:off x="785786" y="1428736"/>
            <a:ext cx="8001056" cy="4154984"/>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El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Reply</a:t>
            </a:r>
            <a:r>
              <a:rPr lang="es-VE" sz="2400" dirty="0" smtClean="0">
                <a:latin typeface="Times New Roman" pitchFamily="18" charset="0"/>
                <a:cs typeface="Times New Roman" pitchFamily="18" charset="0"/>
              </a:rPr>
              <a:t> puede ser enviado invirtiendo la ruta en el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Request</a:t>
            </a:r>
            <a:r>
              <a:rPr lang="es-VE" sz="2400" dirty="0" smtClean="0">
                <a:latin typeface="Times New Roman" pitchFamily="18" charset="0"/>
                <a:cs typeface="Times New Roman" pitchFamily="18" charset="0"/>
              </a:rPr>
              <a:t> (RREQ) solo si tenemos la garantía que los enlaces sean </a:t>
            </a:r>
            <a:r>
              <a:rPr lang="es-VE" sz="2400" dirty="0" err="1" smtClean="0">
                <a:latin typeface="Times New Roman" pitchFamily="18" charset="0"/>
                <a:cs typeface="Times New Roman" pitchFamily="18" charset="0"/>
              </a:rPr>
              <a:t>bi</a:t>
            </a:r>
            <a:r>
              <a:rPr lang="es-VE" sz="2400" dirty="0" smtClean="0">
                <a:latin typeface="Times New Roman" pitchFamily="18" charset="0"/>
                <a:cs typeface="Times New Roman" pitchFamily="18" charset="0"/>
              </a:rPr>
              <a:t>-direccionales o Para garantizarlo el RREQ es reenviado solo si se recibe desde un enlace que sabemos ser </a:t>
            </a:r>
            <a:r>
              <a:rPr lang="es-VE" sz="2400" dirty="0" err="1" smtClean="0">
                <a:latin typeface="Times New Roman" pitchFamily="18" charset="0"/>
                <a:cs typeface="Times New Roman" pitchFamily="18" charset="0"/>
              </a:rPr>
              <a:t>bi</a:t>
            </a:r>
            <a:r>
              <a:rPr lang="es-VE" sz="2400" dirty="0" smtClean="0">
                <a:latin typeface="Times New Roman" pitchFamily="18" charset="0"/>
                <a:cs typeface="Times New Roman" pitchFamily="18" charset="0"/>
              </a:rPr>
              <a:t>-direccional.</a:t>
            </a:r>
          </a:p>
          <a:p>
            <a:pPr lvl="1" algn="just">
              <a:buFont typeface="Wingdings" pitchFamily="2" charset="2"/>
              <a:buChar char="v"/>
            </a:pPr>
            <a:r>
              <a:rPr lang="es-VE" sz="2400" dirty="0" smtClean="0">
                <a:latin typeface="Times New Roman" pitchFamily="18" charset="0"/>
                <a:cs typeface="Times New Roman" pitchFamily="18" charset="0"/>
              </a:rPr>
              <a:t>Si se permiten enlaces unidireccionales (asimétricos) entonces el RREP tiene que utilizar un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discovery</a:t>
            </a:r>
            <a:r>
              <a:rPr lang="es-VE" sz="2400" dirty="0" smtClean="0">
                <a:latin typeface="Times New Roman" pitchFamily="18" charset="0"/>
                <a:cs typeface="Times New Roman" pitchFamily="18" charset="0"/>
              </a:rPr>
              <a:t> desde D hacia S o A menos que D ya tenga una ruta hacia S.</a:t>
            </a:r>
          </a:p>
          <a:p>
            <a:pPr lvl="1" algn="just">
              <a:buFont typeface="Wingdings" pitchFamily="2" charset="2"/>
              <a:buChar char="v"/>
            </a:pPr>
            <a:r>
              <a:rPr lang="es-VE" sz="2400" dirty="0" smtClean="0">
                <a:latin typeface="Times New Roman" pitchFamily="18" charset="0"/>
                <a:cs typeface="Times New Roman" pitchFamily="18" charset="0"/>
              </a:rPr>
              <a:t>El uso del estándar IEEE 802.11 para enviar datos implica que los canales son </a:t>
            </a:r>
            <a:r>
              <a:rPr lang="es-VE" sz="2400" dirty="0" err="1" smtClean="0">
                <a:latin typeface="Times New Roman" pitchFamily="18" charset="0"/>
                <a:cs typeface="Times New Roman" pitchFamily="18" charset="0"/>
              </a:rPr>
              <a:t>bi</a:t>
            </a:r>
            <a:r>
              <a:rPr lang="es-VE" sz="2400" dirty="0" smtClean="0">
                <a:latin typeface="Times New Roman" pitchFamily="18" charset="0"/>
                <a:cs typeface="Times New Roman" pitchFamily="18" charset="0"/>
              </a:rPr>
              <a:t>-direccionales (por que se utilizan los </a:t>
            </a:r>
            <a:r>
              <a:rPr lang="es-VE" sz="2400" dirty="0" err="1" smtClean="0">
                <a:latin typeface="Times New Roman" pitchFamily="18" charset="0"/>
                <a:cs typeface="Times New Roman" pitchFamily="18" charset="0"/>
              </a:rPr>
              <a:t>ACKs</a:t>
            </a:r>
            <a:r>
              <a:rPr lang="es-VE" sz="2400" dirty="0" smtClean="0">
                <a:latin typeface="Times New Roman" pitchFamily="18" charset="0"/>
                <a:cs typeface="Times New Roman" pitchFamily="18" charset="0"/>
              </a:rPr>
              <a:t>)</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681319"/>
            <a:ext cx="7786742" cy="461665"/>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p:txBody>
      </p:sp>
      <p:sp>
        <p:nvSpPr>
          <p:cNvPr id="9" name="8 Rectángulo"/>
          <p:cNvSpPr/>
          <p:nvPr/>
        </p:nvSpPr>
        <p:spPr>
          <a:xfrm>
            <a:off x="857224" y="1572174"/>
            <a:ext cx="7572428" cy="3785652"/>
          </a:xfrm>
          <a:prstGeom prst="rect">
            <a:avLst/>
          </a:prstGeom>
        </p:spPr>
        <p:txBody>
          <a:bodyPr wrap="square">
            <a:spAutoFit/>
          </a:bodyPr>
          <a:lstStyle/>
          <a:p>
            <a:pPr algn="just">
              <a:buFont typeface="Wingdings" pitchFamily="2" charset="2"/>
              <a:buChar char="v"/>
            </a:pPr>
            <a:r>
              <a:rPr lang="es-VE" sz="2400" dirty="0" smtClean="0">
                <a:latin typeface="Times New Roman" pitchFamily="18" charset="0"/>
                <a:cs typeface="Times New Roman" pitchFamily="18" charset="0"/>
              </a:rPr>
              <a:t>Cuando el nodo S recibe el RREP, memoriza en cache la ruta.</a:t>
            </a:r>
          </a:p>
          <a:p>
            <a:pPr algn="just"/>
            <a:endParaRPr lang="es-VE" sz="2400" dirty="0" smtClean="0">
              <a:latin typeface="Times New Roman" pitchFamily="18" charset="0"/>
              <a:cs typeface="Times New Roman" pitchFamily="18" charset="0"/>
            </a:endParaRPr>
          </a:p>
          <a:p>
            <a:pPr algn="just">
              <a:buFont typeface="Wingdings" pitchFamily="2" charset="2"/>
              <a:buChar char="v"/>
            </a:pPr>
            <a:r>
              <a:rPr lang="es-VE" sz="2400" dirty="0" smtClean="0">
                <a:latin typeface="Times New Roman" pitchFamily="18" charset="0"/>
                <a:cs typeface="Times New Roman" pitchFamily="18" charset="0"/>
              </a:rPr>
              <a:t>Cuando el nodo S envía un paquete de datos a D, la ruta está incluida en la cabecera o por eso el nombre de </a:t>
            </a:r>
            <a:r>
              <a:rPr lang="es-VE" sz="2400" dirty="0" err="1" smtClean="0">
                <a:latin typeface="Times New Roman" pitchFamily="18" charset="0"/>
                <a:cs typeface="Times New Roman" pitchFamily="18" charset="0"/>
              </a:rPr>
              <a:t>source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routing</a:t>
            </a:r>
            <a:r>
              <a:rPr lang="es-VE" sz="2400" dirty="0" smtClean="0">
                <a:latin typeface="Times New Roman" pitchFamily="18" charset="0"/>
                <a:cs typeface="Times New Roman" pitchFamily="18" charset="0"/>
              </a:rPr>
              <a:t>.</a:t>
            </a:r>
          </a:p>
          <a:p>
            <a:pPr algn="just"/>
            <a:endParaRPr lang="es-VE" sz="2400" dirty="0" smtClean="0">
              <a:latin typeface="Times New Roman" pitchFamily="18" charset="0"/>
              <a:cs typeface="Times New Roman" pitchFamily="18" charset="0"/>
            </a:endParaRPr>
          </a:p>
          <a:p>
            <a:pPr algn="just">
              <a:buFont typeface="Wingdings" pitchFamily="2" charset="2"/>
              <a:buChar char="v"/>
            </a:pPr>
            <a:r>
              <a:rPr lang="es-VE" sz="2400" dirty="0" smtClean="0">
                <a:latin typeface="Times New Roman" pitchFamily="18" charset="0"/>
                <a:cs typeface="Times New Roman" pitchFamily="18" charset="0"/>
              </a:rPr>
              <a:t>Los nodos intermedio utilizan solo y únicamente la ruta incluida en la cabecera para saber a quien tienen que reenviar el paquete.</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669177"/>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pPr marL="0" lvl="1" algn="just"/>
            <a:r>
              <a:rPr lang="es-VE" sz="2400" b="1" dirty="0" smtClean="0">
                <a:latin typeface="Times New Roman" pitchFamily="18" charset="0"/>
                <a:cs typeface="Times New Roman" pitchFamily="18" charset="0"/>
              </a:rPr>
              <a:t>Data </a:t>
            </a:r>
            <a:r>
              <a:rPr lang="es-VE" sz="2400" b="1" dirty="0" err="1" smtClean="0">
                <a:latin typeface="Times New Roman" pitchFamily="18" charset="0"/>
                <a:cs typeface="Times New Roman" pitchFamily="18" charset="0"/>
              </a:rPr>
              <a:t>Delivery</a:t>
            </a:r>
            <a:r>
              <a:rPr lang="es-VE" sz="2400" b="1" dirty="0" smtClean="0">
                <a:latin typeface="Times New Roman" pitchFamily="18" charset="0"/>
                <a:cs typeface="Times New Roman" pitchFamily="18" charset="0"/>
              </a:rPr>
              <a:t> in DSR</a:t>
            </a:r>
          </a:p>
        </p:txBody>
      </p:sp>
      <p:pic>
        <p:nvPicPr>
          <p:cNvPr id="41986" name="Picture 2"/>
          <p:cNvPicPr>
            <a:picLocks noChangeAspect="1" noChangeArrowheads="1"/>
          </p:cNvPicPr>
          <p:nvPr/>
        </p:nvPicPr>
        <p:blipFill>
          <a:blip r:embed="rId2"/>
          <a:srcRect l="16992" t="16875" r="14453" b="10000"/>
          <a:stretch>
            <a:fillRect/>
          </a:stretch>
        </p:blipFill>
        <p:spPr bwMode="auto">
          <a:xfrm>
            <a:off x="1214414" y="1788815"/>
            <a:ext cx="6853745" cy="45691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r>
              <a:rPr lang="es-VE" sz="2400" b="1" dirty="0" smtClean="0">
                <a:latin typeface="Times New Roman" pitchFamily="18" charset="0"/>
                <a:cs typeface="Times New Roman" pitchFamily="18" charset="0"/>
              </a:rPr>
              <a:t>Optimizaciones de DSR: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Caching</a:t>
            </a:r>
            <a:endParaRPr lang="es-VE" sz="2400" b="1" dirty="0" smtClean="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2"/>
          <a:srcRect l="18164" t="12187" r="14453" b="7187"/>
          <a:stretch>
            <a:fillRect/>
          </a:stretch>
        </p:blipFill>
        <p:spPr bwMode="auto">
          <a:xfrm>
            <a:off x="1264449" y="1357298"/>
            <a:ext cx="6736575" cy="50378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r>
              <a:rPr lang="es-VE" sz="2400" b="1" dirty="0" smtClean="0">
                <a:latin typeface="Times New Roman" pitchFamily="18" charset="0"/>
                <a:cs typeface="Times New Roman" pitchFamily="18" charset="0"/>
              </a:rPr>
              <a:t>Optimizaciones de DSR: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Caching</a:t>
            </a:r>
            <a:endParaRPr lang="es-VE" sz="2400" b="1" dirty="0" smtClean="0">
              <a:latin typeface="Times New Roman" pitchFamily="18" charset="0"/>
              <a:cs typeface="Times New Roman" pitchFamily="18" charset="0"/>
            </a:endParaRPr>
          </a:p>
        </p:txBody>
      </p:sp>
      <p:pic>
        <p:nvPicPr>
          <p:cNvPr id="44034" name="Picture 2"/>
          <p:cNvPicPr>
            <a:picLocks noChangeAspect="1" noChangeArrowheads="1"/>
          </p:cNvPicPr>
          <p:nvPr/>
        </p:nvPicPr>
        <p:blipFill>
          <a:blip r:embed="rId2"/>
          <a:srcRect l="18164" t="15000" r="15039" b="6250"/>
          <a:stretch>
            <a:fillRect/>
          </a:stretch>
        </p:blipFill>
        <p:spPr bwMode="auto">
          <a:xfrm>
            <a:off x="1327310" y="1437343"/>
            <a:ext cx="6677990" cy="49206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Error (RERR)</a:t>
            </a:r>
          </a:p>
        </p:txBody>
      </p:sp>
      <p:pic>
        <p:nvPicPr>
          <p:cNvPr id="45058" name="Picture 2"/>
          <p:cNvPicPr>
            <a:picLocks noChangeAspect="1" noChangeArrowheads="1"/>
          </p:cNvPicPr>
          <p:nvPr/>
        </p:nvPicPr>
        <p:blipFill>
          <a:blip r:embed="rId2"/>
          <a:srcRect l="18164" t="15000" r="12695" b="10000"/>
          <a:stretch>
            <a:fillRect/>
          </a:stretch>
        </p:blipFill>
        <p:spPr bwMode="auto">
          <a:xfrm>
            <a:off x="1172956" y="1528782"/>
            <a:ext cx="6912330"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r>
              <a:rPr lang="es-VE" sz="2400" b="1" dirty="0" smtClean="0"/>
              <a:t>Ventajas y Desventajas</a:t>
            </a:r>
            <a:endParaRPr lang="es-VE" sz="2400" b="1" dirty="0" smtClean="0">
              <a:latin typeface="Times New Roman" pitchFamily="18" charset="0"/>
              <a:cs typeface="Times New Roman" pitchFamily="18" charset="0"/>
            </a:endParaRPr>
          </a:p>
        </p:txBody>
      </p:sp>
      <p:sp>
        <p:nvSpPr>
          <p:cNvPr id="8" name="7 Rectángulo"/>
          <p:cNvSpPr/>
          <p:nvPr/>
        </p:nvSpPr>
        <p:spPr>
          <a:xfrm>
            <a:off x="857224" y="1715050"/>
            <a:ext cx="7429552" cy="3785652"/>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Se gestionan solo las rutas entre nodos que quieren comunicarse o se reduce la carga para mantener varias rutas.</a:t>
            </a:r>
          </a:p>
          <a:p>
            <a:pPr lvl="1" algn="just">
              <a:buFont typeface="Wingdings" pitchFamily="2" charset="2"/>
              <a:buChar char="v"/>
            </a:pPr>
            <a:endParaRPr lang="es-VE" sz="2400" dirty="0" smtClean="0">
              <a:latin typeface="Times New Roman" pitchFamily="18" charset="0"/>
              <a:cs typeface="Times New Roman" pitchFamily="18" charset="0"/>
            </a:endParaRPr>
          </a:p>
          <a:p>
            <a:pPr lvl="1" algn="just">
              <a:buFont typeface="Wingdings" pitchFamily="2" charset="2"/>
              <a:buChar char="v"/>
            </a:pPr>
            <a:r>
              <a:rPr lang="es-VE" sz="2400" dirty="0" smtClean="0">
                <a:latin typeface="Times New Roman" pitchFamily="18" charset="0"/>
                <a:cs typeface="Times New Roman" pitchFamily="18" charset="0"/>
              </a:rPr>
              <a:t> El uso de la cache puede reducir la carga de futuros procesos de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discovery</a:t>
            </a:r>
            <a:endParaRPr lang="es-VE" sz="2400" dirty="0" smtClean="0">
              <a:latin typeface="Times New Roman" pitchFamily="18" charset="0"/>
              <a:cs typeface="Times New Roman" pitchFamily="18" charset="0"/>
            </a:endParaRPr>
          </a:p>
          <a:p>
            <a:pPr lvl="1" algn="just">
              <a:buFont typeface="Wingdings" pitchFamily="2" charset="2"/>
              <a:buChar char="v"/>
            </a:pPr>
            <a:endParaRPr lang="es-VE" sz="2400" dirty="0" smtClean="0">
              <a:latin typeface="Times New Roman" pitchFamily="18" charset="0"/>
              <a:cs typeface="Times New Roman" pitchFamily="18" charset="0"/>
            </a:endParaRPr>
          </a:p>
          <a:p>
            <a:pPr lvl="1" algn="just">
              <a:buFont typeface="Wingdings" pitchFamily="2" charset="2"/>
              <a:buChar char="v"/>
            </a:pPr>
            <a:r>
              <a:rPr lang="es-VE" sz="2400" dirty="0" smtClean="0">
                <a:latin typeface="Times New Roman" pitchFamily="18" charset="0"/>
                <a:cs typeface="Times New Roman" pitchFamily="18" charset="0"/>
              </a:rPr>
              <a:t> Un solo proceso de RR puede producir variar rutas hacia el destino gracias a las respuestas de las caches de los nodos intermedios.</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428604"/>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DSR (</a:t>
            </a:r>
            <a:r>
              <a:rPr lang="es-VE" sz="2400" b="1" dirty="0" err="1" smtClean="0">
                <a:latin typeface="Times New Roman" pitchFamily="18" charset="0"/>
                <a:cs typeface="Times New Roman" pitchFamily="18" charset="0"/>
              </a:rPr>
              <a:t>Dynamic</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Source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Routing</a:t>
            </a:r>
            <a:r>
              <a:rPr lang="es-VE" sz="2400" b="1" dirty="0" smtClean="0">
                <a:latin typeface="Times New Roman" pitchFamily="18" charset="0"/>
                <a:cs typeface="Times New Roman" pitchFamily="18" charset="0"/>
              </a:rPr>
              <a:t>)</a:t>
            </a:r>
          </a:p>
          <a:p>
            <a:r>
              <a:rPr lang="es-VE" sz="2400" b="1" dirty="0" smtClean="0"/>
              <a:t>Ventajas y Desventajas</a:t>
            </a:r>
            <a:endParaRPr lang="es-VE" sz="2400" b="1" dirty="0" smtClean="0">
              <a:latin typeface="Times New Roman" pitchFamily="18" charset="0"/>
              <a:cs typeface="Times New Roman" pitchFamily="18" charset="0"/>
            </a:endParaRPr>
          </a:p>
        </p:txBody>
      </p:sp>
      <p:sp>
        <p:nvSpPr>
          <p:cNvPr id="9" name="8 Rectángulo"/>
          <p:cNvSpPr/>
          <p:nvPr/>
        </p:nvSpPr>
        <p:spPr>
          <a:xfrm>
            <a:off x="642910" y="1214422"/>
            <a:ext cx="7858180" cy="5262979"/>
          </a:xfrm>
          <a:prstGeom prst="rect">
            <a:avLst/>
          </a:prstGeom>
        </p:spPr>
        <p:txBody>
          <a:bodyPr wrap="square">
            <a:spAutoFit/>
          </a:bodyPr>
          <a:lstStyle/>
          <a:p>
            <a:pPr algn="just">
              <a:buFont typeface="Wingdings" pitchFamily="2" charset="2"/>
              <a:buChar char="v"/>
            </a:pPr>
            <a:r>
              <a:rPr lang="es-VE" sz="2400" dirty="0" smtClean="0">
                <a:latin typeface="Times New Roman" pitchFamily="18" charset="0"/>
                <a:cs typeface="Times New Roman" pitchFamily="18" charset="0"/>
              </a:rPr>
              <a:t>El tamaño de la cabecera crece al crecer de la ruta debido al uso del </a:t>
            </a:r>
            <a:r>
              <a:rPr lang="es-VE" sz="2400" i="1" dirty="0" err="1" smtClean="0">
                <a:latin typeface="Times New Roman" pitchFamily="18" charset="0"/>
                <a:cs typeface="Times New Roman" pitchFamily="18" charset="0"/>
              </a:rPr>
              <a:t>source</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routing</a:t>
            </a:r>
            <a:endParaRPr lang="es-VE" sz="2400" i="1" dirty="0" smtClean="0">
              <a:latin typeface="Times New Roman" pitchFamily="18" charset="0"/>
              <a:cs typeface="Times New Roman" pitchFamily="18" charset="0"/>
            </a:endParaRPr>
          </a:p>
          <a:p>
            <a:pPr algn="just">
              <a:buFont typeface="Wingdings" pitchFamily="2" charset="2"/>
              <a:buChar char="v"/>
            </a:pPr>
            <a:endParaRPr lang="es-VE" sz="2400" i="1" dirty="0" smtClean="0">
              <a:latin typeface="Times New Roman" pitchFamily="18" charset="0"/>
              <a:cs typeface="Times New Roman" pitchFamily="18" charset="0"/>
            </a:endParaRPr>
          </a:p>
          <a:p>
            <a:pPr algn="just">
              <a:buFont typeface="Wingdings" pitchFamily="2" charset="2"/>
              <a:buChar char="v"/>
            </a:pPr>
            <a:r>
              <a:rPr lang="es-VE" sz="2400" dirty="0" smtClean="0">
                <a:latin typeface="Times New Roman" pitchFamily="18" charset="0"/>
                <a:cs typeface="Times New Roman" pitchFamily="18" charset="0"/>
              </a:rPr>
              <a:t>El </a:t>
            </a:r>
            <a:r>
              <a:rPr lang="es-VE" sz="2400" i="1" dirty="0" err="1" smtClean="0">
                <a:latin typeface="Times New Roman" pitchFamily="18" charset="0"/>
                <a:cs typeface="Times New Roman" pitchFamily="18" charset="0"/>
              </a:rPr>
              <a:t>flooding</a:t>
            </a:r>
            <a:r>
              <a:rPr lang="es-VE" sz="2400" i="1" dirty="0" smtClean="0">
                <a:latin typeface="Times New Roman" pitchFamily="18" charset="0"/>
                <a:cs typeface="Times New Roman" pitchFamily="18" charset="0"/>
              </a:rPr>
              <a:t> de las peticiones de ruta </a:t>
            </a:r>
            <a:r>
              <a:rPr lang="es-VE" sz="2400" dirty="0" smtClean="0">
                <a:latin typeface="Times New Roman" pitchFamily="18" charset="0"/>
                <a:cs typeface="Times New Roman" pitchFamily="18" charset="0"/>
              </a:rPr>
              <a:t>puede potencialmente alcanzar todos los nodos en la red.</a:t>
            </a:r>
          </a:p>
          <a:p>
            <a:pPr algn="just">
              <a:buFont typeface="Wingdings" pitchFamily="2" charset="2"/>
              <a:buChar char="v"/>
            </a:pPr>
            <a:endParaRPr lang="es-VE" sz="2400" dirty="0" smtClean="0">
              <a:latin typeface="Times New Roman" pitchFamily="18" charset="0"/>
              <a:cs typeface="Times New Roman" pitchFamily="18" charset="0"/>
            </a:endParaRPr>
          </a:p>
          <a:p>
            <a:pPr algn="just">
              <a:buFont typeface="Wingdings" pitchFamily="2" charset="2"/>
              <a:buChar char="v"/>
            </a:pPr>
            <a:r>
              <a:rPr lang="es-VE" sz="2400" dirty="0" smtClean="0">
                <a:latin typeface="Times New Roman" pitchFamily="18" charset="0"/>
                <a:cs typeface="Times New Roman" pitchFamily="18" charset="0"/>
              </a:rPr>
              <a:t>Hay que evitar las colisiones producidas por la retransmisión de los RREQ.</a:t>
            </a:r>
          </a:p>
          <a:p>
            <a:pPr algn="just">
              <a:buFont typeface="Wingdings" pitchFamily="2" charset="2"/>
              <a:buChar char="v"/>
            </a:pPr>
            <a:endParaRPr lang="es-VE" sz="2400" dirty="0" smtClean="0">
              <a:latin typeface="Times New Roman" pitchFamily="18" charset="0"/>
              <a:cs typeface="Times New Roman" pitchFamily="18" charset="0"/>
            </a:endParaRPr>
          </a:p>
          <a:p>
            <a:pPr algn="just">
              <a:buFont typeface="Wingdings" pitchFamily="2" charset="2"/>
              <a:buChar char="v"/>
            </a:pPr>
            <a:r>
              <a:rPr lang="es-VE" sz="2400" dirty="0" smtClean="0">
                <a:latin typeface="Times New Roman" pitchFamily="18" charset="0"/>
                <a:cs typeface="Times New Roman" pitchFamily="18" charset="0"/>
              </a:rPr>
              <a:t>Aumento de la contienda para el acceso al canal si se producen demasiadas RR por nodos que usan sus caches.</a:t>
            </a:r>
          </a:p>
          <a:p>
            <a:pPr algn="just">
              <a:buFont typeface="Wingdings" pitchFamily="2" charset="2"/>
              <a:buChar char="v"/>
            </a:pPr>
            <a:endParaRPr lang="es-VE" sz="2400" dirty="0" smtClean="0">
              <a:latin typeface="Times New Roman" pitchFamily="18" charset="0"/>
              <a:cs typeface="Times New Roman" pitchFamily="18" charset="0"/>
            </a:endParaRPr>
          </a:p>
          <a:p>
            <a:pPr algn="just">
              <a:buFont typeface="Wingdings" pitchFamily="2" charset="2"/>
              <a:buChar char="v"/>
            </a:pPr>
            <a:r>
              <a:rPr lang="es-VE" sz="2400" dirty="0" smtClean="0">
                <a:latin typeface="Times New Roman" pitchFamily="18" charset="0"/>
                <a:cs typeface="Times New Roman" pitchFamily="18" charset="0"/>
              </a:rPr>
              <a:t>Un nodo intermedio puede corromper las caches de otros nodos enviando RREP utilizando una cache obsoleta.</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714356"/>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 Protocolo  de enrutamiento a demanda ad hoc del vector distancia )</a:t>
            </a:r>
          </a:p>
        </p:txBody>
      </p:sp>
      <p:sp>
        <p:nvSpPr>
          <p:cNvPr id="10" name="9 Rectángulo"/>
          <p:cNvSpPr/>
          <p:nvPr/>
        </p:nvSpPr>
        <p:spPr>
          <a:xfrm>
            <a:off x="714348" y="1833643"/>
            <a:ext cx="7500990" cy="4154984"/>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El DSR incluye el encaminamiento fuente en la cabecera de los paquetes. Si el tamaño de los paquetes resultantes es muy grande puede afectar a las prestaciones, sobre todo si los paquetes de datos son pequeños. </a:t>
            </a:r>
          </a:p>
          <a:p>
            <a:pPr lvl="1" algn="just">
              <a:buFont typeface="Wingdings" pitchFamily="2" charset="2"/>
              <a:buChar char="v"/>
            </a:pPr>
            <a:r>
              <a:rPr lang="es-VE" sz="2400" dirty="0" smtClean="0">
                <a:latin typeface="Times New Roman" pitchFamily="18" charset="0"/>
                <a:cs typeface="Times New Roman" pitchFamily="18" charset="0"/>
              </a:rPr>
              <a:t>AODV intenta mejorar DSR </a:t>
            </a:r>
            <a:r>
              <a:rPr lang="es-VE" sz="2400" b="1" dirty="0" smtClean="0">
                <a:latin typeface="Times New Roman" pitchFamily="18" charset="0"/>
                <a:cs typeface="Times New Roman" pitchFamily="18" charset="0"/>
              </a:rPr>
              <a:t>utilizando tablas de encaminamiento</a:t>
            </a:r>
            <a:r>
              <a:rPr lang="es-VE" sz="2400" dirty="0" smtClean="0">
                <a:latin typeface="Times New Roman" pitchFamily="18" charset="0"/>
                <a:cs typeface="Times New Roman" pitchFamily="18" charset="0"/>
              </a:rPr>
              <a:t> en los nodos de forma que los paquetes no tengan que llevar información sobre la ruta.</a:t>
            </a:r>
          </a:p>
          <a:p>
            <a:pPr lvl="1" algn="just">
              <a:buFont typeface="Wingdings" pitchFamily="2" charset="2"/>
              <a:buChar char="v"/>
            </a:pPr>
            <a:r>
              <a:rPr lang="es-VE" sz="2400" dirty="0" smtClean="0">
                <a:latin typeface="Times New Roman" pitchFamily="18" charset="0"/>
                <a:cs typeface="Times New Roman" pitchFamily="18" charset="0"/>
              </a:rPr>
              <a:t>AODV mantiene la característica del DSR que las rutas son mantenidas </a:t>
            </a:r>
            <a:r>
              <a:rPr lang="es-VE" sz="2400" b="1" dirty="0" smtClean="0">
                <a:latin typeface="Times New Roman" pitchFamily="18" charset="0"/>
                <a:cs typeface="Times New Roman" pitchFamily="18" charset="0"/>
              </a:rPr>
              <a:t>solo para los nodos que quieren comunicar.</a:t>
            </a:r>
            <a:endParaRPr lang="es-VE"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714356"/>
            <a:ext cx="7786742" cy="461665"/>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p:txBody>
      </p:sp>
      <p:sp>
        <p:nvSpPr>
          <p:cNvPr id="5" name="4 Rectángulo"/>
          <p:cNvSpPr/>
          <p:nvPr/>
        </p:nvSpPr>
        <p:spPr>
          <a:xfrm>
            <a:off x="857224" y="1357298"/>
            <a:ext cx="7358114" cy="4524315"/>
          </a:xfrm>
          <a:prstGeom prst="rect">
            <a:avLst/>
          </a:prstGeom>
        </p:spPr>
        <p:txBody>
          <a:bodyPr wrap="square">
            <a:spAutoFit/>
          </a:bodyPr>
          <a:lstStyle/>
          <a:p>
            <a:pPr lvl="1" algn="just">
              <a:buFont typeface="Wingdings" pitchFamily="2" charset="2"/>
              <a:buChar char="Ø"/>
            </a:pPr>
            <a:r>
              <a:rPr lang="es-VE" sz="2400" dirty="0" smtClean="0">
                <a:latin typeface="Times New Roman" pitchFamily="18" charset="0"/>
                <a:cs typeface="Times New Roman" pitchFamily="18" charset="0"/>
              </a:rPr>
              <a:t>Los mensajes de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Requests</a:t>
            </a:r>
            <a:r>
              <a:rPr lang="es-VE" sz="2400" dirty="0" smtClean="0">
                <a:latin typeface="Times New Roman" pitchFamily="18" charset="0"/>
                <a:cs typeface="Times New Roman" pitchFamily="18" charset="0"/>
              </a:rPr>
              <a:t> (RREQ) son reenviados de manera similar a DSR.</a:t>
            </a:r>
          </a:p>
          <a:p>
            <a:pPr lvl="1" algn="just">
              <a:buFont typeface="Wingdings" pitchFamily="2" charset="2"/>
              <a:buChar char="Ø"/>
            </a:pPr>
            <a:endParaRPr lang="es-VE" sz="2400" dirty="0" smtClean="0">
              <a:latin typeface="Times New Roman" pitchFamily="18" charset="0"/>
              <a:cs typeface="Times New Roman" pitchFamily="18" charset="0"/>
            </a:endParaRPr>
          </a:p>
          <a:p>
            <a:pPr lvl="1" algn="just">
              <a:buFont typeface="Wingdings" pitchFamily="2" charset="2"/>
              <a:buChar char="Ø"/>
            </a:pPr>
            <a:r>
              <a:rPr lang="es-VE" sz="2400" dirty="0" smtClean="0">
                <a:latin typeface="Times New Roman" pitchFamily="18" charset="0"/>
                <a:cs typeface="Times New Roman" pitchFamily="18" charset="0"/>
              </a:rPr>
              <a:t>Cuando un nodo retransmite un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Request</a:t>
            </a:r>
            <a:r>
              <a:rPr lang="es-VE" sz="2400" dirty="0" smtClean="0">
                <a:latin typeface="Times New Roman" pitchFamily="18" charset="0"/>
                <a:cs typeface="Times New Roman" pitchFamily="18" charset="0"/>
              </a:rPr>
              <a:t>, activa también una ruta inversa que apunta a la fuente (AODV supone canales bidireccionales).</a:t>
            </a:r>
          </a:p>
          <a:p>
            <a:pPr lvl="1" algn="just">
              <a:buFont typeface="Wingdings" pitchFamily="2" charset="2"/>
              <a:buChar char="Ø"/>
            </a:pPr>
            <a:endParaRPr lang="es-VE" sz="2400" dirty="0" smtClean="0">
              <a:latin typeface="Times New Roman" pitchFamily="18" charset="0"/>
              <a:cs typeface="Times New Roman" pitchFamily="18" charset="0"/>
            </a:endParaRPr>
          </a:p>
          <a:p>
            <a:pPr lvl="1" algn="just">
              <a:buFont typeface="Wingdings" pitchFamily="2" charset="2"/>
              <a:buChar char="Ø"/>
            </a:pPr>
            <a:r>
              <a:rPr lang="es-VE" sz="2400" dirty="0" smtClean="0">
                <a:latin typeface="Times New Roman" pitchFamily="18" charset="0"/>
                <a:cs typeface="Times New Roman" pitchFamily="18" charset="0"/>
              </a:rPr>
              <a:t>Cuando el destino recibe el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Request</a:t>
            </a:r>
            <a:r>
              <a:rPr lang="es-VE" sz="2400" dirty="0" smtClean="0">
                <a:latin typeface="Times New Roman" pitchFamily="18" charset="0"/>
                <a:cs typeface="Times New Roman" pitchFamily="18" charset="0"/>
              </a:rPr>
              <a:t>, responde enviando un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Reply</a:t>
            </a:r>
            <a:endParaRPr lang="es-VE" sz="2400" dirty="0" smtClean="0">
              <a:latin typeface="Times New Roman" pitchFamily="18" charset="0"/>
              <a:cs typeface="Times New Roman" pitchFamily="18" charset="0"/>
            </a:endParaRPr>
          </a:p>
          <a:p>
            <a:pPr lvl="1" algn="just">
              <a:buFont typeface="Wingdings" pitchFamily="2" charset="2"/>
              <a:buChar char="Ø"/>
            </a:pPr>
            <a:endParaRPr lang="es-VE" sz="2400" dirty="0" smtClean="0">
              <a:latin typeface="Times New Roman" pitchFamily="18" charset="0"/>
              <a:cs typeface="Times New Roman" pitchFamily="18" charset="0"/>
            </a:endParaRPr>
          </a:p>
          <a:p>
            <a:pPr lvl="1" algn="just">
              <a:buFont typeface="Wingdings" pitchFamily="2" charset="2"/>
              <a:buChar char="Ø"/>
            </a:pPr>
            <a:r>
              <a:rPr lang="es-VE" sz="2400" dirty="0" smtClean="0">
                <a:latin typeface="Times New Roman" pitchFamily="18" charset="0"/>
                <a:cs typeface="Times New Roman" pitchFamily="18" charset="0"/>
              </a:rPr>
              <a:t>El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Reply</a:t>
            </a:r>
            <a:r>
              <a:rPr lang="es-VE" sz="2400" dirty="0" smtClean="0">
                <a:latin typeface="Times New Roman" pitchFamily="18" charset="0"/>
                <a:cs typeface="Times New Roman" pitchFamily="18" charset="0"/>
              </a:rPr>
              <a:t> recorre la ruta activada a través del envío del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Request</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ublic\Pictures\artredes-pic03.jpg"/>
          <p:cNvPicPr>
            <a:picLocks noChangeAspect="1" noChangeArrowheads="1"/>
          </p:cNvPicPr>
          <p:nvPr/>
        </p:nvPicPr>
        <p:blipFill>
          <a:blip r:embed="rId2"/>
          <a:srcRect/>
          <a:stretch>
            <a:fillRect/>
          </a:stretch>
        </p:blipFill>
        <p:spPr bwMode="auto">
          <a:xfrm>
            <a:off x="3973634" y="1214422"/>
            <a:ext cx="5000628" cy="4136322"/>
          </a:xfrm>
          <a:prstGeom prst="rect">
            <a:avLst/>
          </a:prstGeom>
          <a:noFill/>
        </p:spPr>
      </p:pic>
      <p:sp>
        <p:nvSpPr>
          <p:cNvPr id="2" name="1 Rectángulo"/>
          <p:cNvSpPr/>
          <p:nvPr/>
        </p:nvSpPr>
        <p:spPr>
          <a:xfrm>
            <a:off x="428596" y="357166"/>
            <a:ext cx="8358246" cy="400110"/>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p:txBody>
      </p:sp>
      <p:sp>
        <p:nvSpPr>
          <p:cNvPr id="5" name="4 Rectángulo"/>
          <p:cNvSpPr/>
          <p:nvPr/>
        </p:nvSpPr>
        <p:spPr>
          <a:xfrm>
            <a:off x="428596" y="1035683"/>
            <a:ext cx="3429024" cy="4893647"/>
          </a:xfrm>
          <a:prstGeom prst="rect">
            <a:avLst/>
          </a:prstGeom>
        </p:spPr>
        <p:txBody>
          <a:bodyPr wrap="square">
            <a:spAutoFit/>
          </a:bodyPr>
          <a:lstStyle/>
          <a:p>
            <a:pPr algn="just"/>
            <a:r>
              <a:rPr lang="es-VE" sz="2400" dirty="0" smtClean="0">
                <a:latin typeface="Times New Roman" pitchFamily="18" charset="0"/>
                <a:cs typeface="Times New Roman" pitchFamily="18" charset="0"/>
              </a:rPr>
              <a:t>Estas redes están evolucionando de manera vertiginosa, mejorando sus prestaciones mediante nuevos equipos, pero sobretodo gracias a nuevos tipos de redes con configuraciones físicas y lógicas distintas. </a:t>
            </a:r>
          </a:p>
          <a:p>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Un ejemplo de estas son las redes malladas inalámbricas.</a:t>
            </a:r>
            <a:endParaRPr lang="es-E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smtClean="0">
                <a:latin typeface="Times New Roman" pitchFamily="18" charset="0"/>
                <a:cs typeface="Times New Roman" pitchFamily="18" charset="0"/>
              </a:rPr>
              <a:t>Envió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pic>
        <p:nvPicPr>
          <p:cNvPr id="82946" name="Picture 2"/>
          <p:cNvPicPr>
            <a:picLocks noChangeAspect="1" noChangeArrowheads="1"/>
          </p:cNvPicPr>
          <p:nvPr/>
        </p:nvPicPr>
        <p:blipFill>
          <a:blip r:embed="rId3"/>
          <a:srcRect l="14648" t="13125" r="10351" b="7187"/>
          <a:stretch>
            <a:fillRect/>
          </a:stretch>
        </p:blipFill>
        <p:spPr bwMode="auto">
          <a:xfrm>
            <a:off x="890014" y="1378733"/>
            <a:ext cx="7498180" cy="4979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smtClean="0">
                <a:latin typeface="Times New Roman" pitchFamily="18" charset="0"/>
                <a:cs typeface="Times New Roman" pitchFamily="18" charset="0"/>
              </a:rPr>
              <a:t>Envió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3"/>
          <a:srcRect l="14648" t="12188" r="10351" b="8124"/>
          <a:stretch>
            <a:fillRect/>
          </a:stretch>
        </p:blipFill>
        <p:spPr bwMode="auto">
          <a:xfrm>
            <a:off x="928662" y="1378733"/>
            <a:ext cx="7498180" cy="4979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smtClean="0">
                <a:latin typeface="Times New Roman" pitchFamily="18" charset="0"/>
                <a:cs typeface="Times New Roman" pitchFamily="18" charset="0"/>
              </a:rPr>
              <a:t>Envió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3"/>
          <a:srcRect l="16992" t="12187" r="12109" b="8330"/>
          <a:stretch>
            <a:fillRect/>
          </a:stretch>
        </p:blipFill>
        <p:spPr bwMode="auto">
          <a:xfrm>
            <a:off x="1055815" y="1391561"/>
            <a:ext cx="7088085" cy="4966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smtClean="0">
                <a:latin typeface="Times New Roman" pitchFamily="18" charset="0"/>
                <a:cs typeface="Times New Roman" pitchFamily="18" charset="0"/>
              </a:rPr>
              <a:t>Envió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3"/>
          <a:srcRect l="16992" t="13125" r="10937" b="8330"/>
          <a:stretch>
            <a:fillRect/>
          </a:stretch>
        </p:blipFill>
        <p:spPr bwMode="auto">
          <a:xfrm>
            <a:off x="1010083" y="1450171"/>
            <a:ext cx="7205255" cy="4907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smtClean="0">
                <a:latin typeface="Times New Roman" pitchFamily="18" charset="0"/>
                <a:cs typeface="Times New Roman" pitchFamily="18" charset="0"/>
              </a:rPr>
              <a:t>Envió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Request</a:t>
            </a:r>
            <a:endParaRPr lang="es-VE" sz="2400" b="1" dirty="0" smtClean="0">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3"/>
          <a:srcRect l="16992" t="13125" r="12109" b="10000"/>
          <a:stretch>
            <a:fillRect/>
          </a:stretch>
        </p:blipFill>
        <p:spPr bwMode="auto">
          <a:xfrm>
            <a:off x="1055815" y="1500174"/>
            <a:ext cx="7088085" cy="48034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err="1" smtClean="0">
                <a:latin typeface="Times New Roman" pitchFamily="18" charset="0"/>
                <a:cs typeface="Times New Roman" pitchFamily="18" charset="0"/>
              </a:rPr>
              <a:t>Envio</a:t>
            </a:r>
            <a:r>
              <a:rPr lang="es-VE" sz="2400" b="1" dirty="0" smtClean="0">
                <a:latin typeface="Times New Roman" pitchFamily="18" charset="0"/>
                <a:cs typeface="Times New Roman" pitchFamily="18" charset="0"/>
              </a:rPr>
              <a:t> del </a:t>
            </a:r>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Reply</a:t>
            </a:r>
            <a:endParaRPr lang="es-VE" sz="2400" b="1" dirty="0" smtClean="0">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3"/>
          <a:srcRect l="15820" t="14297" r="9765" b="7187"/>
          <a:stretch>
            <a:fillRect/>
          </a:stretch>
        </p:blipFill>
        <p:spPr bwMode="auto">
          <a:xfrm>
            <a:off x="1028634" y="1500174"/>
            <a:ext cx="7258142"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r>
              <a:rPr lang="es-VE" sz="2400" b="1" dirty="0" err="1" smtClean="0">
                <a:latin typeface="Times New Roman" pitchFamily="18" charset="0"/>
                <a:cs typeface="Times New Roman" pitchFamily="18" charset="0"/>
              </a:rPr>
              <a:t>Setup</a:t>
            </a:r>
            <a:r>
              <a:rPr lang="es-VE" sz="2400" b="1" dirty="0" smtClean="0">
                <a:latin typeface="Times New Roman" pitchFamily="18" charset="0"/>
                <a:cs typeface="Times New Roman" pitchFamily="18" charset="0"/>
              </a:rPr>
              <a:t> del la ruta de envío</a:t>
            </a:r>
          </a:p>
        </p:txBody>
      </p:sp>
      <p:pic>
        <p:nvPicPr>
          <p:cNvPr id="33794" name="Picture 2"/>
          <p:cNvPicPr>
            <a:picLocks noChangeAspect="1" noChangeArrowheads="1"/>
          </p:cNvPicPr>
          <p:nvPr/>
        </p:nvPicPr>
        <p:blipFill>
          <a:blip r:embed="rId3"/>
          <a:srcRect l="16406" t="12187" r="9765" b="7187"/>
          <a:stretch>
            <a:fillRect/>
          </a:stretch>
        </p:blipFill>
        <p:spPr bwMode="auto">
          <a:xfrm>
            <a:off x="1000100" y="1357298"/>
            <a:ext cx="7200986" cy="49149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1200329"/>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endParaRPr lang="es-VE" sz="2400" b="1" dirty="0" smtClean="0">
              <a:latin typeface="Times New Roman" pitchFamily="18" charset="0"/>
              <a:cs typeface="Times New Roman" pitchFamily="18" charset="0"/>
            </a:endParaRPr>
          </a:p>
          <a:p>
            <a:pPr marL="0" lvl="1" algn="just"/>
            <a:r>
              <a:rPr lang="es-VE" sz="2400" b="1" dirty="0" smtClean="0">
                <a:latin typeface="Times New Roman" pitchFamily="18" charset="0"/>
                <a:cs typeface="Times New Roman" pitchFamily="18" charset="0"/>
              </a:rPr>
              <a:t>Temporizadores</a:t>
            </a:r>
          </a:p>
        </p:txBody>
      </p:sp>
      <p:sp>
        <p:nvSpPr>
          <p:cNvPr id="8" name="7 Rectángulo"/>
          <p:cNvSpPr/>
          <p:nvPr/>
        </p:nvSpPr>
        <p:spPr>
          <a:xfrm>
            <a:off x="785786" y="1917222"/>
            <a:ext cx="7500990" cy="4154984"/>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Una entrada en la tabla de rutas que mantiene un camino inverso se elimina después de un periodo de tiempo</a:t>
            </a:r>
          </a:p>
          <a:p>
            <a:pPr algn="just"/>
            <a:r>
              <a:rPr lang="es-VE" sz="2400" dirty="0" smtClean="0">
                <a:latin typeface="Times New Roman" pitchFamily="18" charset="0"/>
                <a:cs typeface="Times New Roman" pitchFamily="18" charset="0"/>
              </a:rPr>
              <a:t>	</a:t>
            </a:r>
          </a:p>
          <a:p>
            <a:pPr algn="just"/>
            <a:endParaRPr lang="es-VE" sz="2400" dirty="0" smtClean="0">
              <a:latin typeface="Times New Roman" pitchFamily="18" charset="0"/>
              <a:cs typeface="Times New Roman" pitchFamily="18" charset="0"/>
            </a:endParaRPr>
          </a:p>
          <a:p>
            <a:pPr lvl="1" algn="just">
              <a:buFont typeface="Wingdings" pitchFamily="2" charset="2"/>
              <a:buChar char="v"/>
            </a:pPr>
            <a:r>
              <a:rPr lang="es-VE" sz="2400" dirty="0" smtClean="0">
                <a:latin typeface="Times New Roman" pitchFamily="18" charset="0"/>
                <a:cs typeface="Times New Roman" pitchFamily="18" charset="0"/>
              </a:rPr>
              <a:t>Una entrada en la tabla de rutas que mantiene un camino directo se elimina si </a:t>
            </a:r>
            <a:r>
              <a:rPr lang="es-VE" sz="2400" i="1" dirty="0" smtClean="0">
                <a:latin typeface="Times New Roman" pitchFamily="18" charset="0"/>
                <a:cs typeface="Times New Roman" pitchFamily="18" charset="0"/>
              </a:rPr>
              <a:t>no está siendo usada </a:t>
            </a:r>
            <a:r>
              <a:rPr lang="es-VE" sz="2400" dirty="0" smtClean="0">
                <a:latin typeface="Times New Roman" pitchFamily="18" charset="0"/>
                <a:cs typeface="Times New Roman" pitchFamily="18" charset="0"/>
              </a:rPr>
              <a:t>durante un intervalo de tiempo igual o mayor a </a:t>
            </a:r>
            <a:r>
              <a:rPr lang="es-VE" sz="2400" i="1" dirty="0" err="1" smtClean="0">
                <a:latin typeface="Times New Roman" pitchFamily="18" charset="0"/>
                <a:cs typeface="Times New Roman" pitchFamily="18" charset="0"/>
              </a:rPr>
              <a:t>active_route_timeout</a:t>
            </a:r>
            <a:endParaRPr lang="es-VE" sz="2400" i="1"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	– La entrada se eliminaría incluso si continua siendo 	válida</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1200329"/>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endParaRPr lang="es-VE" sz="2400" b="1" dirty="0" smtClean="0">
              <a:latin typeface="Times New Roman" pitchFamily="18" charset="0"/>
              <a:cs typeface="Times New Roman" pitchFamily="18" charset="0"/>
            </a:endParaRPr>
          </a:p>
          <a:p>
            <a:pPr marL="0" lvl="1" algn="just"/>
            <a:r>
              <a:rPr lang="es-VE" sz="2400" b="1" dirty="0" smtClean="0">
                <a:latin typeface="Times New Roman" pitchFamily="18" charset="0"/>
                <a:cs typeface="Times New Roman" pitchFamily="18" charset="0"/>
              </a:rPr>
              <a:t>Detalles sobre el uso del </a:t>
            </a:r>
            <a:r>
              <a:rPr lang="es-VE" sz="2400" b="1" i="1" dirty="0" err="1" smtClean="0">
                <a:latin typeface="Times New Roman" pitchFamily="18" charset="0"/>
                <a:cs typeface="Times New Roman" pitchFamily="18" charset="0"/>
              </a:rPr>
              <a:t>route</a:t>
            </a:r>
            <a:r>
              <a:rPr lang="es-VE" sz="2400" b="1" i="1" dirty="0" smtClean="0">
                <a:latin typeface="Times New Roman" pitchFamily="18" charset="0"/>
                <a:cs typeface="Times New Roman" pitchFamily="18" charset="0"/>
              </a:rPr>
              <a:t> </a:t>
            </a:r>
            <a:r>
              <a:rPr lang="es-VE" sz="2400" b="1" i="1" dirty="0" err="1" smtClean="0">
                <a:latin typeface="Times New Roman" pitchFamily="18" charset="0"/>
                <a:cs typeface="Times New Roman" pitchFamily="18" charset="0"/>
              </a:rPr>
              <a:t>reply</a:t>
            </a:r>
            <a:endParaRPr lang="es-VE" sz="2400" b="1" dirty="0" smtClean="0">
              <a:latin typeface="Times New Roman" pitchFamily="18" charset="0"/>
              <a:cs typeface="Times New Roman" pitchFamily="18" charset="0"/>
            </a:endParaRPr>
          </a:p>
        </p:txBody>
      </p:sp>
      <p:sp>
        <p:nvSpPr>
          <p:cNvPr id="9" name="8 Rectángulo"/>
          <p:cNvSpPr/>
          <p:nvPr/>
        </p:nvSpPr>
        <p:spPr>
          <a:xfrm>
            <a:off x="785786" y="1917222"/>
            <a:ext cx="7500990" cy="4154984"/>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Un nodo intermedio (no el destino final) puede también enviar un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Reply</a:t>
            </a:r>
            <a:r>
              <a:rPr lang="es-VE" sz="2400" dirty="0" smtClean="0">
                <a:latin typeface="Times New Roman" pitchFamily="18" charset="0"/>
                <a:cs typeface="Times New Roman" pitchFamily="18" charset="0"/>
              </a:rPr>
              <a:t> (RREP) si conoce una ruta más reciente que la que “se sabe” el </a:t>
            </a:r>
            <a:r>
              <a:rPr lang="es-VE" sz="2400" dirty="0" err="1" smtClean="0">
                <a:latin typeface="Times New Roman" pitchFamily="18" charset="0"/>
                <a:cs typeface="Times New Roman" pitchFamily="18" charset="0"/>
              </a:rPr>
              <a:t>sender</a:t>
            </a:r>
            <a:r>
              <a:rPr lang="es-VE" sz="2400" dirty="0" smtClean="0">
                <a:latin typeface="Times New Roman" pitchFamily="18" charset="0"/>
                <a:cs typeface="Times New Roman" pitchFamily="18" charset="0"/>
              </a:rPr>
              <a:t> S.</a:t>
            </a:r>
          </a:p>
          <a:p>
            <a:pPr lvl="1" algn="just">
              <a:buFont typeface="Wingdings" pitchFamily="2" charset="2"/>
              <a:buChar char="v"/>
            </a:pPr>
            <a:endParaRPr lang="es-VE" sz="2400" dirty="0" smtClean="0">
              <a:latin typeface="Times New Roman" pitchFamily="18" charset="0"/>
              <a:cs typeface="Times New Roman" pitchFamily="18" charset="0"/>
            </a:endParaRPr>
          </a:p>
          <a:p>
            <a:pPr lvl="1" algn="just">
              <a:buFont typeface="Wingdings" pitchFamily="2" charset="2"/>
              <a:buChar char="v"/>
            </a:pPr>
            <a:r>
              <a:rPr lang="es-VE" sz="2400" dirty="0" smtClean="0">
                <a:latin typeface="Times New Roman" pitchFamily="18" charset="0"/>
                <a:cs typeface="Times New Roman" pitchFamily="18" charset="0"/>
              </a:rPr>
              <a:t>Para determinar si la ruta conocida por un nodo intermedio es más reciente se utilizan los </a:t>
            </a:r>
            <a:r>
              <a:rPr lang="es-VE" sz="2400" dirty="0" err="1" smtClean="0">
                <a:latin typeface="Times New Roman" pitchFamily="18" charset="0"/>
                <a:cs typeface="Times New Roman" pitchFamily="18" charset="0"/>
              </a:rPr>
              <a:t>destination</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sequence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numbers</a:t>
            </a:r>
            <a:endParaRPr lang="es-VE" sz="2400"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	-Si </a:t>
            </a:r>
            <a:r>
              <a:rPr lang="es-VE" sz="2400" b="1" dirty="0" err="1" smtClean="0">
                <a:latin typeface="Times New Roman" pitchFamily="18" charset="0"/>
                <a:cs typeface="Times New Roman" pitchFamily="18" charset="0"/>
              </a:rPr>
              <a:t>Node:dsn</a:t>
            </a:r>
            <a:r>
              <a:rPr lang="es-VE" sz="2400" b="1" dirty="0" smtClean="0">
                <a:latin typeface="Times New Roman" pitchFamily="18" charset="0"/>
                <a:cs typeface="Times New Roman" pitchFamily="18" charset="0"/>
              </a:rPr>
              <a:t> &gt;= </a:t>
            </a:r>
            <a:r>
              <a:rPr lang="es-VE" sz="2400" b="1" dirty="0" err="1" smtClean="0">
                <a:latin typeface="Times New Roman" pitchFamily="18" charset="0"/>
                <a:cs typeface="Times New Roman" pitchFamily="18" charset="0"/>
              </a:rPr>
              <a:t>RREQ:dsn</a:t>
            </a:r>
            <a:r>
              <a:rPr lang="es-VE" sz="2400" b="1" dirty="0" smtClean="0">
                <a:latin typeface="Times New Roman" pitchFamily="18" charset="0"/>
                <a:cs typeface="Times New Roman" pitchFamily="18" charset="0"/>
              </a:rPr>
              <a:t> no </a:t>
            </a:r>
            <a:r>
              <a:rPr lang="es-VE" sz="2400" b="1" dirty="0" err="1" smtClean="0">
                <a:latin typeface="Times New Roman" pitchFamily="18" charset="0"/>
                <a:cs typeface="Times New Roman" pitchFamily="18" charset="0"/>
              </a:rPr>
              <a:t>reenvio</a:t>
            </a:r>
            <a:endParaRPr lang="es-VE" sz="2400" b="1" dirty="0" smtClean="0">
              <a:latin typeface="Times New Roman" pitchFamily="18" charset="0"/>
              <a:cs typeface="Times New Roman" pitchFamily="18" charset="0"/>
            </a:endParaRPr>
          </a:p>
          <a:p>
            <a:pPr algn="just"/>
            <a:endParaRPr lang="es-VE" sz="2400" b="1" dirty="0" smtClean="0">
              <a:latin typeface="Times New Roman" pitchFamily="18" charset="0"/>
              <a:cs typeface="Times New Roman" pitchFamily="18" charset="0"/>
            </a:endParaRPr>
          </a:p>
          <a:p>
            <a:pPr lvl="1">
              <a:buFont typeface="Wingdings" pitchFamily="2" charset="2"/>
              <a:buChar char="v"/>
            </a:pPr>
            <a:r>
              <a:rPr lang="es-VE" sz="2400" dirty="0" smtClean="0">
                <a:latin typeface="Times New Roman" pitchFamily="18" charset="0"/>
                <a:cs typeface="Times New Roman" pitchFamily="18" charset="0"/>
              </a:rPr>
              <a:t>La probabilidad que un nodo intermedio envíe un </a:t>
            </a:r>
            <a:r>
              <a:rPr lang="es-VE" sz="2400" dirty="0" err="1" smtClean="0">
                <a:latin typeface="Times New Roman" pitchFamily="18" charset="0"/>
                <a:cs typeface="Times New Roman" pitchFamily="18" charset="0"/>
              </a:rPr>
              <a:t>Route</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Reply</a:t>
            </a:r>
            <a:r>
              <a:rPr lang="es-VE" sz="2400" dirty="0" smtClean="0">
                <a:latin typeface="Times New Roman" pitchFamily="18" charset="0"/>
                <a:cs typeface="Times New Roman" pitchFamily="18" charset="0"/>
              </a:rPr>
              <a:t> es inferior en AODV que en DSR</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1200329"/>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endParaRPr lang="es-VE" sz="2400" b="1" dirty="0" smtClean="0">
              <a:latin typeface="Times New Roman" pitchFamily="18" charset="0"/>
              <a:cs typeface="Times New Roman" pitchFamily="18" charset="0"/>
            </a:endParaRPr>
          </a:p>
          <a:p>
            <a:r>
              <a:rPr lang="es-VE" sz="2400" b="1" dirty="0" smtClean="0">
                <a:latin typeface="Times New Roman" pitchFamily="18" charset="0"/>
                <a:cs typeface="Times New Roman" pitchFamily="18" charset="0"/>
              </a:rPr>
              <a:t>Notificación sobre interrupción de enlaces</a:t>
            </a:r>
          </a:p>
        </p:txBody>
      </p:sp>
      <p:sp>
        <p:nvSpPr>
          <p:cNvPr id="8" name="7 Rectángulo"/>
          <p:cNvSpPr/>
          <p:nvPr/>
        </p:nvSpPr>
        <p:spPr>
          <a:xfrm>
            <a:off x="714348" y="1762205"/>
            <a:ext cx="7786742" cy="4524315"/>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Un nodo vecino de X se considera activo para una </a:t>
            </a:r>
            <a:r>
              <a:rPr lang="es-VE" sz="2400" i="1" dirty="0" smtClean="0">
                <a:latin typeface="Times New Roman" pitchFamily="18" charset="0"/>
                <a:cs typeface="Times New Roman" pitchFamily="18" charset="0"/>
              </a:rPr>
              <a:t>entrada de la tabla </a:t>
            </a:r>
            <a:r>
              <a:rPr lang="es-VE" sz="2400" dirty="0" smtClean="0">
                <a:latin typeface="Times New Roman" pitchFamily="18" charset="0"/>
                <a:cs typeface="Times New Roman" pitchFamily="18" charset="0"/>
              </a:rPr>
              <a:t>de encaminamiento si este vecino ha enviado un paquete dentro de el intervalo </a:t>
            </a:r>
            <a:r>
              <a:rPr lang="es-VE" sz="2400" i="1" dirty="0" err="1" smtClean="0">
                <a:latin typeface="Times New Roman" pitchFamily="18" charset="0"/>
                <a:cs typeface="Times New Roman" pitchFamily="18" charset="0"/>
              </a:rPr>
              <a:t>active_route_timeout</a:t>
            </a:r>
            <a:r>
              <a:rPr lang="es-VE" sz="2400" i="1" dirty="0" smtClean="0">
                <a:latin typeface="Times New Roman" pitchFamily="18" charset="0"/>
                <a:cs typeface="Times New Roman" pitchFamily="18" charset="0"/>
              </a:rPr>
              <a:t> .</a:t>
            </a:r>
          </a:p>
          <a:p>
            <a:pPr algn="just">
              <a:buFont typeface="Wingdings" pitchFamily="2" charset="2"/>
              <a:buChar char="v"/>
            </a:pPr>
            <a:endParaRPr lang="es-VE" sz="2400" i="1" dirty="0" smtClean="0">
              <a:latin typeface="Times New Roman" pitchFamily="18" charset="0"/>
              <a:cs typeface="Times New Roman" pitchFamily="18" charset="0"/>
            </a:endParaRPr>
          </a:p>
          <a:p>
            <a:pPr lvl="1" algn="just">
              <a:buFont typeface="Wingdings" pitchFamily="2" charset="2"/>
              <a:buChar char="v"/>
            </a:pPr>
            <a:r>
              <a:rPr lang="es-VE" sz="2400" dirty="0" smtClean="0">
                <a:latin typeface="Times New Roman" pitchFamily="18" charset="0"/>
                <a:cs typeface="Times New Roman" pitchFamily="18" charset="0"/>
              </a:rPr>
              <a:t>Cuando un enlace 1-hop en una tabla de encaminamiento se interrumpe, se avisan a todos los vecinos activos.</a:t>
            </a:r>
          </a:p>
          <a:p>
            <a:pPr algn="just">
              <a:buFont typeface="Wingdings" pitchFamily="2" charset="2"/>
              <a:buChar char="v"/>
            </a:pPr>
            <a:endParaRPr lang="es-VE" sz="2400" dirty="0" smtClean="0">
              <a:latin typeface="Times New Roman" pitchFamily="18" charset="0"/>
              <a:cs typeface="Times New Roman" pitchFamily="18" charset="0"/>
            </a:endParaRPr>
          </a:p>
          <a:p>
            <a:pPr lvl="1" algn="just">
              <a:buFont typeface="Wingdings" pitchFamily="2" charset="2"/>
              <a:buChar char="v"/>
            </a:pPr>
            <a:r>
              <a:rPr lang="es-VE" sz="2400" dirty="0" smtClean="0">
                <a:latin typeface="Times New Roman" pitchFamily="18" charset="0"/>
                <a:cs typeface="Times New Roman" pitchFamily="18" charset="0"/>
              </a:rPr>
              <a:t>Las interrupciones de enlaces se propagan utilizando los mensajes de </a:t>
            </a:r>
            <a:r>
              <a:rPr lang="es-VE" sz="2400" i="1" dirty="0" err="1" smtClean="0">
                <a:latin typeface="Times New Roman" pitchFamily="18" charset="0"/>
                <a:cs typeface="Times New Roman" pitchFamily="18" charset="0"/>
              </a:rPr>
              <a:t>Route</a:t>
            </a:r>
            <a:r>
              <a:rPr lang="es-VE" sz="2400" i="1" dirty="0" smtClean="0">
                <a:latin typeface="Times New Roman" pitchFamily="18" charset="0"/>
                <a:cs typeface="Times New Roman" pitchFamily="18" charset="0"/>
              </a:rPr>
              <a:t> Error, que también sirven para actualizar los </a:t>
            </a:r>
            <a:r>
              <a:rPr lang="es-VE" sz="2400" i="1" dirty="0" err="1" smtClean="0">
                <a:latin typeface="Times New Roman" pitchFamily="18" charset="0"/>
                <a:cs typeface="Times New Roman" pitchFamily="18" charset="0"/>
              </a:rPr>
              <a:t>destination</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sequence</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numbers</a:t>
            </a:r>
            <a:r>
              <a:rPr lang="es-VE" sz="2400" i="1" dirty="0" smtClean="0">
                <a:latin typeface="Times New Roman" pitchFamily="18" charset="0"/>
                <a:cs typeface="Times New Roman" pitchFamily="18" charset="0"/>
              </a:rPr>
              <a:t>.</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Users\Public\Pictures\rnd_08_01.gif"/>
          <p:cNvPicPr>
            <a:picLocks noChangeAspect="1" noChangeArrowheads="1"/>
          </p:cNvPicPr>
          <p:nvPr/>
        </p:nvPicPr>
        <p:blipFill>
          <a:blip r:embed="rId2"/>
          <a:srcRect/>
          <a:stretch>
            <a:fillRect/>
          </a:stretch>
        </p:blipFill>
        <p:spPr bwMode="auto">
          <a:xfrm>
            <a:off x="4311875" y="2876562"/>
            <a:ext cx="4474967" cy="3124206"/>
          </a:xfrm>
          <a:prstGeom prst="rect">
            <a:avLst/>
          </a:prstGeom>
          <a:noFill/>
        </p:spPr>
      </p:pic>
      <p:sp>
        <p:nvSpPr>
          <p:cNvPr id="2" name="1 Rectángulo"/>
          <p:cNvSpPr/>
          <p:nvPr/>
        </p:nvSpPr>
        <p:spPr>
          <a:xfrm>
            <a:off x="642910" y="142852"/>
            <a:ext cx="7929618" cy="1692771"/>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a:p>
            <a:pPr algn="just"/>
            <a:r>
              <a:rPr lang="es-VE" sz="2400" b="1" dirty="0" smtClean="0">
                <a:latin typeface="Times New Roman" pitchFamily="18" charset="0"/>
                <a:cs typeface="Times New Roman" pitchFamily="18" charset="0"/>
              </a:rPr>
              <a:t>Tipos de Redes Inalámbricas según su Cobertura:</a:t>
            </a:r>
          </a:p>
          <a:p>
            <a:pPr algn="just"/>
            <a:endParaRPr lang="es-VE" sz="2000" b="1" dirty="0" smtClean="0">
              <a:latin typeface="Times New Roman" pitchFamily="18" charset="0"/>
              <a:cs typeface="Times New Roman" pitchFamily="18" charset="0"/>
            </a:endParaRPr>
          </a:p>
          <a:p>
            <a:pPr algn="just"/>
            <a:endParaRPr lang="es-VE" sz="2000" dirty="0" smtClean="0">
              <a:latin typeface="Times New Roman" pitchFamily="18" charset="0"/>
              <a:cs typeface="Times New Roman" pitchFamily="18" charset="0"/>
            </a:endParaRPr>
          </a:p>
        </p:txBody>
      </p:sp>
      <p:sp>
        <p:nvSpPr>
          <p:cNvPr id="5" name="4 Rectángulo"/>
          <p:cNvSpPr/>
          <p:nvPr/>
        </p:nvSpPr>
        <p:spPr>
          <a:xfrm>
            <a:off x="642910" y="1285860"/>
            <a:ext cx="7786742" cy="1508105"/>
          </a:xfrm>
          <a:prstGeom prst="rect">
            <a:avLst/>
          </a:prstGeom>
        </p:spPr>
        <p:txBody>
          <a:bodyPr wrap="square">
            <a:spAutoFit/>
          </a:bodyPr>
          <a:lstStyle/>
          <a:p>
            <a:r>
              <a:rPr lang="es-VE" sz="2400" b="1" dirty="0" err="1" smtClean="0">
                <a:latin typeface="Times New Roman" pitchFamily="18" charset="0"/>
                <a:cs typeface="Times New Roman" pitchFamily="18" charset="0"/>
              </a:rPr>
              <a:t>Wireless</a:t>
            </a:r>
            <a:r>
              <a:rPr lang="es-VE" sz="2400" b="1" dirty="0" smtClean="0">
                <a:latin typeface="Times New Roman" pitchFamily="18" charset="0"/>
                <a:cs typeface="Times New Roman" pitchFamily="18" charset="0"/>
              </a:rPr>
              <a:t> Personal </a:t>
            </a:r>
            <a:r>
              <a:rPr lang="es-VE" sz="2400" b="1" dirty="0" err="1" smtClean="0">
                <a:latin typeface="Times New Roman" pitchFamily="18" charset="0"/>
                <a:cs typeface="Times New Roman" pitchFamily="18" charset="0"/>
              </a:rPr>
              <a:t>Area</a:t>
            </a:r>
            <a:r>
              <a:rPr lang="es-VE" sz="2400" b="1" dirty="0" smtClean="0">
                <a:latin typeface="Times New Roman" pitchFamily="18" charset="0"/>
                <a:cs typeface="Times New Roman" pitchFamily="18" charset="0"/>
              </a:rPr>
              <a:t> Network (</a:t>
            </a:r>
            <a:r>
              <a:rPr lang="es-VE" sz="2400" b="1" i="1" dirty="0" smtClean="0">
                <a:latin typeface="Times New Roman" pitchFamily="18" charset="0"/>
                <a:cs typeface="Times New Roman" pitchFamily="18" charset="0"/>
              </a:rPr>
              <a:t>WPAN): </a:t>
            </a:r>
          </a:p>
          <a:p>
            <a:endParaRPr lang="es-VE" sz="2000" b="1" i="1"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Red de cobertura personal, Bluetooth (protocolo que sigue la especificación IEEE 802.15.1); </a:t>
            </a:r>
            <a:r>
              <a:rPr lang="es-VE" sz="2400" dirty="0" err="1" smtClean="0">
                <a:latin typeface="Times New Roman" pitchFamily="18" charset="0"/>
                <a:cs typeface="Times New Roman" pitchFamily="18" charset="0"/>
              </a:rPr>
              <a:t>ZigBee</a:t>
            </a:r>
            <a:r>
              <a:rPr lang="es-VE" sz="2400" dirty="0" smtClean="0">
                <a:latin typeface="Times New Roman" pitchFamily="18" charset="0"/>
                <a:cs typeface="Times New Roman" pitchFamily="18" charset="0"/>
              </a:rPr>
              <a:t> (IEEE 802.15.4</a:t>
            </a:r>
          </a:p>
        </p:txBody>
      </p:sp>
      <p:sp>
        <p:nvSpPr>
          <p:cNvPr id="8" name="7 Rectángulo"/>
          <p:cNvSpPr/>
          <p:nvPr/>
        </p:nvSpPr>
        <p:spPr>
          <a:xfrm>
            <a:off x="642910" y="2714620"/>
            <a:ext cx="3500462" cy="3046988"/>
          </a:xfrm>
          <a:prstGeom prst="rect">
            <a:avLst/>
          </a:prstGeom>
        </p:spPr>
        <p:txBody>
          <a:bodyPr wrap="square">
            <a:spAutoFit/>
          </a:bodyPr>
          <a:lstStyle/>
          <a:p>
            <a:pPr algn="just"/>
            <a:r>
              <a:rPr lang="es-VE" sz="2400" dirty="0" smtClean="0">
                <a:latin typeface="Times New Roman" pitchFamily="18" charset="0"/>
                <a:cs typeface="Times New Roman" pitchFamily="18" charset="0"/>
              </a:rPr>
              <a:t>utilizado en aplicaciones como la </a:t>
            </a:r>
            <a:r>
              <a:rPr lang="es-VE" sz="2400" dirty="0" err="1" smtClean="0">
                <a:latin typeface="Times New Roman" pitchFamily="18" charset="0"/>
                <a:cs typeface="Times New Roman" pitchFamily="18" charset="0"/>
              </a:rPr>
              <a:t>domótica</a:t>
            </a:r>
            <a:r>
              <a:rPr lang="es-VE" sz="2400" dirty="0" smtClean="0">
                <a:latin typeface="Times New Roman" pitchFamily="18" charset="0"/>
                <a:cs typeface="Times New Roman" pitchFamily="18" charset="0"/>
              </a:rPr>
              <a:t>, que requieren comunicaciones seguras con tasas bajas de transmisión de datos y maximización de la vida útil de sus baterías, bajo consumo)</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r>
              <a:rPr lang="es-VE" sz="2400" b="1" dirty="0" err="1" smtClean="0">
                <a:latin typeface="Times New Roman" pitchFamily="18" charset="0"/>
                <a:cs typeface="Times New Roman" pitchFamily="18" charset="0"/>
              </a:rPr>
              <a:t>Route</a:t>
            </a:r>
            <a:r>
              <a:rPr lang="es-VE" sz="2400" b="1" dirty="0" smtClean="0">
                <a:latin typeface="Times New Roman" pitchFamily="18" charset="0"/>
                <a:cs typeface="Times New Roman" pitchFamily="18" charset="0"/>
              </a:rPr>
              <a:t> Error</a:t>
            </a:r>
          </a:p>
        </p:txBody>
      </p:sp>
      <p:sp>
        <p:nvSpPr>
          <p:cNvPr id="9" name="8 Rectángulo"/>
          <p:cNvSpPr/>
          <p:nvPr/>
        </p:nvSpPr>
        <p:spPr>
          <a:xfrm>
            <a:off x="642910" y="1392873"/>
            <a:ext cx="8001056" cy="4893647"/>
          </a:xfrm>
          <a:prstGeom prst="rect">
            <a:avLst/>
          </a:prstGeom>
        </p:spPr>
        <p:txBody>
          <a:bodyPr wrap="square">
            <a:spAutoFit/>
          </a:bodyPr>
          <a:lstStyle/>
          <a:p>
            <a:pPr lvl="1" algn="just">
              <a:buFont typeface="Wingdings" pitchFamily="2" charset="2"/>
              <a:buChar char="v"/>
            </a:pPr>
            <a:r>
              <a:rPr lang="es-VE" sz="2400" dirty="0" smtClean="0">
                <a:latin typeface="Times New Roman" pitchFamily="18" charset="0"/>
                <a:cs typeface="Times New Roman" pitchFamily="18" charset="0"/>
              </a:rPr>
              <a:t>Cuando el nodo X es incapaz de enviar el paquete P (desde S hasta D) en el enlace (X,Y), genera un mensaje de RERR</a:t>
            </a:r>
          </a:p>
          <a:p>
            <a:pPr lvl="1" algn="just">
              <a:buFont typeface="Wingdings" pitchFamily="2" charset="2"/>
              <a:buChar char="v"/>
            </a:pPr>
            <a:r>
              <a:rPr lang="es-VE" sz="2400" dirty="0" smtClean="0">
                <a:latin typeface="Times New Roman" pitchFamily="18" charset="0"/>
                <a:cs typeface="Times New Roman" pitchFamily="18" charset="0"/>
              </a:rPr>
              <a:t>El nodo X incrementa el número de secuencia para el destino D en su caché</a:t>
            </a:r>
          </a:p>
          <a:p>
            <a:pPr lvl="1" algn="just">
              <a:buFont typeface="Wingdings" pitchFamily="2" charset="2"/>
              <a:buChar char="v"/>
            </a:pPr>
            <a:r>
              <a:rPr lang="es-VE" sz="2400" dirty="0" smtClean="0">
                <a:latin typeface="Times New Roman" pitchFamily="18" charset="0"/>
                <a:cs typeface="Times New Roman" pitchFamily="18" charset="0"/>
              </a:rPr>
              <a:t>Éste número de secuencia incrementado (N) se incluye en el mensaje RERR</a:t>
            </a:r>
          </a:p>
          <a:p>
            <a:pPr lvl="1" algn="just">
              <a:buFont typeface="Wingdings" pitchFamily="2" charset="2"/>
              <a:buChar char="v"/>
            </a:pPr>
            <a:r>
              <a:rPr lang="es-VE" sz="2400" dirty="0" err="1" smtClean="0">
                <a:latin typeface="Times New Roman" pitchFamily="18" charset="0"/>
                <a:cs typeface="Times New Roman" pitchFamily="18" charset="0"/>
              </a:rPr>
              <a:t>Cuanod</a:t>
            </a:r>
            <a:r>
              <a:rPr lang="es-VE" sz="2400" dirty="0" smtClean="0">
                <a:latin typeface="Times New Roman" pitchFamily="18" charset="0"/>
                <a:cs typeface="Times New Roman" pitchFamily="18" charset="0"/>
              </a:rPr>
              <a:t> el nodo S recibe el RERR, inicial un nuevo descubrimiento de ruta para D usando un numero de secuencia al menos tan grande como N</a:t>
            </a:r>
          </a:p>
          <a:p>
            <a:pPr lvl="1" algn="just">
              <a:buFont typeface="Wingdings" pitchFamily="2" charset="2"/>
              <a:buChar char="v"/>
            </a:pPr>
            <a:r>
              <a:rPr lang="es-VE" sz="2400" dirty="0" smtClean="0">
                <a:latin typeface="Times New Roman" pitchFamily="18" charset="0"/>
                <a:cs typeface="Times New Roman" pitchFamily="18" charset="0"/>
              </a:rPr>
              <a:t>Cuando el nodo D recibe el RREQ con número de secuencia N, éste establecerá su número de secuencia a N excepto si ya es mayor que N</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1200329"/>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endParaRPr lang="es-VE" sz="2400" b="1" dirty="0" smtClean="0">
              <a:latin typeface="Times New Roman" pitchFamily="18" charset="0"/>
              <a:cs typeface="Times New Roman" pitchFamily="18" charset="0"/>
            </a:endParaRPr>
          </a:p>
          <a:p>
            <a:r>
              <a:rPr lang="es-VE" sz="2400" b="1" dirty="0" smtClean="0">
                <a:latin typeface="Times New Roman" pitchFamily="18" charset="0"/>
                <a:cs typeface="Times New Roman" pitchFamily="18" charset="0"/>
              </a:rPr>
              <a:t>Detección de rotura de enlace</a:t>
            </a:r>
          </a:p>
        </p:txBody>
      </p:sp>
      <p:sp>
        <p:nvSpPr>
          <p:cNvPr id="8" name="7 Rectángulo"/>
          <p:cNvSpPr/>
          <p:nvPr/>
        </p:nvSpPr>
        <p:spPr>
          <a:xfrm>
            <a:off x="785786" y="2214554"/>
            <a:ext cx="7572428" cy="2677656"/>
          </a:xfrm>
          <a:prstGeom prst="rect">
            <a:avLst/>
          </a:prstGeom>
        </p:spPr>
        <p:txBody>
          <a:bodyPr wrap="square">
            <a:spAutoFit/>
          </a:bodyPr>
          <a:lstStyle/>
          <a:p>
            <a:pPr lvl="1">
              <a:buFont typeface="Wingdings" pitchFamily="2" charset="2"/>
              <a:buChar char="v"/>
            </a:pPr>
            <a:r>
              <a:rPr lang="es-VE" sz="2400" dirty="0" smtClean="0">
                <a:latin typeface="Times New Roman" pitchFamily="18" charset="0"/>
                <a:cs typeface="Times New Roman" pitchFamily="18" charset="0"/>
              </a:rPr>
              <a:t>Mensajes </a:t>
            </a:r>
            <a:r>
              <a:rPr lang="es-VE" sz="2400" dirty="0" err="1" smtClean="0">
                <a:latin typeface="Times New Roman" pitchFamily="18" charset="0"/>
                <a:cs typeface="Times New Roman" pitchFamily="18" charset="0"/>
              </a:rPr>
              <a:t>Hello</a:t>
            </a:r>
            <a:r>
              <a:rPr lang="es-VE" sz="2400" dirty="0" smtClean="0">
                <a:latin typeface="Times New Roman" pitchFamily="18" charset="0"/>
                <a:cs typeface="Times New Roman" pitchFamily="18" charset="0"/>
              </a:rPr>
              <a:t>: Los nodos vecinos intercambian periódicamente mensajes de </a:t>
            </a:r>
            <a:r>
              <a:rPr lang="es-VE" sz="2400" dirty="0" err="1" smtClean="0">
                <a:latin typeface="Times New Roman" pitchFamily="18" charset="0"/>
                <a:cs typeface="Times New Roman" pitchFamily="18" charset="0"/>
              </a:rPr>
              <a:t>hello</a:t>
            </a:r>
            <a:endParaRPr lang="es-VE" sz="2400" dirty="0" smtClean="0">
              <a:latin typeface="Times New Roman" pitchFamily="18" charset="0"/>
              <a:cs typeface="Times New Roman" pitchFamily="18" charset="0"/>
            </a:endParaRPr>
          </a:p>
          <a:p>
            <a:pPr>
              <a:buFont typeface="Wingdings" pitchFamily="2" charset="2"/>
              <a:buChar char="v"/>
            </a:pPr>
            <a:endParaRPr lang="es-VE" sz="2400" dirty="0" smtClean="0">
              <a:latin typeface="Times New Roman" pitchFamily="18" charset="0"/>
              <a:cs typeface="Times New Roman" pitchFamily="18" charset="0"/>
            </a:endParaRPr>
          </a:p>
          <a:p>
            <a:pPr>
              <a:buFont typeface="Wingdings" pitchFamily="2" charset="2"/>
              <a:buChar char="v"/>
            </a:pPr>
            <a:endParaRPr lang="es-VE" sz="2400" dirty="0" smtClean="0">
              <a:latin typeface="Times New Roman" pitchFamily="18" charset="0"/>
              <a:cs typeface="Times New Roman" pitchFamily="18" charset="0"/>
            </a:endParaRPr>
          </a:p>
          <a:p>
            <a:pPr lvl="1">
              <a:buFont typeface="Wingdings" pitchFamily="2" charset="2"/>
              <a:buChar char="v"/>
            </a:pPr>
            <a:r>
              <a:rPr lang="es-VE" sz="2400" dirty="0" smtClean="0">
                <a:latin typeface="Times New Roman" pitchFamily="18" charset="0"/>
                <a:cs typeface="Times New Roman" pitchFamily="18" charset="0"/>
              </a:rPr>
              <a:t>La ausencia de mensajes </a:t>
            </a:r>
            <a:r>
              <a:rPr lang="es-VE" sz="2400" dirty="0" err="1" smtClean="0">
                <a:latin typeface="Times New Roman" pitchFamily="18" charset="0"/>
                <a:cs typeface="Times New Roman" pitchFamily="18" charset="0"/>
              </a:rPr>
              <a:t>hello</a:t>
            </a:r>
            <a:r>
              <a:rPr lang="es-VE" sz="2400" dirty="0" smtClean="0">
                <a:latin typeface="Times New Roman" pitchFamily="18" charset="0"/>
                <a:cs typeface="Times New Roman" pitchFamily="18" charset="0"/>
              </a:rPr>
              <a:t> se interpreta como la rotura del enlace</a:t>
            </a:r>
          </a:p>
          <a:p>
            <a:pPr>
              <a:buFont typeface="Wingdings" pitchFamily="2" charset="2"/>
              <a:buChar char="v"/>
            </a:pPr>
            <a:endParaRPr lang="es-VE"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571480"/>
            <a:ext cx="7786742" cy="830997"/>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r>
              <a:rPr lang="es-VE" sz="2400" b="1" dirty="0" smtClean="0">
                <a:latin typeface="Times New Roman" pitchFamily="18" charset="0"/>
                <a:cs typeface="Times New Roman" pitchFamily="18" charset="0"/>
              </a:rPr>
              <a:t>¿Por qué números de secuencia en AODV?</a:t>
            </a:r>
          </a:p>
        </p:txBody>
      </p:sp>
      <p:pic>
        <p:nvPicPr>
          <p:cNvPr id="34818" name="Picture 2"/>
          <p:cNvPicPr>
            <a:picLocks noChangeAspect="1" noChangeArrowheads="1"/>
          </p:cNvPicPr>
          <p:nvPr/>
        </p:nvPicPr>
        <p:blipFill>
          <a:blip r:embed="rId3"/>
          <a:srcRect l="16406" t="11250" r="10351" b="9531"/>
          <a:stretch>
            <a:fillRect/>
          </a:stretch>
        </p:blipFill>
        <p:spPr bwMode="auto">
          <a:xfrm>
            <a:off x="1035789" y="1528753"/>
            <a:ext cx="7143830" cy="48292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571480"/>
            <a:ext cx="7786742" cy="1200329"/>
          </a:xfrm>
          <a:prstGeom prst="rect">
            <a:avLst/>
          </a:prstGeom>
        </p:spPr>
        <p:txBody>
          <a:bodyPr wrap="square">
            <a:spAutoFit/>
          </a:bodyPr>
          <a:lstStyle/>
          <a:p>
            <a:pPr marL="0" lvl="1" algn="just"/>
            <a:r>
              <a:rPr lang="es-VE" sz="2400" b="1" dirty="0" smtClean="0">
                <a:latin typeface="Times New Roman" pitchFamily="18" charset="0"/>
                <a:cs typeface="Times New Roman" pitchFamily="18" charset="0"/>
              </a:rPr>
              <a:t>AODV (Ad hoc </a:t>
            </a:r>
            <a:r>
              <a:rPr lang="es-VE" sz="2400" b="1" dirty="0" err="1" smtClean="0">
                <a:latin typeface="Times New Roman" pitchFamily="18" charset="0"/>
                <a:cs typeface="Times New Roman" pitchFamily="18" charset="0"/>
              </a:rPr>
              <a:t>On-demand</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Distance</a:t>
            </a:r>
            <a:r>
              <a:rPr lang="es-VE" sz="2400" b="1" dirty="0" smtClean="0">
                <a:latin typeface="Times New Roman" pitchFamily="18" charset="0"/>
                <a:cs typeface="Times New Roman" pitchFamily="18" charset="0"/>
              </a:rPr>
              <a:t> Vector)</a:t>
            </a:r>
          </a:p>
          <a:p>
            <a:pPr marL="0" lvl="1" algn="just"/>
            <a:endParaRPr lang="es-VE" sz="2400" b="1" dirty="0" smtClean="0">
              <a:latin typeface="Times New Roman" pitchFamily="18" charset="0"/>
              <a:cs typeface="Times New Roman" pitchFamily="18" charset="0"/>
            </a:endParaRPr>
          </a:p>
          <a:p>
            <a:r>
              <a:rPr lang="es-VE" sz="2400" b="1" dirty="0" smtClean="0">
                <a:latin typeface="Times New Roman" pitchFamily="18" charset="0"/>
                <a:cs typeface="Times New Roman" pitchFamily="18" charset="0"/>
              </a:rPr>
              <a:t>Resumen: AODV</a:t>
            </a:r>
          </a:p>
        </p:txBody>
      </p:sp>
      <p:sp>
        <p:nvSpPr>
          <p:cNvPr id="8" name="7 Rectángulo"/>
          <p:cNvSpPr/>
          <p:nvPr/>
        </p:nvSpPr>
        <p:spPr>
          <a:xfrm>
            <a:off x="857224" y="1714488"/>
            <a:ext cx="7715304" cy="4893647"/>
          </a:xfrm>
          <a:prstGeom prst="rect">
            <a:avLst/>
          </a:prstGeom>
        </p:spPr>
        <p:txBody>
          <a:bodyPr wrap="square">
            <a:spAutoFit/>
          </a:bodyPr>
          <a:lstStyle/>
          <a:p>
            <a:pPr lvl="1">
              <a:buFont typeface="Wingdings" pitchFamily="2" charset="2"/>
              <a:buChar char="v"/>
            </a:pPr>
            <a:r>
              <a:rPr lang="es-VE" sz="2400" dirty="0" smtClean="0">
                <a:latin typeface="Times New Roman" pitchFamily="18" charset="0"/>
                <a:cs typeface="Times New Roman" pitchFamily="18" charset="0"/>
              </a:rPr>
              <a:t>Las rutas no han de ir necesariamente en los paquetes de datos.</a:t>
            </a:r>
          </a:p>
          <a:p>
            <a:pPr lvl="1">
              <a:buFont typeface="Wingdings" pitchFamily="2" charset="2"/>
              <a:buChar char="v"/>
            </a:pPr>
            <a:endParaRPr lang="es-VE" sz="2400" dirty="0" smtClean="0">
              <a:latin typeface="Times New Roman" pitchFamily="18" charset="0"/>
              <a:cs typeface="Times New Roman" pitchFamily="18" charset="0"/>
            </a:endParaRPr>
          </a:p>
          <a:p>
            <a:pPr lvl="1">
              <a:buFont typeface="Wingdings" pitchFamily="2" charset="2"/>
              <a:buChar char="v"/>
            </a:pPr>
            <a:r>
              <a:rPr lang="es-VE" sz="2400" dirty="0" smtClean="0">
                <a:latin typeface="Times New Roman" pitchFamily="18" charset="0"/>
                <a:cs typeface="Times New Roman" pitchFamily="18" charset="0"/>
              </a:rPr>
              <a:t>Los nodos solo mantienen rutas en sus tablas para nodos activos.</a:t>
            </a:r>
          </a:p>
          <a:p>
            <a:pPr lvl="1">
              <a:buFont typeface="Wingdings" pitchFamily="2" charset="2"/>
              <a:buChar char="v"/>
            </a:pPr>
            <a:endParaRPr lang="es-VE" sz="2400" dirty="0" smtClean="0">
              <a:latin typeface="Times New Roman" pitchFamily="18" charset="0"/>
              <a:cs typeface="Times New Roman" pitchFamily="18" charset="0"/>
            </a:endParaRPr>
          </a:p>
          <a:p>
            <a:pPr lvl="1">
              <a:buFont typeface="Wingdings" pitchFamily="2" charset="2"/>
              <a:buChar char="v"/>
            </a:pPr>
            <a:r>
              <a:rPr lang="es-VE" sz="2400" dirty="0" smtClean="0">
                <a:latin typeface="Times New Roman" pitchFamily="18" charset="0"/>
                <a:cs typeface="Times New Roman" pitchFamily="18" charset="0"/>
              </a:rPr>
              <a:t>Como mucho se mantiene un único nodo como siguiente salto hacia un mismo destino</a:t>
            </a:r>
          </a:p>
          <a:p>
            <a:r>
              <a:rPr lang="es-VE" sz="2400" dirty="0" smtClean="0">
                <a:latin typeface="Times New Roman" pitchFamily="18" charset="0"/>
                <a:cs typeface="Times New Roman" pitchFamily="18" charset="0"/>
              </a:rPr>
              <a:t>	– DSR permite mantener varias rutas para un mismo 	destino</a:t>
            </a:r>
          </a:p>
          <a:p>
            <a:endParaRPr lang="es-VE" sz="2400" dirty="0" smtClean="0">
              <a:latin typeface="Times New Roman" pitchFamily="18" charset="0"/>
              <a:cs typeface="Times New Roman" pitchFamily="18" charset="0"/>
            </a:endParaRPr>
          </a:p>
          <a:p>
            <a:pPr lvl="1">
              <a:buFont typeface="Wingdings" pitchFamily="2" charset="2"/>
              <a:buChar char="v"/>
            </a:pPr>
            <a:r>
              <a:rPr lang="es-VE" sz="2400" dirty="0" smtClean="0">
                <a:latin typeface="Times New Roman" pitchFamily="18" charset="0"/>
                <a:cs typeface="Times New Roman" pitchFamily="18" charset="0"/>
              </a:rPr>
              <a:t>Aunque no cambie la topología, las rutas que no se usan se eliminan.</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669177"/>
            <a:ext cx="7786742" cy="830997"/>
          </a:xfrm>
          <a:prstGeom prst="rect">
            <a:avLst/>
          </a:prstGeom>
        </p:spPr>
        <p:txBody>
          <a:bodyPr wrap="square">
            <a:spAutoFit/>
          </a:bodyPr>
          <a:lstStyle/>
          <a:p>
            <a:pPr marL="0" lvl="1" algn="just"/>
            <a:r>
              <a:rPr lang="en-US" sz="2400" b="1" dirty="0" smtClean="0">
                <a:latin typeface="Times New Roman" pitchFamily="18" charset="0"/>
                <a:cs typeface="Times New Roman" pitchFamily="18" charset="0"/>
              </a:rPr>
              <a:t>OLSR (On-demand Link State Routing, </a:t>
            </a:r>
            <a:r>
              <a:rPr lang="es-ES" sz="2400" b="1" dirty="0" smtClean="0">
                <a:latin typeface="Times New Roman" pitchFamily="18" charset="0"/>
                <a:cs typeface="Times New Roman" pitchFamily="18" charset="0"/>
              </a:rPr>
              <a:t>Protocolo de enrutamiento de estado de enlace optimizado</a:t>
            </a:r>
            <a:r>
              <a:rPr lang="en-US" sz="2400" b="1" dirty="0" smtClean="0">
                <a:latin typeface="Times New Roman" pitchFamily="18" charset="0"/>
                <a:cs typeface="Times New Roman" pitchFamily="18" charset="0"/>
              </a:rPr>
              <a:t>)</a:t>
            </a:r>
          </a:p>
        </p:txBody>
      </p:sp>
      <p:sp>
        <p:nvSpPr>
          <p:cNvPr id="5" name="4 Rectángulo"/>
          <p:cNvSpPr/>
          <p:nvPr/>
        </p:nvSpPr>
        <p:spPr>
          <a:xfrm>
            <a:off x="785786" y="1845784"/>
            <a:ext cx="7715304" cy="3785652"/>
          </a:xfrm>
          <a:prstGeom prst="rect">
            <a:avLst/>
          </a:prstGeom>
        </p:spPr>
        <p:txBody>
          <a:bodyPr wrap="square">
            <a:spAutoFit/>
          </a:bodyPr>
          <a:lstStyle/>
          <a:p>
            <a:pPr lvl="1" algn="just">
              <a:buFont typeface="Wingdings" pitchFamily="2" charset="2"/>
              <a:buChar char="ü"/>
            </a:pPr>
            <a:r>
              <a:rPr lang="es-VE" sz="2400" dirty="0" smtClean="0">
                <a:latin typeface="Times New Roman" pitchFamily="18" charset="0"/>
                <a:cs typeface="Times New Roman" pitchFamily="18" charset="0"/>
              </a:rPr>
              <a:t>Protocolo proactivo.</a:t>
            </a:r>
            <a:endParaRPr lang="es-VE" sz="2400" i="1" dirty="0" smtClean="0">
              <a:latin typeface="Times New Roman" pitchFamily="18" charset="0"/>
              <a:cs typeface="Times New Roman" pitchFamily="18" charset="0"/>
            </a:endParaRPr>
          </a:p>
          <a:p>
            <a:pPr lvl="1" algn="just">
              <a:buFont typeface="Wingdings" pitchFamily="2" charset="2"/>
              <a:buChar char="ü"/>
            </a:pPr>
            <a:endParaRPr lang="es-VE" sz="2400" i="1" dirty="0" smtClean="0">
              <a:latin typeface="Times New Roman" pitchFamily="18" charset="0"/>
              <a:cs typeface="Times New Roman" pitchFamily="18" charset="0"/>
            </a:endParaRPr>
          </a:p>
          <a:p>
            <a:pPr lvl="1" algn="just">
              <a:buFont typeface="Wingdings" pitchFamily="2" charset="2"/>
              <a:buChar char="ü"/>
            </a:pPr>
            <a:r>
              <a:rPr lang="es-VE" sz="2400" dirty="0" smtClean="0">
                <a:latin typeface="Times New Roman" pitchFamily="18" charset="0"/>
                <a:cs typeface="Times New Roman" pitchFamily="18" charset="0"/>
              </a:rPr>
              <a:t>Adaptado para redes donde el trafico es aleatorio y esporádico entre un gran numero de nodos, y cuando los nodos que intercomunican varían en el tiempo</a:t>
            </a:r>
          </a:p>
          <a:p>
            <a:pPr lvl="1" algn="just">
              <a:buFont typeface="Wingdings" pitchFamily="2" charset="2"/>
              <a:buChar char="ü"/>
            </a:pPr>
            <a:endParaRPr lang="es-VE" sz="2400" dirty="0" smtClean="0">
              <a:latin typeface="Times New Roman" pitchFamily="18" charset="0"/>
              <a:cs typeface="Times New Roman" pitchFamily="18" charset="0"/>
            </a:endParaRPr>
          </a:p>
          <a:p>
            <a:pPr lvl="1" algn="just">
              <a:buFont typeface="Wingdings" pitchFamily="2" charset="2"/>
              <a:buChar char="ü"/>
            </a:pPr>
            <a:r>
              <a:rPr lang="es-VE" sz="2400" dirty="0" smtClean="0">
                <a:latin typeface="Times New Roman" pitchFamily="18" charset="0"/>
                <a:cs typeface="Times New Roman" pitchFamily="18" charset="0"/>
              </a:rPr>
              <a:t>Esta preparado para soportar extensiones, como funcionamiento en </a:t>
            </a:r>
            <a:r>
              <a:rPr lang="fr-FR" sz="2400" i="1" dirty="0" err="1" smtClean="0">
                <a:latin typeface="Times New Roman" pitchFamily="18" charset="0"/>
                <a:cs typeface="Times New Roman" pitchFamily="18" charset="0"/>
              </a:rPr>
              <a:t>sleep</a:t>
            </a:r>
            <a:r>
              <a:rPr lang="fr-FR" sz="2400" i="1" dirty="0" smtClean="0">
                <a:latin typeface="Times New Roman" pitchFamily="18" charset="0"/>
                <a:cs typeface="Times New Roman" pitchFamily="18" charset="0"/>
              </a:rPr>
              <a:t> mode, </a:t>
            </a:r>
            <a:r>
              <a:rPr lang="fr-FR" sz="2400" i="1" dirty="0" err="1" smtClean="0">
                <a:latin typeface="Times New Roman" pitchFamily="18" charset="0"/>
                <a:cs typeface="Times New Roman" pitchFamily="18" charset="0"/>
              </a:rPr>
              <a:t>routing</a:t>
            </a:r>
            <a:r>
              <a:rPr lang="fr-FR" sz="2400" i="1" dirty="0" smtClean="0">
                <a:latin typeface="Times New Roman" pitchFamily="18" charset="0"/>
                <a:cs typeface="Times New Roman" pitchFamily="18" charset="0"/>
              </a:rPr>
              <a:t> multicast, etc.</a:t>
            </a:r>
          </a:p>
          <a:p>
            <a:pPr lvl="1" algn="just">
              <a:buFont typeface="Wingdings" pitchFamily="2" charset="2"/>
              <a:buChar char="ü"/>
            </a:pPr>
            <a:endParaRPr lang="fr-FR" sz="2400" i="1" dirty="0" smtClean="0">
              <a:latin typeface="Times New Roman" pitchFamily="18" charset="0"/>
              <a:cs typeface="Times New Roman" pitchFamily="18" charset="0"/>
            </a:endParaRPr>
          </a:p>
          <a:p>
            <a:pPr lvl="1" algn="just">
              <a:buFont typeface="Wingdings" pitchFamily="2" charset="2"/>
              <a:buChar char="ü"/>
            </a:pPr>
            <a:r>
              <a:rPr lang="es-VE" sz="2400" dirty="0" smtClean="0">
                <a:latin typeface="Times New Roman" pitchFamily="18" charset="0"/>
                <a:cs typeface="Times New Roman" pitchFamily="18" charset="0"/>
              </a:rPr>
              <a:t> No requiere modificar la estructura de los paquetes IP</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740615"/>
            <a:ext cx="7786742" cy="461665"/>
          </a:xfrm>
          <a:prstGeom prst="rect">
            <a:avLst/>
          </a:prstGeom>
        </p:spPr>
        <p:txBody>
          <a:bodyPr wrap="square">
            <a:spAutoFit/>
          </a:bodyPr>
          <a:lstStyle/>
          <a:p>
            <a:pPr marL="0" lvl="1" algn="just"/>
            <a:r>
              <a:rPr lang="en-US" sz="2400" b="1" dirty="0" smtClean="0">
                <a:latin typeface="Times New Roman" pitchFamily="18" charset="0"/>
                <a:cs typeface="Times New Roman" pitchFamily="18" charset="0"/>
              </a:rPr>
              <a:t>OLSR (On-demand Link State Routing)</a:t>
            </a:r>
          </a:p>
        </p:txBody>
      </p:sp>
      <p:sp>
        <p:nvSpPr>
          <p:cNvPr id="8" name="7 Rectángulo"/>
          <p:cNvSpPr/>
          <p:nvPr/>
        </p:nvSpPr>
        <p:spPr>
          <a:xfrm>
            <a:off x="714348" y="1714488"/>
            <a:ext cx="7786742" cy="4154984"/>
          </a:xfrm>
          <a:prstGeom prst="rect">
            <a:avLst/>
          </a:prstGeom>
        </p:spPr>
        <p:txBody>
          <a:bodyPr wrap="square">
            <a:spAutoFit/>
          </a:bodyPr>
          <a:lstStyle/>
          <a:p>
            <a:pPr lvl="1" algn="just">
              <a:buFont typeface="Wingdings" pitchFamily="2" charset="2"/>
              <a:buChar char="ü"/>
            </a:pPr>
            <a:r>
              <a:rPr lang="es-VE" sz="2400" dirty="0" smtClean="0">
                <a:latin typeface="Times New Roman" pitchFamily="18" charset="0"/>
                <a:cs typeface="Times New Roman" pitchFamily="18" charset="0"/>
              </a:rPr>
              <a:t>Una de las principales características de OLSR es que se diseño para reducir la cantidad de mensajes de control que se difunden en una </a:t>
            </a:r>
            <a:r>
              <a:rPr lang="es-VE" sz="2400" dirty="0" err="1" smtClean="0">
                <a:latin typeface="Times New Roman" pitchFamily="18" charset="0"/>
                <a:cs typeface="Times New Roman" pitchFamily="18" charset="0"/>
              </a:rPr>
              <a:t>Manet</a:t>
            </a:r>
            <a:r>
              <a:rPr lang="es-VE" sz="2400" dirty="0" smtClean="0">
                <a:latin typeface="Times New Roman" pitchFamily="18" charset="0"/>
                <a:cs typeface="Times New Roman" pitchFamily="18" charset="0"/>
              </a:rPr>
              <a:t>.</a:t>
            </a:r>
          </a:p>
          <a:p>
            <a:pPr lvl="1" algn="just">
              <a:buFont typeface="Wingdings" pitchFamily="2" charset="2"/>
              <a:buChar char="ü"/>
            </a:pPr>
            <a:r>
              <a:rPr lang="es-VE" sz="2400" dirty="0" smtClean="0">
                <a:latin typeface="Times New Roman" pitchFamily="18" charset="0"/>
                <a:cs typeface="Times New Roman" pitchFamily="18" charset="0"/>
              </a:rPr>
              <a:t>Esta optimización se logra al crearse un subconjunto de enlaces entre vecinos de una </a:t>
            </a:r>
            <a:r>
              <a:rPr lang="es-VE" sz="2400" dirty="0" err="1" smtClean="0">
                <a:latin typeface="Times New Roman" pitchFamily="18" charset="0"/>
                <a:cs typeface="Times New Roman" pitchFamily="18" charset="0"/>
              </a:rPr>
              <a:t>Manet</a:t>
            </a:r>
            <a:r>
              <a:rPr lang="es-VE" sz="2400" dirty="0" smtClean="0">
                <a:latin typeface="Times New Roman" pitchFamily="18" charset="0"/>
                <a:cs typeface="Times New Roman" pitchFamily="18" charset="0"/>
              </a:rPr>
              <a:t>.</a:t>
            </a:r>
          </a:p>
          <a:p>
            <a:pPr lvl="1" algn="just">
              <a:buFont typeface="Wingdings" pitchFamily="2" charset="2"/>
              <a:buChar char="ü"/>
            </a:pPr>
            <a:r>
              <a:rPr lang="es-VE" sz="2400" dirty="0" smtClean="0">
                <a:latin typeface="Times New Roman" pitchFamily="18" charset="0"/>
                <a:cs typeface="Times New Roman" pitchFamily="18" charset="0"/>
              </a:rPr>
              <a:t>El subconjunto de vecinos que se reporta por los nodos OLSR se conoce como “MPR seleccionados” (</a:t>
            </a:r>
            <a:r>
              <a:rPr lang="es-VE" sz="2400" dirty="0" err="1" smtClean="0">
                <a:latin typeface="Times New Roman" pitchFamily="18" charset="0"/>
                <a:cs typeface="Times New Roman" pitchFamily="18" charset="0"/>
              </a:rPr>
              <a:t>Multi</a:t>
            </a:r>
            <a:r>
              <a:rPr lang="es-VE" sz="2400" dirty="0" smtClean="0">
                <a:latin typeface="Times New Roman" pitchFamily="18" charset="0"/>
                <a:cs typeface="Times New Roman" pitchFamily="18" charset="0"/>
              </a:rPr>
              <a:t>-Point </a:t>
            </a:r>
            <a:r>
              <a:rPr lang="es-VE" sz="2400" dirty="0" err="1" smtClean="0">
                <a:latin typeface="Times New Roman" pitchFamily="18" charset="0"/>
                <a:cs typeface="Times New Roman" pitchFamily="18" charset="0"/>
              </a:rPr>
              <a:t>Relay</a:t>
            </a:r>
            <a:r>
              <a:rPr lang="es-VE" sz="2400" dirty="0" smtClean="0">
                <a:latin typeface="Times New Roman" pitchFamily="18" charset="0"/>
                <a:cs typeface="Times New Roman" pitchFamily="18" charset="0"/>
              </a:rPr>
              <a:t> </a:t>
            </a:r>
            <a:r>
              <a:rPr lang="es-VE" sz="2400" dirty="0" err="1" smtClean="0">
                <a:latin typeface="Times New Roman" pitchFamily="18" charset="0"/>
                <a:cs typeface="Times New Roman" pitchFamily="18" charset="0"/>
              </a:rPr>
              <a:t>Selectors</a:t>
            </a:r>
            <a:r>
              <a:rPr lang="es-VE" sz="2400" dirty="0" smtClean="0">
                <a:latin typeface="Times New Roman" pitchFamily="18" charset="0"/>
                <a:cs typeface="Times New Roman" pitchFamily="18" charset="0"/>
              </a:rPr>
              <a:t>).</a:t>
            </a:r>
          </a:p>
          <a:p>
            <a:pPr lvl="1" algn="just">
              <a:buFont typeface="Wingdings" pitchFamily="2" charset="2"/>
              <a:buChar char="ü"/>
            </a:pPr>
            <a:r>
              <a:rPr lang="es-VE" sz="2400" dirty="0" smtClean="0">
                <a:latin typeface="Times New Roman" pitchFamily="18" charset="0"/>
                <a:cs typeface="Times New Roman" pitchFamily="18" charset="0"/>
              </a:rPr>
              <a:t>En OLSR se logra reducir la cantidad de información de sobrecarga (</a:t>
            </a:r>
            <a:r>
              <a:rPr lang="es-VE" sz="2400" dirty="0" err="1" smtClean="0">
                <a:latin typeface="Times New Roman" pitchFamily="18" charset="0"/>
                <a:cs typeface="Times New Roman" pitchFamily="18" charset="0"/>
              </a:rPr>
              <a:t>overhead</a:t>
            </a:r>
            <a:r>
              <a:rPr lang="es-VE" sz="2400" dirty="0" smtClean="0">
                <a:latin typeface="Times New Roman" pitchFamily="18" charset="0"/>
                <a:cs typeface="Times New Roman" pitchFamily="18" charset="0"/>
              </a:rPr>
              <a:t>) al minimizar la cantidad de mensajes de control que se difunden en la </a:t>
            </a:r>
            <a:r>
              <a:rPr lang="es-VE" sz="2400" dirty="0" err="1" smtClean="0">
                <a:latin typeface="Times New Roman" pitchFamily="18" charset="0"/>
                <a:cs typeface="Times New Roman" pitchFamily="18" charset="0"/>
              </a:rPr>
              <a:t>Manet</a:t>
            </a:r>
            <a:r>
              <a:rPr lang="es-VE" sz="2400" dirty="0" smtClean="0">
                <a:latin typeface="Times New Roman" pitchFamily="18" charset="0"/>
                <a:cs typeface="Times New Roman" pitchFamily="18" charset="0"/>
              </a:rPr>
              <a:t>.</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740615"/>
            <a:ext cx="7786742" cy="461665"/>
          </a:xfrm>
          <a:prstGeom prst="rect">
            <a:avLst/>
          </a:prstGeom>
        </p:spPr>
        <p:txBody>
          <a:bodyPr wrap="square">
            <a:spAutoFit/>
          </a:bodyPr>
          <a:lstStyle/>
          <a:p>
            <a:pPr marL="0" lvl="1" algn="just"/>
            <a:r>
              <a:rPr lang="en-US" sz="2400" b="1" dirty="0" smtClean="0">
                <a:latin typeface="Times New Roman" pitchFamily="18" charset="0"/>
                <a:cs typeface="Times New Roman" pitchFamily="18" charset="0"/>
              </a:rPr>
              <a:t>OLSR (On-demand Link State Routing)</a:t>
            </a:r>
          </a:p>
        </p:txBody>
      </p:sp>
      <p:sp>
        <p:nvSpPr>
          <p:cNvPr id="9" name="8 Rectángulo"/>
          <p:cNvSpPr/>
          <p:nvPr/>
        </p:nvSpPr>
        <p:spPr>
          <a:xfrm>
            <a:off x="714348" y="1571612"/>
            <a:ext cx="7858180" cy="4524315"/>
          </a:xfrm>
          <a:prstGeom prst="rect">
            <a:avLst/>
          </a:prstGeom>
        </p:spPr>
        <p:txBody>
          <a:bodyPr wrap="square">
            <a:spAutoFit/>
          </a:bodyPr>
          <a:lstStyle/>
          <a:p>
            <a:pPr algn="just">
              <a:buFont typeface="Wingdings" pitchFamily="2" charset="2"/>
              <a:buChar char="ü"/>
            </a:pPr>
            <a:r>
              <a:rPr lang="es-VE" sz="2400" dirty="0" smtClean="0">
                <a:latin typeface="Times New Roman" pitchFamily="18" charset="0"/>
                <a:cs typeface="Times New Roman" pitchFamily="18" charset="0"/>
              </a:rPr>
              <a:t>La reducción en la difusión de mensajes de control se logra al seleccionar nodos MPR (</a:t>
            </a:r>
            <a:r>
              <a:rPr lang="es-VE" sz="2400" dirty="0" err="1" smtClean="0">
                <a:latin typeface="Times New Roman" pitchFamily="18" charset="0"/>
                <a:cs typeface="Times New Roman" pitchFamily="18" charset="0"/>
              </a:rPr>
              <a:t>Multi</a:t>
            </a:r>
            <a:r>
              <a:rPr lang="es-VE" sz="2400" dirty="0" smtClean="0">
                <a:latin typeface="Times New Roman" pitchFamily="18" charset="0"/>
                <a:cs typeface="Times New Roman" pitchFamily="18" charset="0"/>
              </a:rPr>
              <a:t>-Point </a:t>
            </a:r>
            <a:r>
              <a:rPr lang="es-VE" sz="2400" dirty="0" err="1" smtClean="0">
                <a:latin typeface="Times New Roman" pitchFamily="18" charset="0"/>
                <a:cs typeface="Times New Roman" pitchFamily="18" charset="0"/>
              </a:rPr>
              <a:t>Relay</a:t>
            </a:r>
            <a:r>
              <a:rPr lang="es-VE" sz="2400" dirty="0" smtClean="0">
                <a:latin typeface="Times New Roman" pitchFamily="18" charset="0"/>
                <a:cs typeface="Times New Roman" pitchFamily="18" charset="0"/>
              </a:rPr>
              <a:t>).</a:t>
            </a:r>
          </a:p>
          <a:p>
            <a:pPr algn="just">
              <a:buFont typeface="Wingdings" pitchFamily="2" charset="2"/>
              <a:buChar char="ü"/>
            </a:pPr>
            <a:r>
              <a:rPr lang="es-VE" sz="2400" dirty="0" smtClean="0">
                <a:latin typeface="Times New Roman" pitchFamily="18" charset="0"/>
                <a:cs typeface="Times New Roman" pitchFamily="18" charset="0"/>
              </a:rPr>
              <a:t>Los nodos MPR son los encargados de retransmitir los mensajes de control que se difunden en la </a:t>
            </a:r>
            <a:r>
              <a:rPr lang="es-VE" sz="2400" dirty="0" err="1" smtClean="0">
                <a:latin typeface="Times New Roman" pitchFamily="18" charset="0"/>
                <a:cs typeface="Times New Roman" pitchFamily="18" charset="0"/>
              </a:rPr>
              <a:t>Manet</a:t>
            </a:r>
            <a:r>
              <a:rPr lang="es-VE" sz="2400" dirty="0" smtClean="0">
                <a:latin typeface="Times New Roman" pitchFamily="18" charset="0"/>
                <a:cs typeface="Times New Roman" pitchFamily="18" charset="0"/>
              </a:rPr>
              <a:t>.</a:t>
            </a:r>
          </a:p>
          <a:p>
            <a:pPr algn="just">
              <a:buFont typeface="Wingdings" pitchFamily="2" charset="2"/>
              <a:buChar char="ü"/>
            </a:pPr>
            <a:r>
              <a:rPr lang="es-VE" sz="2400" dirty="0" smtClean="0">
                <a:latin typeface="Times New Roman" pitchFamily="18" charset="0"/>
                <a:cs typeface="Times New Roman" pitchFamily="18" charset="0"/>
              </a:rPr>
              <a:t>Cada nodo OLSR envía un mensaje periódicamente denominado HELLO (censado de vecinos).</a:t>
            </a:r>
          </a:p>
          <a:p>
            <a:pPr algn="just">
              <a:buFont typeface="Wingdings" pitchFamily="2" charset="2"/>
              <a:buChar char="ü"/>
            </a:pPr>
            <a:r>
              <a:rPr lang="es-VE" sz="2400" dirty="0" smtClean="0">
                <a:latin typeface="Times New Roman" pitchFamily="18" charset="0"/>
                <a:cs typeface="Times New Roman" pitchFamily="18" charset="0"/>
              </a:rPr>
              <a:t>Los mensajes HELLO incluyen una lista de vecinos del nodo OLSR que envía el mensaje HELLO.</a:t>
            </a:r>
          </a:p>
          <a:p>
            <a:pPr algn="just">
              <a:buFont typeface="Wingdings" pitchFamily="2" charset="2"/>
              <a:buChar char="ü"/>
            </a:pPr>
            <a:r>
              <a:rPr lang="es-VE" sz="2400" dirty="0" smtClean="0">
                <a:latin typeface="Times New Roman" pitchFamily="18" charset="0"/>
                <a:cs typeface="Times New Roman" pitchFamily="18" charset="0"/>
              </a:rPr>
              <a:t>El nodo OLSR reporta en los mensajes HELLO los enlaces unidireccionales y bidireccionales que tiene con sus vecinos.</a:t>
            </a:r>
          </a:p>
          <a:p>
            <a:pPr algn="just">
              <a:buFont typeface="Wingdings" pitchFamily="2" charset="2"/>
              <a:buChar char="ü"/>
            </a:pPr>
            <a:r>
              <a:rPr lang="es-VE" sz="2400" dirty="0" smtClean="0">
                <a:latin typeface="Times New Roman" pitchFamily="18" charset="0"/>
                <a:cs typeface="Times New Roman" pitchFamily="18" charset="0"/>
              </a:rPr>
              <a:t>Con la información de los mensajes HELLO cada nodo puede construir una tabla con los nodos vecinos a 1-salto.</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740615"/>
            <a:ext cx="7786742" cy="461665"/>
          </a:xfrm>
          <a:prstGeom prst="rect">
            <a:avLst/>
          </a:prstGeom>
        </p:spPr>
        <p:txBody>
          <a:bodyPr wrap="square">
            <a:spAutoFit/>
          </a:bodyPr>
          <a:lstStyle/>
          <a:p>
            <a:pPr marL="0" lvl="1" algn="just"/>
            <a:r>
              <a:rPr lang="en-US" sz="2400" b="1" dirty="0" smtClean="0">
                <a:latin typeface="Times New Roman" pitchFamily="18" charset="0"/>
                <a:cs typeface="Times New Roman" pitchFamily="18" charset="0"/>
              </a:rPr>
              <a:t>OLSR (On-demand Link State Routing)</a:t>
            </a:r>
          </a:p>
        </p:txBody>
      </p:sp>
      <p:sp>
        <p:nvSpPr>
          <p:cNvPr id="8" name="7 Rectángulo"/>
          <p:cNvSpPr/>
          <p:nvPr/>
        </p:nvSpPr>
        <p:spPr>
          <a:xfrm>
            <a:off x="857224" y="1643050"/>
            <a:ext cx="7715304" cy="3785652"/>
          </a:xfrm>
          <a:prstGeom prst="rect">
            <a:avLst/>
          </a:prstGeom>
        </p:spPr>
        <p:txBody>
          <a:bodyPr wrap="square">
            <a:spAutoFit/>
          </a:bodyPr>
          <a:lstStyle/>
          <a:p>
            <a:pPr algn="just">
              <a:buFont typeface="Wingdings" pitchFamily="2" charset="2"/>
              <a:buChar char="ü"/>
            </a:pPr>
            <a:r>
              <a:rPr lang="es-VE" sz="2400" dirty="0" smtClean="0">
                <a:latin typeface="Times New Roman" pitchFamily="18" charset="0"/>
                <a:cs typeface="Times New Roman" pitchFamily="18" charset="0"/>
              </a:rPr>
              <a:t>Adicionalmente, cada nodo OLSR construye una tabla que contiene a los “vecinos” que se encuentran a 2-saltos.</a:t>
            </a:r>
          </a:p>
          <a:p>
            <a:pPr algn="just">
              <a:buFont typeface="Wingdings" pitchFamily="2" charset="2"/>
              <a:buChar char="ü"/>
            </a:pPr>
            <a:endParaRPr lang="es-VE" sz="2400" dirty="0" smtClean="0">
              <a:latin typeface="Times New Roman" pitchFamily="18" charset="0"/>
              <a:cs typeface="Times New Roman" pitchFamily="18" charset="0"/>
            </a:endParaRPr>
          </a:p>
          <a:p>
            <a:pPr algn="just">
              <a:buFont typeface="Wingdings" pitchFamily="2" charset="2"/>
              <a:buChar char="ü"/>
            </a:pPr>
            <a:r>
              <a:rPr lang="es-VE" sz="2400" dirty="0" smtClean="0">
                <a:latin typeface="Times New Roman" pitchFamily="18" charset="0"/>
                <a:cs typeface="Times New Roman" pitchFamily="18" charset="0"/>
              </a:rPr>
              <a:t>El proceso de selección de </a:t>
            </a:r>
            <a:r>
              <a:rPr lang="es-VE" sz="2400" dirty="0" err="1" smtClean="0">
                <a:latin typeface="Times New Roman" pitchFamily="18" charset="0"/>
                <a:cs typeface="Times New Roman" pitchFamily="18" charset="0"/>
              </a:rPr>
              <a:t>MPRs</a:t>
            </a:r>
            <a:r>
              <a:rPr lang="es-VE" sz="2400" dirty="0" smtClean="0">
                <a:latin typeface="Times New Roman" pitchFamily="18" charset="0"/>
                <a:cs typeface="Times New Roman" pitchFamily="18" charset="0"/>
              </a:rPr>
              <a:t> se basa en seleccionar un</a:t>
            </a:r>
          </a:p>
          <a:p>
            <a:pPr algn="just"/>
            <a:r>
              <a:rPr lang="es-VE" sz="2400" dirty="0" smtClean="0">
                <a:latin typeface="Times New Roman" pitchFamily="18" charset="0"/>
                <a:cs typeface="Times New Roman" pitchFamily="18" charset="0"/>
              </a:rPr>
              <a:t>subconjunto de “vecinos a 1-salto” que proporcionen conectividad con todos los “vecinos a 2-saltos”.</a:t>
            </a:r>
          </a:p>
          <a:p>
            <a:pPr algn="just">
              <a:buFont typeface="Wingdings" pitchFamily="2" charset="2"/>
              <a:buChar char="ü"/>
            </a:pPr>
            <a:endParaRPr lang="es-VE" sz="2400" dirty="0" smtClean="0">
              <a:latin typeface="Times New Roman" pitchFamily="18" charset="0"/>
              <a:cs typeface="Times New Roman" pitchFamily="18" charset="0"/>
            </a:endParaRPr>
          </a:p>
          <a:p>
            <a:pPr algn="just">
              <a:buFont typeface="Wingdings" pitchFamily="2" charset="2"/>
              <a:buChar char="ü"/>
            </a:pPr>
            <a:r>
              <a:rPr lang="es-VE" sz="2400" dirty="0" smtClean="0">
                <a:latin typeface="Times New Roman" pitchFamily="18" charset="0"/>
                <a:cs typeface="Times New Roman" pitchFamily="18" charset="0"/>
              </a:rPr>
              <a:t>Una vez que el nodo OLSR ha realizado la selección de</a:t>
            </a:r>
          </a:p>
          <a:p>
            <a:pPr algn="just"/>
            <a:r>
              <a:rPr lang="es-VE" sz="2400" dirty="0" smtClean="0">
                <a:latin typeface="Times New Roman" pitchFamily="18" charset="0"/>
                <a:cs typeface="Times New Roman" pitchFamily="18" charset="0"/>
              </a:rPr>
              <a:t>nodos MPR, este se lo informa a sus vecinos a 1-salto</a:t>
            </a:r>
          </a:p>
          <a:p>
            <a:pPr algn="just"/>
            <a:r>
              <a:rPr lang="es-VE" sz="2400" dirty="0" smtClean="0">
                <a:latin typeface="Times New Roman" pitchFamily="18" charset="0"/>
                <a:cs typeface="Times New Roman" pitchFamily="18" charset="0"/>
              </a:rPr>
              <a:t>mediante los mensajes HELLO.</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6" name="5 Rectángulo"/>
          <p:cNvSpPr/>
          <p:nvPr/>
        </p:nvSpPr>
        <p:spPr>
          <a:xfrm>
            <a:off x="214282" y="6438149"/>
            <a:ext cx="8786874" cy="276999"/>
          </a:xfrm>
          <a:prstGeom prst="rect">
            <a:avLst/>
          </a:prstGeom>
        </p:spPr>
        <p:txBody>
          <a:bodyPr wrap="square">
            <a:spAutoFit/>
          </a:bodyPr>
          <a:lstStyle/>
          <a:p>
            <a:pPr algn="r"/>
            <a:r>
              <a:rPr lang="en-US" sz="1200" dirty="0" err="1" smtClean="0"/>
              <a:t>Nitin</a:t>
            </a:r>
            <a:r>
              <a:rPr lang="en-US" sz="1200" dirty="0" smtClean="0"/>
              <a:t> H. </a:t>
            </a:r>
            <a:r>
              <a:rPr lang="en-US" sz="1200" dirty="0" err="1" smtClean="0"/>
              <a:t>Vaidya</a:t>
            </a:r>
            <a:r>
              <a:rPr lang="en-US" sz="1200" dirty="0" smtClean="0"/>
              <a:t>, Tutorial on Mobile Ad Hoc Networks: Routing, MAC and Transport</a:t>
            </a:r>
            <a:r>
              <a:rPr lang="es-VE" sz="1200" i="1" dirty="0" smtClean="0"/>
              <a:t> </a:t>
            </a:r>
            <a:r>
              <a:rPr lang="es-VE" sz="1200" i="1" dirty="0" err="1" smtClean="0"/>
              <a:t>Issues</a:t>
            </a:r>
            <a:r>
              <a:rPr lang="es-VE" sz="1200" i="1" dirty="0" smtClean="0"/>
              <a:t>. 2007</a:t>
            </a:r>
          </a:p>
        </p:txBody>
      </p:sp>
      <p:sp>
        <p:nvSpPr>
          <p:cNvPr id="7" name="6 Rectángulo"/>
          <p:cNvSpPr/>
          <p:nvPr/>
        </p:nvSpPr>
        <p:spPr>
          <a:xfrm>
            <a:off x="714348" y="740615"/>
            <a:ext cx="7786742" cy="461665"/>
          </a:xfrm>
          <a:prstGeom prst="rect">
            <a:avLst/>
          </a:prstGeom>
        </p:spPr>
        <p:txBody>
          <a:bodyPr wrap="square">
            <a:spAutoFit/>
          </a:bodyPr>
          <a:lstStyle/>
          <a:p>
            <a:pPr marL="0" lvl="1" algn="just"/>
            <a:r>
              <a:rPr lang="en-US" sz="2400" b="1" dirty="0" smtClean="0">
                <a:latin typeface="Times New Roman" pitchFamily="18" charset="0"/>
                <a:cs typeface="Times New Roman" pitchFamily="18" charset="0"/>
              </a:rPr>
              <a:t>OLSR (On-demand Link State Routing)</a:t>
            </a:r>
          </a:p>
        </p:txBody>
      </p:sp>
      <p:pic>
        <p:nvPicPr>
          <p:cNvPr id="114690" name="Picture 2"/>
          <p:cNvPicPr>
            <a:picLocks noChangeAspect="1" noChangeArrowheads="1"/>
          </p:cNvPicPr>
          <p:nvPr/>
        </p:nvPicPr>
        <p:blipFill>
          <a:blip r:embed="rId3"/>
          <a:srcRect l="19336" t="11250" r="9208" b="7576"/>
          <a:stretch>
            <a:fillRect/>
          </a:stretch>
        </p:blipFill>
        <p:spPr bwMode="auto">
          <a:xfrm>
            <a:off x="1071539" y="1285861"/>
            <a:ext cx="7143799" cy="50720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857224" y="142852"/>
            <a:ext cx="757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s-ES" sz="2000" b="1" dirty="0" smtClean="0">
                <a:latin typeface="Times New Roman" pitchFamily="18" charset="0"/>
                <a:cs typeface="Times New Roman" pitchFamily="18" charset="0"/>
              </a:rPr>
              <a:t>Protocolos de Enrutamiento en Redes MANET. </a:t>
            </a:r>
            <a:endParaRPr lang="es-VE" sz="2000" b="1" dirty="0">
              <a:latin typeface="Times New Roman" pitchFamily="18" charset="0"/>
              <a:cs typeface="Times New Roman" pitchFamily="18" charset="0"/>
            </a:endParaRPr>
          </a:p>
        </p:txBody>
      </p:sp>
      <p:sp>
        <p:nvSpPr>
          <p:cNvPr id="7" name="6 Rectángulo"/>
          <p:cNvSpPr/>
          <p:nvPr/>
        </p:nvSpPr>
        <p:spPr>
          <a:xfrm>
            <a:off x="714348" y="740615"/>
            <a:ext cx="7786742" cy="461665"/>
          </a:xfrm>
          <a:prstGeom prst="rect">
            <a:avLst/>
          </a:prstGeom>
        </p:spPr>
        <p:txBody>
          <a:bodyPr wrap="square">
            <a:spAutoFit/>
          </a:bodyPr>
          <a:lstStyle/>
          <a:p>
            <a:pPr marL="0" lvl="1" algn="just"/>
            <a:r>
              <a:rPr lang="en-US" sz="2400" b="1" dirty="0" smtClean="0">
                <a:latin typeface="Times New Roman" pitchFamily="18" charset="0"/>
                <a:cs typeface="Times New Roman" pitchFamily="18" charset="0"/>
              </a:rPr>
              <a:t>OLSR (On-demand Link State Routing)</a:t>
            </a:r>
          </a:p>
        </p:txBody>
      </p:sp>
      <p:sp>
        <p:nvSpPr>
          <p:cNvPr id="8" name="7 Rectángulo"/>
          <p:cNvSpPr/>
          <p:nvPr/>
        </p:nvSpPr>
        <p:spPr>
          <a:xfrm>
            <a:off x="785786" y="1357298"/>
            <a:ext cx="7715304" cy="4524315"/>
          </a:xfrm>
          <a:prstGeom prst="rect">
            <a:avLst/>
          </a:prstGeom>
        </p:spPr>
        <p:txBody>
          <a:bodyPr wrap="square">
            <a:spAutoFit/>
          </a:bodyPr>
          <a:lstStyle/>
          <a:p>
            <a:pPr algn="just"/>
            <a:r>
              <a:rPr lang="es-VE" sz="2400" b="1" dirty="0" smtClean="0">
                <a:latin typeface="Times New Roman" pitchFamily="18" charset="0"/>
                <a:cs typeface="Times New Roman" pitchFamily="18" charset="0"/>
              </a:rPr>
              <a:t>Ventajas y Desventajas de OLSR</a:t>
            </a:r>
          </a:p>
          <a:p>
            <a:pPr algn="just"/>
            <a:endParaRPr lang="es-VE" sz="2400" b="1" dirty="0" smtClean="0">
              <a:latin typeface="Times New Roman" pitchFamily="18" charset="0"/>
              <a:cs typeface="Times New Roman" pitchFamily="18" charset="0"/>
            </a:endParaRPr>
          </a:p>
          <a:p>
            <a:pPr lvl="1" algn="just">
              <a:buFont typeface="Wingdings" pitchFamily="2" charset="2"/>
              <a:buChar char="ü"/>
            </a:pPr>
            <a:r>
              <a:rPr lang="es-VE" sz="2400" dirty="0" smtClean="0">
                <a:latin typeface="Times New Roman" pitchFamily="18" charset="0"/>
                <a:cs typeface="Times New Roman" pitchFamily="18" charset="0"/>
              </a:rPr>
              <a:t>Reduce la sobrecarga de enrutamiento que se asocia comúnmente a los protocolos de enrutamiento basados en tablas.</a:t>
            </a:r>
          </a:p>
          <a:p>
            <a:pPr lvl="1" algn="just">
              <a:buFont typeface="Wingdings" pitchFamily="2" charset="2"/>
              <a:buChar char="ü"/>
            </a:pPr>
            <a:endParaRPr lang="es-VE" sz="2400" dirty="0" smtClean="0">
              <a:latin typeface="Times New Roman" pitchFamily="18" charset="0"/>
              <a:cs typeface="Times New Roman" pitchFamily="18" charset="0"/>
            </a:endParaRPr>
          </a:p>
          <a:p>
            <a:pPr lvl="1" algn="just">
              <a:buFont typeface="Wingdings" pitchFamily="2" charset="2"/>
              <a:buChar char="ü"/>
            </a:pPr>
            <a:r>
              <a:rPr lang="es-VE" sz="2400" dirty="0" smtClean="0">
                <a:latin typeface="Times New Roman" pitchFamily="18" charset="0"/>
                <a:cs typeface="Times New Roman" pitchFamily="18" charset="0"/>
              </a:rPr>
              <a:t>Reduce la cantidad de mensajes de control que se difunden en la MANET.</a:t>
            </a:r>
          </a:p>
          <a:p>
            <a:pPr lvl="1" algn="just">
              <a:buFont typeface="Wingdings" pitchFamily="2" charset="2"/>
              <a:buChar char="ü"/>
            </a:pPr>
            <a:endParaRPr lang="es-VE" sz="2400" dirty="0" smtClean="0">
              <a:latin typeface="Times New Roman" pitchFamily="18" charset="0"/>
              <a:cs typeface="Times New Roman" pitchFamily="18" charset="0"/>
            </a:endParaRPr>
          </a:p>
          <a:p>
            <a:pPr lvl="1" algn="just">
              <a:buFont typeface="Wingdings" pitchFamily="2" charset="2"/>
              <a:buChar char="ü"/>
            </a:pPr>
            <a:r>
              <a:rPr lang="es-VE" sz="2400" dirty="0" smtClean="0">
                <a:latin typeface="Times New Roman" pitchFamily="18" charset="0"/>
                <a:cs typeface="Times New Roman" pitchFamily="18" charset="0"/>
              </a:rPr>
              <a:t>Como cualquier protocolo de tipo proactivo, existe una sobrecarga inherente debido a la difusión periódica de mensajes de control</a:t>
            </a:r>
            <a:endParaRPr lang="es-VE"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142852"/>
            <a:ext cx="7786742" cy="1631216"/>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a:p>
            <a:pPr algn="just"/>
            <a:r>
              <a:rPr lang="es-VE" sz="2000" b="1" dirty="0" smtClean="0">
                <a:latin typeface="Times New Roman" pitchFamily="18" charset="0"/>
                <a:cs typeface="Times New Roman" pitchFamily="18" charset="0"/>
              </a:rPr>
              <a:t>Tipos de Redes Inalámbricas según su Cobertura:</a:t>
            </a:r>
          </a:p>
          <a:p>
            <a:pPr algn="just"/>
            <a:endParaRPr lang="es-VE" sz="2000" b="1" dirty="0" smtClean="0">
              <a:latin typeface="Times New Roman" pitchFamily="18" charset="0"/>
              <a:cs typeface="Times New Roman" pitchFamily="18" charset="0"/>
            </a:endParaRPr>
          </a:p>
          <a:p>
            <a:pPr algn="just"/>
            <a:endParaRPr lang="es-VE" sz="2000" dirty="0" smtClean="0">
              <a:latin typeface="Times New Roman" pitchFamily="18" charset="0"/>
              <a:cs typeface="Times New Roman" pitchFamily="18" charset="0"/>
            </a:endParaRPr>
          </a:p>
        </p:txBody>
      </p:sp>
      <p:sp>
        <p:nvSpPr>
          <p:cNvPr id="5" name="4 Rectángulo"/>
          <p:cNvSpPr/>
          <p:nvPr/>
        </p:nvSpPr>
        <p:spPr>
          <a:xfrm>
            <a:off x="642910" y="1357298"/>
            <a:ext cx="7786742" cy="1938992"/>
          </a:xfrm>
          <a:prstGeom prst="rect">
            <a:avLst/>
          </a:prstGeom>
        </p:spPr>
        <p:txBody>
          <a:bodyPr wrap="square">
            <a:spAutoFit/>
          </a:bodyPr>
          <a:lstStyle/>
          <a:p>
            <a:r>
              <a:rPr lang="es-VE" sz="2400" b="1" dirty="0" err="1" smtClean="0">
                <a:latin typeface="Times New Roman" pitchFamily="18" charset="0"/>
                <a:cs typeface="Times New Roman" pitchFamily="18" charset="0"/>
              </a:rPr>
              <a:t>Wireless</a:t>
            </a:r>
            <a:r>
              <a:rPr lang="es-VE" sz="2400" b="1" dirty="0" smtClean="0">
                <a:latin typeface="Times New Roman" pitchFamily="18" charset="0"/>
                <a:cs typeface="Times New Roman" pitchFamily="18" charset="0"/>
              </a:rPr>
              <a:t> Local Área Network (</a:t>
            </a:r>
            <a:r>
              <a:rPr lang="es-VE" sz="2400" b="1" i="1" dirty="0" smtClean="0">
                <a:latin typeface="Times New Roman" pitchFamily="18" charset="0"/>
                <a:cs typeface="Times New Roman" pitchFamily="18" charset="0"/>
              </a:rPr>
              <a:t>WLAN):</a:t>
            </a:r>
          </a:p>
          <a:p>
            <a:endParaRPr lang="es-VE" sz="2400" b="1" i="1" dirty="0" smtClean="0">
              <a:latin typeface="Times New Roman" pitchFamily="18" charset="0"/>
              <a:cs typeface="Times New Roman" pitchFamily="18" charset="0"/>
            </a:endParaRPr>
          </a:p>
          <a:p>
            <a:pPr algn="just"/>
            <a:r>
              <a:rPr lang="es-VE" sz="2400" dirty="0" smtClean="0">
                <a:latin typeface="Times New Roman" pitchFamily="18" charset="0"/>
                <a:cs typeface="Times New Roman" pitchFamily="18" charset="0"/>
              </a:rPr>
              <a:t>Es un sistema de comunicación de datos inalámbrico flexible, muy utilizado como alternativa a las redes LAN cableadas o como extensión de éstas.</a:t>
            </a:r>
          </a:p>
        </p:txBody>
      </p:sp>
      <p:pic>
        <p:nvPicPr>
          <p:cNvPr id="11266" name="Picture 2" descr="C:\Users\Public\Pictures\wlan1.jpg"/>
          <p:cNvPicPr>
            <a:picLocks noChangeAspect="1" noChangeArrowheads="1"/>
          </p:cNvPicPr>
          <p:nvPr/>
        </p:nvPicPr>
        <p:blipFill>
          <a:blip r:embed="rId2"/>
          <a:srcRect/>
          <a:stretch>
            <a:fillRect/>
          </a:stretch>
        </p:blipFill>
        <p:spPr bwMode="auto">
          <a:xfrm>
            <a:off x="4000497" y="3000372"/>
            <a:ext cx="4705788" cy="3071834"/>
          </a:xfrm>
          <a:prstGeom prst="rect">
            <a:avLst/>
          </a:prstGeom>
          <a:noFill/>
        </p:spPr>
      </p:pic>
      <p:sp>
        <p:nvSpPr>
          <p:cNvPr id="8" name="7 Rectángulo"/>
          <p:cNvSpPr/>
          <p:nvPr/>
        </p:nvSpPr>
        <p:spPr>
          <a:xfrm>
            <a:off x="642910" y="3214686"/>
            <a:ext cx="2928958" cy="2677656"/>
          </a:xfrm>
          <a:prstGeom prst="rect">
            <a:avLst/>
          </a:prstGeom>
        </p:spPr>
        <p:txBody>
          <a:bodyPr wrap="square">
            <a:spAutoFit/>
          </a:bodyPr>
          <a:lstStyle/>
          <a:p>
            <a:pPr algn="just"/>
            <a:r>
              <a:rPr lang="es-VE" sz="2400" dirty="0" smtClean="0">
                <a:latin typeface="Times New Roman" pitchFamily="18" charset="0"/>
                <a:cs typeface="Times New Roman" pitchFamily="18" charset="0"/>
              </a:rPr>
              <a:t>Utiliza tecnología de radiofrecuencia que permite mayor movilidad a los usuarios al minimizar las conexiones cableadas.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786058"/>
            <a:ext cx="9144000" cy="584775"/>
          </a:xfrm>
          <a:prstGeom prst="rect">
            <a:avLst/>
          </a:prstGeom>
          <a:noFill/>
        </p:spPr>
        <p:txBody>
          <a:bodyPr wrap="square" rtlCol="0">
            <a:spAutoFit/>
          </a:bodyPr>
          <a:lstStyle/>
          <a:p>
            <a:pPr algn="ctr"/>
            <a:r>
              <a:rPr lang="es-VE" sz="3200" dirty="0" smtClean="0">
                <a:latin typeface="Times New Roman" pitchFamily="18" charset="0"/>
                <a:cs typeface="Times New Roman" pitchFamily="18" charset="0"/>
              </a:rPr>
              <a:t>Segunda Parte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700808"/>
            <a:ext cx="5184576" cy="4824536"/>
          </a:xfrm>
        </p:spPr>
        <p:txBody>
          <a:bodyPr>
            <a:normAutofit/>
          </a:bodyPr>
          <a:lstStyle/>
          <a:p>
            <a:pPr algn="just"/>
            <a:r>
              <a:rPr lang="es-ES" sz="2000" b="1" dirty="0" smtClean="0">
                <a:solidFill>
                  <a:schemeClr val="tx1"/>
                </a:solidFill>
                <a:latin typeface="Arial" pitchFamily="34" charset="0"/>
                <a:cs typeface="Arial" pitchFamily="34" charset="0"/>
              </a:rPr>
              <a:t>RED MÓVIL Ad-Hoc:</a:t>
            </a:r>
          </a:p>
          <a:p>
            <a:pPr algn="just"/>
            <a:r>
              <a:rPr lang="es-ES" sz="2400" dirty="0" smtClean="0">
                <a:solidFill>
                  <a:schemeClr val="tx1"/>
                </a:solidFill>
                <a:latin typeface="Arial" pitchFamily="34" charset="0"/>
                <a:cs typeface="Arial" pitchFamily="34" charset="0"/>
              </a:rPr>
              <a:t>Las redes </a:t>
            </a:r>
            <a:r>
              <a:rPr lang="es-ES" sz="2400" dirty="0" err="1" smtClean="0">
                <a:solidFill>
                  <a:schemeClr val="tx1"/>
                </a:solidFill>
                <a:latin typeface="Arial" pitchFamily="34" charset="0"/>
                <a:cs typeface="Arial" pitchFamily="34" charset="0"/>
              </a:rPr>
              <a:t>moviles</a:t>
            </a:r>
            <a:r>
              <a:rPr lang="es-ES" sz="2400" dirty="0" smtClean="0">
                <a:solidFill>
                  <a:schemeClr val="tx1"/>
                </a:solidFill>
                <a:latin typeface="Arial" pitchFamily="34" charset="0"/>
                <a:cs typeface="Arial" pitchFamily="34" charset="0"/>
              </a:rPr>
              <a:t> Ad Hoc consisten en nodos móviles interconectados con enlaces de comunicación inalámbricos </a:t>
            </a:r>
            <a:r>
              <a:rPr lang="es-ES" sz="2400" dirty="0" err="1" smtClean="0">
                <a:solidFill>
                  <a:schemeClr val="tx1"/>
                </a:solidFill>
                <a:latin typeface="Arial" pitchFamily="34" charset="0"/>
                <a:cs typeface="Arial" pitchFamily="34" charset="0"/>
              </a:rPr>
              <a:t>multisaltos</a:t>
            </a:r>
            <a:r>
              <a:rPr lang="es-ES" sz="2400" dirty="0" smtClean="0">
                <a:solidFill>
                  <a:schemeClr val="tx1"/>
                </a:solidFill>
                <a:latin typeface="Arial" pitchFamily="34" charset="0"/>
                <a:cs typeface="Arial" pitchFamily="34" charset="0"/>
              </a:rPr>
              <a:t> que a diferencia de las redes inalámbricas convencionales, las redes Ad Hoc no tienen una infraestructura fija de red o administración central, donde la topología de estas redes cambia dinámicamente con nodos móviles entrando o saliendo de la red.</a:t>
            </a:r>
          </a:p>
          <a:p>
            <a:endParaRPr lang="es-ES" sz="2000" dirty="0">
              <a:solidFill>
                <a:schemeClr val="tx1"/>
              </a:solidFill>
              <a:latin typeface="Arial" pitchFamily="34" charset="0"/>
              <a:cs typeface="Arial" pitchFamily="34" charset="0"/>
            </a:endParaRPr>
          </a:p>
        </p:txBody>
      </p:sp>
      <p:pic>
        <p:nvPicPr>
          <p:cNvPr id="1026" name="Picture 2" descr="C:\Users\Tomas\Desktop\R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652119" y="2420888"/>
            <a:ext cx="3300635" cy="29523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403442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700808"/>
            <a:ext cx="7920880" cy="4824536"/>
          </a:xfrm>
        </p:spPr>
        <p:txBody>
          <a:bodyPr>
            <a:normAutofit lnSpcReduction="10000"/>
          </a:bodyPr>
          <a:lstStyle/>
          <a:p>
            <a:pPr algn="just"/>
            <a:r>
              <a:rPr lang="es-ES" sz="2000" b="1" dirty="0" smtClean="0">
                <a:solidFill>
                  <a:schemeClr val="tx1"/>
                </a:solidFill>
                <a:latin typeface="Arial" pitchFamily="34" charset="0"/>
                <a:cs typeface="Arial" pitchFamily="34" charset="0"/>
              </a:rPr>
              <a:t>RED MÓVIL Ad-Hoc:</a:t>
            </a:r>
          </a:p>
          <a:p>
            <a:pPr algn="just"/>
            <a:r>
              <a:rPr lang="es-ES" sz="2800" dirty="0" smtClean="0">
                <a:solidFill>
                  <a:schemeClr val="tx1"/>
                </a:solidFill>
                <a:latin typeface="Arial" pitchFamily="34" charset="0"/>
                <a:cs typeface="Arial" pitchFamily="34" charset="0"/>
              </a:rPr>
              <a:t>Los objetivos </a:t>
            </a:r>
            <a:r>
              <a:rPr lang="es-ES" sz="2800" dirty="0">
                <a:solidFill>
                  <a:schemeClr val="tx1"/>
                </a:solidFill>
                <a:latin typeface="Arial" pitchFamily="34" charset="0"/>
                <a:cs typeface="Arial" pitchFamily="34" charset="0"/>
              </a:rPr>
              <a:t>en este tipo de redes es encontrar una trayectoria que tenga suficientes recursos para satisfacer las limitaciones del retardo, ancho de banda, calidad de los datos multimedia (video, audio, </a:t>
            </a:r>
            <a:r>
              <a:rPr lang="es-ES" sz="2800" dirty="0" err="1">
                <a:solidFill>
                  <a:schemeClr val="tx1"/>
                </a:solidFill>
                <a:latin typeface="Arial" pitchFamily="34" charset="0"/>
                <a:cs typeface="Arial" pitchFamily="34" charset="0"/>
              </a:rPr>
              <a:t>etc</a:t>
            </a:r>
            <a:r>
              <a:rPr lang="es-ES" sz="2800" dirty="0">
                <a:solidFill>
                  <a:schemeClr val="tx1"/>
                </a:solidFill>
                <a:latin typeface="Arial" pitchFamily="34" charset="0"/>
                <a:cs typeface="Arial" pitchFamily="34" charset="0"/>
              </a:rPr>
              <a:t>) y/o otras métricas enviando paquetes hacia otros nodos y ejecutar las aplicaciones del usuario, adicionalmente también todos los nodos pueden ser móviles dinámicamente, creando una red inalámbrica auto-creciente, auto-organizada y auto-administrada.</a:t>
            </a:r>
          </a:p>
          <a:p>
            <a:endParaRPr lang="es-ES" sz="28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4981627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412776"/>
            <a:ext cx="8208912" cy="5112568"/>
          </a:xfrm>
        </p:spPr>
        <p:txBody>
          <a:bodyPr>
            <a:noAutofit/>
          </a:bodyPr>
          <a:lstStyle/>
          <a:p>
            <a:pPr algn="just"/>
            <a:r>
              <a:rPr lang="es-ES" sz="2200" b="1" dirty="0" smtClean="0">
                <a:solidFill>
                  <a:schemeClr val="tx1"/>
                </a:solidFill>
                <a:latin typeface="Arial" pitchFamily="34" charset="0"/>
                <a:cs typeface="Arial" pitchFamily="34" charset="0"/>
              </a:rPr>
              <a:t>Retos</a:t>
            </a:r>
          </a:p>
          <a:p>
            <a:pPr marL="457200" indent="-457200" algn="just">
              <a:buFont typeface="Arial" charset="0"/>
              <a:buChar char="•"/>
            </a:pPr>
            <a:r>
              <a:rPr lang="es-ES" sz="2400" dirty="0" smtClean="0">
                <a:solidFill>
                  <a:schemeClr val="tx1"/>
                </a:solidFill>
                <a:latin typeface="Arial" pitchFamily="34" charset="0"/>
                <a:cs typeface="Arial" pitchFamily="34" charset="0"/>
              </a:rPr>
              <a:t>Encaminamiento efectivo </a:t>
            </a:r>
            <a:r>
              <a:rPr lang="es-ES" sz="2400" dirty="0" smtClean="0">
                <a:solidFill>
                  <a:schemeClr val="tx1"/>
                </a:solidFill>
                <a:latin typeface="Arial" pitchFamily="34" charset="0"/>
                <a:cs typeface="Arial" pitchFamily="34" charset="0"/>
              </a:rPr>
              <a:t>(</a:t>
            </a:r>
            <a:r>
              <a:rPr lang="es-ES" sz="2400" dirty="0" smtClean="0">
                <a:solidFill>
                  <a:schemeClr val="tx1"/>
                </a:solidFill>
                <a:latin typeface="Arial" pitchFamily="34" charset="0"/>
                <a:cs typeface="Arial" pitchFamily="34" charset="0"/>
              </a:rPr>
              <a:t>Alto volumen de trabajo o de información que fluye a través de un sistema </a:t>
            </a:r>
            <a:r>
              <a:rPr lang="es-ES" sz="2400" dirty="0" smtClean="0">
                <a:solidFill>
                  <a:schemeClr val="tx1"/>
                </a:solidFill>
                <a:latin typeface="Arial" pitchFamily="34" charset="0"/>
                <a:cs typeface="Arial" pitchFamily="34" charset="0"/>
              </a:rPr>
              <a:t>, </a:t>
            </a:r>
            <a:r>
              <a:rPr lang="es-ES" sz="2400" dirty="0" smtClean="0">
                <a:solidFill>
                  <a:schemeClr val="tx1"/>
                </a:solidFill>
                <a:latin typeface="Arial" pitchFamily="34" charset="0"/>
                <a:cs typeface="Arial" pitchFamily="34" charset="0"/>
              </a:rPr>
              <a:t>perdida nula o baja de paquetes, etc.)</a:t>
            </a:r>
          </a:p>
          <a:p>
            <a:pPr algn="just"/>
            <a:endParaRPr lang="es-ES" sz="2400" dirty="0" smtClean="0">
              <a:solidFill>
                <a:schemeClr val="tx1"/>
              </a:solidFill>
              <a:latin typeface="Arial" pitchFamily="34" charset="0"/>
              <a:cs typeface="Arial" pitchFamily="34" charset="0"/>
            </a:endParaRPr>
          </a:p>
          <a:p>
            <a:pPr marL="457200" indent="-457200" algn="just">
              <a:buFont typeface="Arial" charset="0"/>
              <a:buChar char="•"/>
            </a:pPr>
            <a:r>
              <a:rPr lang="es-ES" sz="2400" dirty="0" smtClean="0">
                <a:solidFill>
                  <a:schemeClr val="tx1"/>
                </a:solidFill>
                <a:latin typeface="Arial" pitchFamily="34" charset="0"/>
                <a:cs typeface="Arial" pitchFamily="34" charset="0"/>
              </a:rPr>
              <a:t>Administración móvil</a:t>
            </a:r>
          </a:p>
          <a:p>
            <a:pPr marL="457200" indent="-457200" algn="just">
              <a:buFont typeface="Arial" charset="0"/>
              <a:buChar char="•"/>
            </a:pPr>
            <a:endParaRPr lang="es-ES" sz="2400" dirty="0" smtClean="0">
              <a:solidFill>
                <a:schemeClr val="tx1"/>
              </a:solidFill>
              <a:latin typeface="Arial" pitchFamily="34" charset="0"/>
              <a:cs typeface="Arial" pitchFamily="34" charset="0"/>
            </a:endParaRPr>
          </a:p>
          <a:p>
            <a:pPr marL="457200" indent="-457200" algn="just">
              <a:buFont typeface="Arial" charset="0"/>
              <a:buChar char="•"/>
            </a:pPr>
            <a:r>
              <a:rPr lang="es-ES" sz="2400" dirty="0" smtClean="0">
                <a:solidFill>
                  <a:schemeClr val="tx1"/>
                </a:solidFill>
                <a:latin typeface="Arial" pitchFamily="34" charset="0"/>
                <a:cs typeface="Arial" pitchFamily="34" charset="0"/>
              </a:rPr>
              <a:t>Seguridad</a:t>
            </a:r>
          </a:p>
          <a:p>
            <a:pPr marL="457200" indent="-457200" algn="just">
              <a:buFont typeface="Arial" charset="0"/>
              <a:buChar char="•"/>
            </a:pPr>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La calidad de servicio (</a:t>
            </a:r>
            <a:r>
              <a:rPr lang="es-ES" sz="2400" dirty="0" err="1" smtClean="0">
                <a:solidFill>
                  <a:schemeClr val="tx1"/>
                </a:solidFill>
                <a:latin typeface="Arial" pitchFamily="34" charset="0"/>
                <a:cs typeface="Arial" pitchFamily="34" charset="0"/>
              </a:rPr>
              <a:t>QoS</a:t>
            </a:r>
            <a:r>
              <a:rPr lang="es-ES" sz="2400" dirty="0" smtClean="0">
                <a:solidFill>
                  <a:schemeClr val="tx1"/>
                </a:solidFill>
                <a:latin typeface="Arial" pitchFamily="34" charset="0"/>
                <a:cs typeface="Arial" pitchFamily="34" charset="0"/>
              </a:rPr>
              <a:t>) de las aplicaciones multimedia, que es afectada principalmente por el retardo y por la administración del disponible ancho de banda, entre otros factores. </a:t>
            </a:r>
          </a:p>
          <a:p>
            <a:pPr algn="just"/>
            <a:endParaRPr lang="es-ES" sz="28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0557968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844824"/>
            <a:ext cx="8208912" cy="4392488"/>
          </a:xfrm>
        </p:spPr>
        <p:txBody>
          <a:bodyPr>
            <a:noAutofit/>
          </a:bodyPr>
          <a:lstStyle/>
          <a:p>
            <a:pPr marL="342900" indent="-342900" algn="just">
              <a:buFont typeface="Arial" charset="0"/>
              <a:buChar char="•"/>
            </a:pPr>
            <a:r>
              <a:rPr lang="es-ES" sz="2400" dirty="0" smtClean="0">
                <a:solidFill>
                  <a:schemeClr val="tx1"/>
                </a:solidFill>
                <a:latin typeface="Arial" pitchFamily="34" charset="0"/>
                <a:cs typeface="Arial" pitchFamily="34" charset="0"/>
              </a:rPr>
              <a:t>Conseguir elementos / equipos con potencia extremadamente baja para evitar tener que recargar frecuentemente la batería.</a:t>
            </a:r>
          </a:p>
          <a:p>
            <a:pPr algn="just"/>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Conseguir interoperabilidad entre los diferentes equipos que están moviéndose dentro en la red</a:t>
            </a:r>
          </a:p>
          <a:p>
            <a:pPr algn="just"/>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Resolver el problema de las interferencias. Los factores ambientales juegan un papel muy importante, no solo limitando la distancia entre dos nodos, sino agregándole ruido, interferencia</a:t>
            </a:r>
          </a:p>
          <a:p>
            <a:pPr algn="just"/>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8139315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412776"/>
            <a:ext cx="8208912" cy="5112568"/>
          </a:xfrm>
        </p:spPr>
        <p:txBody>
          <a:bodyPr>
            <a:noAutofit/>
          </a:bodyPr>
          <a:lstStyle/>
          <a:p>
            <a:pPr algn="just"/>
            <a:r>
              <a:rPr lang="es-ES" sz="2200" b="1" dirty="0" err="1" smtClean="0">
                <a:solidFill>
                  <a:schemeClr val="tx1"/>
                </a:solidFill>
                <a:latin typeface="Arial" pitchFamily="34" charset="0"/>
                <a:cs typeface="Arial" pitchFamily="34" charset="0"/>
              </a:rPr>
              <a:t>QoS</a:t>
            </a:r>
            <a:r>
              <a:rPr lang="es-ES" sz="2200" b="1" dirty="0" smtClean="0">
                <a:solidFill>
                  <a:schemeClr val="tx1"/>
                </a:solidFill>
                <a:latin typeface="Arial" pitchFamily="34" charset="0"/>
                <a:cs typeface="Arial" pitchFamily="34" charset="0"/>
              </a:rPr>
              <a:t>:</a:t>
            </a:r>
          </a:p>
          <a:p>
            <a:pPr algn="just"/>
            <a:r>
              <a:rPr lang="es-ES" sz="2400" dirty="0" smtClean="0">
                <a:solidFill>
                  <a:schemeClr val="tx1"/>
                </a:solidFill>
                <a:latin typeface="Arial" pitchFamily="34" charset="0"/>
                <a:cs typeface="Arial" pitchFamily="34" charset="0"/>
              </a:rPr>
              <a:t>El concepto de calidad de servicio (</a:t>
            </a:r>
            <a:r>
              <a:rPr lang="es-ES" sz="2400" dirty="0" err="1" smtClean="0">
                <a:solidFill>
                  <a:schemeClr val="tx1"/>
                </a:solidFill>
                <a:latin typeface="Arial" pitchFamily="34" charset="0"/>
                <a:cs typeface="Arial" pitchFamily="34" charset="0"/>
              </a:rPr>
              <a:t>QoS</a:t>
            </a:r>
            <a:r>
              <a:rPr lang="es-ES" sz="2400" dirty="0" smtClean="0">
                <a:solidFill>
                  <a:schemeClr val="tx1"/>
                </a:solidFill>
                <a:latin typeface="Arial" pitchFamily="34" charset="0"/>
                <a:cs typeface="Arial" pitchFamily="34" charset="0"/>
              </a:rPr>
              <a:t>) ha sido propuesto para evaluar las prestaciones cuantitativas y cualitativas de un conjunto de requerimientos de servicio que serán encontrados, otorgados y mantenidos por la red mientras transporta un paquete desde el origen al destino.</a:t>
            </a:r>
          </a:p>
          <a:p>
            <a:pPr algn="just"/>
            <a:endParaRPr lang="es-ES" sz="2400" dirty="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Siendo una función de la red satisfacer ese grupo de requerimientos en términos de retardo estático extremo a extremo (</a:t>
            </a:r>
            <a:r>
              <a:rPr lang="es-ES" sz="2400" dirty="0" err="1" smtClean="0">
                <a:solidFill>
                  <a:schemeClr val="tx1"/>
                </a:solidFill>
                <a:latin typeface="Arial" pitchFamily="34" charset="0"/>
                <a:cs typeface="Arial" pitchFamily="34" charset="0"/>
              </a:rPr>
              <a:t>end-to-end</a:t>
            </a:r>
            <a:r>
              <a:rPr lang="es-ES" sz="2400" dirty="0" smtClean="0">
                <a:solidFill>
                  <a:schemeClr val="tx1"/>
                </a:solidFill>
                <a:latin typeface="Arial" pitchFamily="34" charset="0"/>
                <a:cs typeface="Arial" pitchFamily="34" charset="0"/>
              </a:rPr>
              <a:t>), disponibilidad de ancho de banda, probabilidad de pérdidas de paquetes en una conexión.</a:t>
            </a: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21578981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412776"/>
            <a:ext cx="8208912" cy="5112568"/>
          </a:xfrm>
        </p:spPr>
        <p:txBody>
          <a:bodyPr>
            <a:noAutofit/>
          </a:bodyPr>
          <a:lstStyle/>
          <a:p>
            <a:pPr algn="just"/>
            <a:r>
              <a:rPr lang="es-ES" sz="2400" dirty="0" smtClean="0">
                <a:solidFill>
                  <a:schemeClr val="tx1"/>
                </a:solidFill>
                <a:latin typeface="Arial" pitchFamily="34" charset="0"/>
                <a:cs typeface="Arial" pitchFamily="34" charset="0"/>
              </a:rPr>
              <a:t>Las propuestas de </a:t>
            </a:r>
            <a:r>
              <a:rPr lang="es-ES" sz="2400" dirty="0" err="1" smtClean="0">
                <a:solidFill>
                  <a:schemeClr val="tx1"/>
                </a:solidFill>
                <a:latin typeface="Arial" pitchFamily="34" charset="0"/>
                <a:cs typeface="Arial" pitchFamily="34" charset="0"/>
              </a:rPr>
              <a:t>QoS</a:t>
            </a:r>
            <a:r>
              <a:rPr lang="es-ES" sz="2400" dirty="0" smtClean="0">
                <a:solidFill>
                  <a:schemeClr val="tx1"/>
                </a:solidFill>
                <a:latin typeface="Arial" pitchFamily="34" charset="0"/>
                <a:cs typeface="Arial" pitchFamily="34" charset="0"/>
              </a:rPr>
              <a:t> </a:t>
            </a:r>
            <a:r>
              <a:rPr lang="es-ES" sz="2400" dirty="0" err="1" smtClean="0">
                <a:solidFill>
                  <a:schemeClr val="tx1"/>
                </a:solidFill>
                <a:latin typeface="Arial" pitchFamily="34" charset="0"/>
                <a:cs typeface="Arial" pitchFamily="34" charset="0"/>
              </a:rPr>
              <a:t>IETF</a:t>
            </a:r>
            <a:r>
              <a:rPr lang="es-ES" sz="2400" dirty="0" smtClean="0">
                <a:solidFill>
                  <a:schemeClr val="tx1"/>
                </a:solidFill>
                <a:latin typeface="Arial" pitchFamily="34" charset="0"/>
                <a:cs typeface="Arial" pitchFamily="34" charset="0"/>
              </a:rPr>
              <a:t> </a:t>
            </a:r>
          </a:p>
          <a:p>
            <a:pPr algn="just"/>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err="1" smtClean="0">
                <a:solidFill>
                  <a:schemeClr val="tx1"/>
                </a:solidFill>
                <a:latin typeface="Arial" pitchFamily="34" charset="0"/>
                <a:cs typeface="Arial" pitchFamily="34" charset="0"/>
              </a:rPr>
              <a:t>Intserv</a:t>
            </a:r>
            <a:r>
              <a:rPr lang="es-ES" sz="2400" dirty="0" smtClean="0">
                <a:solidFill>
                  <a:schemeClr val="tx1"/>
                </a:solidFill>
                <a:latin typeface="Arial" pitchFamily="34" charset="0"/>
                <a:cs typeface="Arial" pitchFamily="34" charset="0"/>
              </a:rPr>
              <a:t>  servicios integrados</a:t>
            </a:r>
          </a:p>
          <a:p>
            <a:pPr marL="342900" indent="-342900" algn="just">
              <a:buFont typeface="Arial" charset="0"/>
              <a:buChar char="•"/>
            </a:pPr>
            <a:r>
              <a:rPr lang="es-ES" sz="2400" dirty="0" err="1" smtClean="0">
                <a:solidFill>
                  <a:schemeClr val="tx1"/>
                </a:solidFill>
                <a:latin typeface="Arial" pitchFamily="34" charset="0"/>
                <a:cs typeface="Arial" pitchFamily="34" charset="0"/>
              </a:rPr>
              <a:t>Diffserv</a:t>
            </a:r>
            <a:r>
              <a:rPr lang="es-ES" sz="2400" dirty="0" smtClean="0">
                <a:solidFill>
                  <a:schemeClr val="tx1"/>
                </a:solidFill>
                <a:latin typeface="Arial" pitchFamily="34" charset="0"/>
                <a:cs typeface="Arial" pitchFamily="34" charset="0"/>
              </a:rPr>
              <a:t>  servicios diferenciados.</a:t>
            </a:r>
          </a:p>
          <a:p>
            <a:pPr algn="just"/>
            <a:endParaRPr lang="es-ES" sz="2400" dirty="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La principal idea </a:t>
            </a:r>
            <a:r>
              <a:rPr lang="es-ES" sz="2400" b="1" dirty="0" err="1" smtClean="0">
                <a:solidFill>
                  <a:schemeClr val="tx1"/>
                </a:solidFill>
                <a:latin typeface="Arial" pitchFamily="34" charset="0"/>
                <a:cs typeface="Arial" pitchFamily="34" charset="0"/>
              </a:rPr>
              <a:t>Intserv</a:t>
            </a:r>
            <a:r>
              <a:rPr lang="es-ES" sz="2400" dirty="0" smtClean="0">
                <a:solidFill>
                  <a:schemeClr val="tx1"/>
                </a:solidFill>
                <a:latin typeface="Arial" pitchFamily="34" charset="0"/>
                <a:cs typeface="Arial" pitchFamily="34" charset="0"/>
              </a:rPr>
              <a:t> es la reserva de recursos en la red por flujos. </a:t>
            </a:r>
          </a:p>
          <a:p>
            <a:pPr algn="just"/>
            <a:r>
              <a:rPr lang="es-ES" sz="2400" dirty="0" smtClean="0">
                <a:solidFill>
                  <a:schemeClr val="tx1"/>
                </a:solidFill>
                <a:latin typeface="Arial" pitchFamily="34" charset="0"/>
                <a:cs typeface="Arial" pitchFamily="34" charset="0"/>
              </a:rPr>
              <a:t>La reserva se realiza para cada flujo entre fuente y destino, indicando los recursos que resultarán necesarios (ancho de banda, retardo, </a:t>
            </a:r>
            <a:r>
              <a:rPr lang="es-ES" sz="2400" dirty="0" err="1" smtClean="0">
                <a:solidFill>
                  <a:schemeClr val="tx1"/>
                </a:solidFill>
                <a:latin typeface="Arial" pitchFamily="34" charset="0"/>
                <a:cs typeface="Arial" pitchFamily="34" charset="0"/>
              </a:rPr>
              <a:t>jitter</a:t>
            </a:r>
            <a:r>
              <a:rPr lang="es-ES" sz="2400" dirty="0" smtClean="0">
                <a:solidFill>
                  <a:schemeClr val="tx1"/>
                </a:solidFill>
                <a:latin typeface="Arial" pitchFamily="34" charset="0"/>
                <a:cs typeface="Arial" pitchFamily="34" charset="0"/>
              </a:rPr>
              <a:t>, etc.). </a:t>
            </a:r>
          </a:p>
          <a:p>
            <a:pPr algn="just"/>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485063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1152128"/>
          </a:xfrm>
        </p:spPr>
        <p:txBody>
          <a:bodyPr>
            <a:noAutofit/>
          </a:bodyPr>
          <a:lstStyle/>
          <a:p>
            <a:r>
              <a:rPr lang="es-ES" sz="4000" dirty="0" err="1" smtClean="0"/>
              <a:t>QoS</a:t>
            </a:r>
            <a:r>
              <a:rPr lang="es-ES" sz="4000" dirty="0" smtClean="0"/>
              <a:t> EN REDES MÓVILES Ad-Hoc	</a:t>
            </a:r>
            <a:br>
              <a:rPr lang="es-ES" sz="4000" dirty="0" smtClean="0"/>
            </a:br>
            <a:r>
              <a:rPr lang="en-US" sz="4000" b="1" dirty="0" smtClean="0"/>
              <a:t>(</a:t>
            </a:r>
            <a:r>
              <a:rPr lang="en-US" sz="4000" b="1" dirty="0" err="1"/>
              <a:t>Manet</a:t>
            </a:r>
            <a:r>
              <a:rPr lang="en-US" sz="4000" b="1" dirty="0"/>
              <a:t>)</a:t>
            </a:r>
            <a:r>
              <a:rPr lang="es-ES" sz="4000" dirty="0" smtClean="0"/>
              <a:t> </a:t>
            </a:r>
            <a:endParaRPr lang="es-ES" sz="4000" dirty="0"/>
          </a:p>
        </p:txBody>
      </p:sp>
      <p:sp>
        <p:nvSpPr>
          <p:cNvPr id="3" name="2 Subtítulo"/>
          <p:cNvSpPr>
            <a:spLocks noGrp="1"/>
          </p:cNvSpPr>
          <p:nvPr>
            <p:ph type="subTitle" idx="1"/>
          </p:nvPr>
        </p:nvSpPr>
        <p:spPr>
          <a:xfrm>
            <a:off x="395536" y="1412776"/>
            <a:ext cx="8208912" cy="5112568"/>
          </a:xfrm>
        </p:spPr>
        <p:txBody>
          <a:bodyPr>
            <a:noAutofit/>
          </a:bodyPr>
          <a:lstStyle/>
          <a:p>
            <a:pPr algn="just"/>
            <a:endParaRPr lang="es-ES" sz="2400" dirty="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El modelo </a:t>
            </a:r>
            <a:r>
              <a:rPr lang="es-ES" sz="2400" b="1" dirty="0" err="1" smtClean="0">
                <a:solidFill>
                  <a:schemeClr val="tx1"/>
                </a:solidFill>
                <a:latin typeface="Arial" pitchFamily="34" charset="0"/>
                <a:cs typeface="Arial" pitchFamily="34" charset="0"/>
              </a:rPr>
              <a:t>Diffserv</a:t>
            </a:r>
            <a:r>
              <a:rPr lang="es-ES" sz="2400" b="1" dirty="0" smtClean="0">
                <a:solidFill>
                  <a:schemeClr val="tx1"/>
                </a:solidFill>
                <a:latin typeface="Arial" pitchFamily="34" charset="0"/>
                <a:cs typeface="Arial" pitchFamily="34" charset="0"/>
              </a:rPr>
              <a:t> </a:t>
            </a:r>
            <a:r>
              <a:rPr lang="es-ES" sz="2400" dirty="0" smtClean="0">
                <a:solidFill>
                  <a:schemeClr val="tx1"/>
                </a:solidFill>
                <a:latin typeface="Arial" pitchFamily="34" charset="0"/>
                <a:cs typeface="Arial" pitchFamily="34" charset="0"/>
              </a:rPr>
              <a:t>de Servicios Diferenciados se basa en tráfico sin reservación. </a:t>
            </a:r>
          </a:p>
          <a:p>
            <a:pPr algn="just"/>
            <a:r>
              <a:rPr lang="es-ES" sz="2400" dirty="0" smtClean="0">
                <a:solidFill>
                  <a:schemeClr val="tx1"/>
                </a:solidFill>
                <a:latin typeface="Arial" pitchFamily="34" charset="0"/>
                <a:cs typeface="Arial" pitchFamily="34" charset="0"/>
              </a:rPr>
              <a:t>Este modelo clasifica los paquetes en un número pequeño de tipos de servicios y utiliza mecanismos de prioridad para proporcionar una calidad de servicio adecuada al tráfico. </a:t>
            </a:r>
          </a:p>
          <a:p>
            <a:pPr algn="just"/>
            <a:r>
              <a:rPr lang="es-ES" sz="2400" dirty="0" smtClean="0">
                <a:solidFill>
                  <a:schemeClr val="tx1"/>
                </a:solidFill>
                <a:latin typeface="Arial" pitchFamily="34" charset="0"/>
                <a:cs typeface="Arial" pitchFamily="34" charset="0"/>
              </a:rPr>
              <a:t>El objetivo principal de este mecanismo es asignar el ancho de banda a diferentes usuarios en una forma controlada durante periodos de congestión.</a:t>
            </a: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35125066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395536" y="1412776"/>
            <a:ext cx="4032448" cy="4464496"/>
          </a:xfrm>
        </p:spPr>
        <p:txBody>
          <a:bodyPr>
            <a:noAutofit/>
          </a:bodyPr>
          <a:lstStyle/>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Una Red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 se define como una aplicación inalámbrica en la cual se tiene una amplia flexibilidad en los enlaces que se pueden ofrecer con esta tecnología pudiendo ser Punto a Punto, Punto a Multipunto y Multipunto a Multipunto..</a:t>
            </a:r>
            <a:endParaRPr lang="es-ES" sz="2400" dirty="0">
              <a:solidFill>
                <a:schemeClr val="tx1"/>
              </a:solidFill>
              <a:latin typeface="Arial" pitchFamily="34"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27984" y="1838324"/>
            <a:ext cx="4618484" cy="42549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428998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395536" y="1412776"/>
            <a:ext cx="8424936" cy="2376264"/>
          </a:xfrm>
        </p:spPr>
        <p:txBody>
          <a:bodyPr>
            <a:noAutofit/>
          </a:bodyPr>
          <a:lstStyle/>
          <a:p>
            <a:pPr algn="just"/>
            <a:r>
              <a:rPr lang="es-ES" sz="2400" dirty="0" smtClean="0">
                <a:solidFill>
                  <a:schemeClr val="tx1"/>
                </a:solidFill>
                <a:latin typeface="Arial" pitchFamily="34" charset="0"/>
                <a:cs typeface="Arial" pitchFamily="34" charset="0"/>
              </a:rPr>
              <a:t>Características principales:</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Topología arbitraria de nodos y conectividad entre ellos.</a:t>
            </a:r>
          </a:p>
          <a:p>
            <a:pPr algn="just"/>
            <a:r>
              <a:rPr lang="es-ES" sz="2400" dirty="0" smtClean="0">
                <a:solidFill>
                  <a:schemeClr val="tx1"/>
                </a:solidFill>
                <a:latin typeface="Arial" pitchFamily="34" charset="0"/>
                <a:cs typeface="Arial" pitchFamily="34" charset="0"/>
              </a:rPr>
              <a:t>• Enrutamiento del trafico de forma autómata</a:t>
            </a:r>
          </a:p>
          <a:p>
            <a:pPr algn="just"/>
            <a:r>
              <a:rPr lang="es-ES" sz="2400" dirty="0" smtClean="0">
                <a:solidFill>
                  <a:schemeClr val="tx1"/>
                </a:solidFill>
                <a:latin typeface="Arial" pitchFamily="34" charset="0"/>
                <a:cs typeface="Arial" pitchFamily="34" charset="0"/>
              </a:rPr>
              <a:t>• </a:t>
            </a:r>
            <a:r>
              <a:rPr lang="es-ES" sz="2400" dirty="0" err="1" smtClean="0">
                <a:solidFill>
                  <a:schemeClr val="tx1"/>
                </a:solidFill>
                <a:latin typeface="Arial" pitchFamily="34" charset="0"/>
                <a:cs typeface="Arial" pitchFamily="34" charset="0"/>
              </a:rPr>
              <a:t>Multiple</a:t>
            </a:r>
            <a:r>
              <a:rPr lang="es-ES" sz="2400" dirty="0" smtClean="0">
                <a:solidFill>
                  <a:schemeClr val="tx1"/>
                </a:solidFill>
                <a:latin typeface="Arial" pitchFamily="34" charset="0"/>
                <a:cs typeface="Arial" pitchFamily="34" charset="0"/>
              </a:rPr>
              <a:t> puntos de entrada / salida.</a:t>
            </a:r>
            <a:endParaRPr lang="es-ES" sz="2400" dirty="0">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5536" y="3789040"/>
            <a:ext cx="8208912" cy="2592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43925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1472" y="142852"/>
            <a:ext cx="8072494" cy="1815882"/>
          </a:xfrm>
          <a:prstGeom prst="rect">
            <a:avLst/>
          </a:prstGeom>
        </p:spPr>
        <p:txBody>
          <a:bodyPr wrap="square">
            <a:spAutoFit/>
          </a:bodyPr>
          <a:lstStyle/>
          <a:p>
            <a:pPr lvl="0" algn="ctr" fontAlgn="base">
              <a:spcBef>
                <a:spcPct val="0"/>
              </a:spcBef>
              <a:spcAft>
                <a:spcPct val="0"/>
              </a:spcAft>
            </a:pPr>
            <a:r>
              <a:rPr kumimoji="0" lang="es-E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Introducción</a:t>
            </a:r>
          </a:p>
          <a:p>
            <a:pPr lvl="0" algn="ctr" fontAlgn="base">
              <a:spcBef>
                <a:spcPct val="0"/>
              </a:spcBef>
              <a:spcAft>
                <a:spcPct val="0"/>
              </a:spcAft>
            </a:pPr>
            <a:endParaRPr lang="es-ES" sz="2000" b="1" dirty="0" smtClean="0">
              <a:latin typeface="Times New Roman" pitchFamily="18" charset="0"/>
              <a:ea typeface="Times New Roman" pitchFamily="18" charset="0"/>
              <a:cs typeface="Times New Roman" pitchFamily="18" charset="0"/>
            </a:endParaRPr>
          </a:p>
          <a:p>
            <a:pPr algn="just"/>
            <a:r>
              <a:rPr lang="es-VE" sz="2400" b="1" dirty="0" smtClean="0">
                <a:latin typeface="Times New Roman" pitchFamily="18" charset="0"/>
                <a:cs typeface="Times New Roman" pitchFamily="18" charset="0"/>
              </a:rPr>
              <a:t>Tipos de Redes Inalámbricas según su Cobertura:</a:t>
            </a:r>
          </a:p>
          <a:p>
            <a:pPr algn="just"/>
            <a:endParaRPr lang="es-VE" sz="2400" b="1" dirty="0" smtClean="0">
              <a:latin typeface="Times New Roman" pitchFamily="18" charset="0"/>
              <a:cs typeface="Times New Roman" pitchFamily="18" charset="0"/>
            </a:endParaRPr>
          </a:p>
          <a:p>
            <a:r>
              <a:rPr lang="es-VE" sz="2400" b="1" dirty="0" err="1" smtClean="0">
                <a:latin typeface="Times New Roman" pitchFamily="18" charset="0"/>
                <a:cs typeface="Times New Roman" pitchFamily="18" charset="0"/>
              </a:rPr>
              <a:t>Wireless</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Metropolitan</a:t>
            </a:r>
            <a:r>
              <a:rPr lang="es-VE" sz="2400" b="1" dirty="0" smtClean="0">
                <a:latin typeface="Times New Roman" pitchFamily="18" charset="0"/>
                <a:cs typeface="Times New Roman" pitchFamily="18" charset="0"/>
              </a:rPr>
              <a:t> </a:t>
            </a:r>
            <a:r>
              <a:rPr lang="es-VE" sz="2400" b="1" dirty="0" err="1" smtClean="0">
                <a:latin typeface="Times New Roman" pitchFamily="18" charset="0"/>
                <a:cs typeface="Times New Roman" pitchFamily="18" charset="0"/>
              </a:rPr>
              <a:t>Area</a:t>
            </a:r>
            <a:r>
              <a:rPr lang="es-VE" sz="2400" b="1" dirty="0" smtClean="0">
                <a:latin typeface="Times New Roman" pitchFamily="18" charset="0"/>
                <a:cs typeface="Times New Roman" pitchFamily="18" charset="0"/>
              </a:rPr>
              <a:t> Network (</a:t>
            </a:r>
            <a:r>
              <a:rPr lang="es-VE" sz="2400" b="1" i="1" dirty="0" smtClean="0">
                <a:latin typeface="Times New Roman" pitchFamily="18" charset="0"/>
                <a:cs typeface="Times New Roman" pitchFamily="18" charset="0"/>
              </a:rPr>
              <a:t>WMAN):</a:t>
            </a:r>
          </a:p>
        </p:txBody>
      </p:sp>
      <p:pic>
        <p:nvPicPr>
          <p:cNvPr id="3" name="Picture 2" descr="C:\Users\Public\Pictures\Arsitektur%20umum%20WMAN.jpg"/>
          <p:cNvPicPr>
            <a:picLocks noChangeAspect="1" noChangeArrowheads="1"/>
          </p:cNvPicPr>
          <p:nvPr/>
        </p:nvPicPr>
        <p:blipFill>
          <a:blip r:embed="rId2"/>
          <a:srcRect/>
          <a:stretch>
            <a:fillRect/>
          </a:stretch>
        </p:blipFill>
        <p:spPr bwMode="auto">
          <a:xfrm>
            <a:off x="4357686" y="2818204"/>
            <a:ext cx="4389794" cy="3468316"/>
          </a:xfrm>
          <a:prstGeom prst="rect">
            <a:avLst/>
          </a:prstGeom>
          <a:noFill/>
        </p:spPr>
      </p:pic>
      <p:sp>
        <p:nvSpPr>
          <p:cNvPr id="6" name="5 Rectángulo"/>
          <p:cNvSpPr/>
          <p:nvPr/>
        </p:nvSpPr>
        <p:spPr>
          <a:xfrm>
            <a:off x="571472" y="1955061"/>
            <a:ext cx="7929618" cy="830997"/>
          </a:xfrm>
          <a:prstGeom prst="rect">
            <a:avLst/>
          </a:prstGeom>
        </p:spPr>
        <p:txBody>
          <a:bodyPr wrap="square">
            <a:spAutoFit/>
          </a:bodyPr>
          <a:lstStyle/>
          <a:p>
            <a:pPr algn="just"/>
            <a:r>
              <a:rPr lang="es-VE" sz="2400" dirty="0" smtClean="0">
                <a:latin typeface="Times New Roman" pitchFamily="18" charset="0"/>
                <a:cs typeface="Times New Roman" pitchFamily="18" charset="0"/>
              </a:rPr>
              <a:t>Tecnologías basadas en </a:t>
            </a:r>
            <a:r>
              <a:rPr lang="es-VE" sz="2400" dirty="0" err="1" smtClean="0">
                <a:latin typeface="Times New Roman" pitchFamily="18" charset="0"/>
                <a:cs typeface="Times New Roman" pitchFamily="18" charset="0"/>
              </a:rPr>
              <a:t>WiMAX</a:t>
            </a:r>
            <a:r>
              <a:rPr lang="es-VE" sz="2400"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Worldwide</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Interoperability</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for</a:t>
            </a:r>
            <a:r>
              <a:rPr lang="es-VE" sz="2400" i="1" dirty="0" smtClean="0">
                <a:latin typeface="Times New Roman" pitchFamily="18" charset="0"/>
                <a:cs typeface="Times New Roman" pitchFamily="18" charset="0"/>
              </a:rPr>
              <a:t> </a:t>
            </a:r>
            <a:r>
              <a:rPr lang="es-VE" sz="2400" i="1" dirty="0" err="1" smtClean="0">
                <a:latin typeface="Times New Roman" pitchFamily="18" charset="0"/>
                <a:cs typeface="Times New Roman" pitchFamily="18" charset="0"/>
              </a:rPr>
              <a:t>Microwave</a:t>
            </a:r>
            <a:r>
              <a:rPr lang="es-VE" sz="2400" i="1" dirty="0" smtClean="0">
                <a:latin typeface="Times New Roman" pitchFamily="18" charset="0"/>
                <a:cs typeface="Times New Roman" pitchFamily="18" charset="0"/>
              </a:rPr>
              <a:t> Access</a:t>
            </a:r>
            <a:r>
              <a:rPr lang="es-VE" sz="2400" dirty="0" smtClean="0">
                <a:latin typeface="Times New Roman" pitchFamily="18" charset="0"/>
                <a:cs typeface="Times New Roman" pitchFamily="18" charset="0"/>
              </a:rPr>
              <a:t>, es decir, Interoperabilidad Mundial para</a:t>
            </a:r>
          </a:p>
        </p:txBody>
      </p:sp>
      <p:sp>
        <p:nvSpPr>
          <p:cNvPr id="7" name="6 Rectángulo"/>
          <p:cNvSpPr/>
          <p:nvPr/>
        </p:nvSpPr>
        <p:spPr>
          <a:xfrm>
            <a:off x="571504" y="2714620"/>
            <a:ext cx="3714744" cy="4154984"/>
          </a:xfrm>
          <a:prstGeom prst="rect">
            <a:avLst/>
          </a:prstGeom>
        </p:spPr>
        <p:txBody>
          <a:bodyPr wrap="square">
            <a:spAutoFit/>
          </a:bodyPr>
          <a:lstStyle/>
          <a:p>
            <a:pPr algn="just"/>
            <a:r>
              <a:rPr lang="es-VE" sz="2400" dirty="0" smtClean="0">
                <a:latin typeface="Times New Roman" pitchFamily="18" charset="0"/>
                <a:cs typeface="Times New Roman" pitchFamily="18" charset="0"/>
              </a:rPr>
              <a:t>Acceso con Microondas), estándar que ofrece conectividad desde 1 GHz hasta 60 </a:t>
            </a:r>
            <a:r>
              <a:rPr lang="es-VE" sz="2400" dirty="0" err="1" smtClean="0">
                <a:latin typeface="Times New Roman" pitchFamily="18" charset="0"/>
                <a:cs typeface="Times New Roman" pitchFamily="18" charset="0"/>
              </a:rPr>
              <a:t>GHz.</a:t>
            </a:r>
            <a:r>
              <a:rPr lang="es-VE" sz="2400" dirty="0" smtClean="0">
                <a:latin typeface="Times New Roman" pitchFamily="18" charset="0"/>
                <a:cs typeface="Times New Roman" pitchFamily="18" charset="0"/>
              </a:rPr>
              <a:t> Este un estándar de comunicación inalámbrica basado en la norma IEEE 802.16. </a:t>
            </a:r>
          </a:p>
          <a:p>
            <a:pPr algn="just"/>
            <a:r>
              <a:rPr lang="es-VE" sz="2400" dirty="0" err="1" smtClean="0">
                <a:latin typeface="Times New Roman" pitchFamily="18" charset="0"/>
                <a:cs typeface="Times New Roman" pitchFamily="18" charset="0"/>
              </a:rPr>
              <a:t>WiMAX</a:t>
            </a:r>
            <a:r>
              <a:rPr lang="es-VE" sz="2400" dirty="0" smtClean="0">
                <a:latin typeface="Times New Roman" pitchFamily="18" charset="0"/>
                <a:cs typeface="Times New Roman" pitchFamily="18" charset="0"/>
              </a:rPr>
              <a:t> es un protocolo parecido a </a:t>
            </a:r>
            <a:r>
              <a:rPr lang="es-VE" sz="2400" dirty="0" err="1" smtClean="0">
                <a:latin typeface="Times New Roman" pitchFamily="18" charset="0"/>
                <a:cs typeface="Times New Roman" pitchFamily="18" charset="0"/>
              </a:rPr>
              <a:t>Wi</a:t>
            </a:r>
            <a:r>
              <a:rPr lang="es-VE" sz="2400" dirty="0" smtClean="0">
                <a:latin typeface="Times New Roman" pitchFamily="18" charset="0"/>
                <a:cs typeface="Times New Roman" pitchFamily="18" charset="0"/>
              </a:rPr>
              <a:t>-Fi, pero con mayor cobertura y ancho de banda.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395536" y="1196752"/>
            <a:ext cx="7848872" cy="5400600"/>
          </a:xfrm>
        </p:spPr>
        <p:txBody>
          <a:bodyPr>
            <a:noAutofit/>
          </a:bodyPr>
          <a:lstStyle/>
          <a:p>
            <a:pPr algn="just"/>
            <a:r>
              <a:rPr lang="es-ES" sz="2400" dirty="0" smtClean="0">
                <a:solidFill>
                  <a:schemeClr val="tx1"/>
                </a:solidFill>
                <a:latin typeface="Arial" pitchFamily="34" charset="0"/>
                <a:cs typeface="Arial" pitchFamily="34" charset="0"/>
              </a:rPr>
              <a:t>Este tipo de configuración gracias a que se crea una telaraña de enlaces tiene la ventaja de ser totalmente redundante por lo mismo es muy confiable para cualquier aplicación que requiera la trasmisión de datos sobre todo de aplicaciones en Tiempo real como Voz o Video.</a:t>
            </a:r>
          </a:p>
          <a:p>
            <a:pPr algn="just"/>
            <a:endParaRPr lang="es-ES" sz="2400" dirty="0">
              <a:solidFill>
                <a:schemeClr val="tx1"/>
              </a:solidFill>
              <a:latin typeface="Arial" pitchFamily="34" charset="0"/>
              <a:cs typeface="Arial" pitchFamily="34" charset="0"/>
            </a:endParaRPr>
          </a:p>
          <a:p>
            <a:pPr algn="just"/>
            <a:r>
              <a:rPr lang="es-ES" sz="2400" b="1" dirty="0" smtClean="0">
                <a:solidFill>
                  <a:schemeClr val="tx1"/>
                </a:solidFill>
                <a:latin typeface="Arial" pitchFamily="34" charset="0"/>
                <a:cs typeface="Arial" pitchFamily="34" charset="0"/>
              </a:rPr>
              <a:t>Red Metro </a:t>
            </a:r>
            <a:r>
              <a:rPr lang="es-ES" sz="2400" b="1" dirty="0" err="1" smtClean="0">
                <a:solidFill>
                  <a:schemeClr val="tx1"/>
                </a:solidFill>
                <a:latin typeface="Arial" pitchFamily="34" charset="0"/>
                <a:cs typeface="Arial" pitchFamily="34" charset="0"/>
              </a:rPr>
              <a:t>Mesh</a:t>
            </a:r>
            <a:r>
              <a:rPr lang="es-ES" sz="2400" b="1" dirty="0" smtClean="0">
                <a:solidFill>
                  <a:schemeClr val="tx1"/>
                </a:solidFill>
                <a:latin typeface="Arial" pitchFamily="34" charset="0"/>
                <a:cs typeface="Arial" pitchFamily="34" charset="0"/>
              </a:rPr>
              <a:t> </a:t>
            </a:r>
          </a:p>
          <a:p>
            <a:pPr algn="just"/>
            <a:r>
              <a:rPr lang="es-ES" sz="2400" dirty="0">
                <a:solidFill>
                  <a:schemeClr val="tx1"/>
                </a:solidFill>
                <a:latin typeface="Arial" pitchFamily="34" charset="0"/>
                <a:cs typeface="Arial" pitchFamily="34" charset="0"/>
              </a:rPr>
              <a:t>T</a:t>
            </a:r>
            <a:r>
              <a:rPr lang="es-ES" sz="2400" dirty="0" smtClean="0">
                <a:solidFill>
                  <a:schemeClr val="tx1"/>
                </a:solidFill>
                <a:latin typeface="Arial" pitchFamily="34" charset="0"/>
                <a:cs typeface="Arial" pitchFamily="34" charset="0"/>
              </a:rPr>
              <a:t>opología de redes inalámbricas que está ganando popularidad en áreas urbanas y suburbanas. Laptops, </a:t>
            </a:r>
            <a:r>
              <a:rPr lang="es-ES" sz="2400" dirty="0" err="1" smtClean="0">
                <a:solidFill>
                  <a:schemeClr val="tx1"/>
                </a:solidFill>
                <a:latin typeface="Arial" pitchFamily="34" charset="0"/>
                <a:cs typeface="Arial" pitchFamily="34" charset="0"/>
              </a:rPr>
              <a:t>PDA’s</a:t>
            </a:r>
            <a:r>
              <a:rPr lang="es-ES" sz="2400" dirty="0" smtClean="0">
                <a:solidFill>
                  <a:schemeClr val="tx1"/>
                </a:solidFill>
                <a:latin typeface="Arial" pitchFamily="34" charset="0"/>
                <a:cs typeface="Arial" pitchFamily="34" charset="0"/>
              </a:rPr>
              <a:t>, Teléfonos IP y otros dispositivos pueden comunicarse entre sí usando el estándar </a:t>
            </a:r>
            <a:r>
              <a:rPr lang="es-ES" sz="2400" dirty="0" err="1" smtClean="0">
                <a:solidFill>
                  <a:schemeClr val="tx1"/>
                </a:solidFill>
                <a:latin typeface="Arial" pitchFamily="34" charset="0"/>
                <a:cs typeface="Arial" pitchFamily="34" charset="0"/>
              </a:rPr>
              <a:t>Wi</a:t>
            </a:r>
            <a:r>
              <a:rPr lang="es-ES" sz="2400" dirty="0" smtClean="0">
                <a:solidFill>
                  <a:schemeClr val="tx1"/>
                </a:solidFill>
                <a:latin typeface="Arial" pitchFamily="34" charset="0"/>
                <a:cs typeface="Arial" pitchFamily="34" charset="0"/>
              </a:rPr>
              <a:t>-Fi, es un protocolo Layer-3 que hace que la red sea </a:t>
            </a:r>
            <a:r>
              <a:rPr lang="es-ES" sz="2400" dirty="0" err="1" smtClean="0">
                <a:solidFill>
                  <a:schemeClr val="tx1"/>
                </a:solidFill>
                <a:latin typeface="Arial" pitchFamily="34" charset="0"/>
                <a:cs typeface="Arial" pitchFamily="34" charset="0"/>
              </a:rPr>
              <a:t>dinamica</a:t>
            </a:r>
            <a:r>
              <a:rPr lang="es-ES" sz="2400" dirty="0" smtClean="0">
                <a:solidFill>
                  <a:schemeClr val="tx1"/>
                </a:solidFill>
                <a:latin typeface="Arial" pitchFamily="34" charset="0"/>
                <a:cs typeface="Arial" pitchFamily="34" charset="0"/>
              </a:rPr>
              <a:t>.</a:t>
            </a: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6747323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13465" y="1196752"/>
            <a:ext cx="5574759" cy="34047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91217" y="3904700"/>
            <a:ext cx="2480584" cy="2631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323528" y="836712"/>
            <a:ext cx="7848872" cy="432048"/>
          </a:xfrm>
        </p:spPr>
        <p:txBody>
          <a:bodyPr>
            <a:noAutofit/>
          </a:bodyPr>
          <a:lstStyle/>
          <a:p>
            <a:pPr algn="just"/>
            <a:r>
              <a:rPr lang="es-ES" sz="2400" dirty="0" smtClean="0">
                <a:solidFill>
                  <a:schemeClr val="tx1"/>
                </a:solidFill>
                <a:latin typeface="Arial" pitchFamily="34" charset="0"/>
                <a:cs typeface="Arial" pitchFamily="34" charset="0"/>
              </a:rPr>
              <a:t>Aplicaciones:</a:t>
            </a:r>
            <a:endParaRPr lang="es-ES" sz="2400" dirty="0">
              <a:solidFill>
                <a:schemeClr val="tx1"/>
              </a:solidFill>
              <a:latin typeface="Arial" pitchFamily="34" charset="0"/>
              <a:cs typeface="Arial" pitchFamily="34" charset="0"/>
            </a:endParaRPr>
          </a:p>
        </p:txBody>
      </p:sp>
      <p:pic>
        <p:nvPicPr>
          <p:cNvPr id="4101"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28184" y="3904700"/>
            <a:ext cx="2676525"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578180" y="698231"/>
            <a:ext cx="2533650" cy="2800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334776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251520" y="1052736"/>
            <a:ext cx="8352928" cy="5328592"/>
          </a:xfrm>
        </p:spPr>
        <p:txBody>
          <a:bodyPr>
            <a:noAutofit/>
          </a:bodyPr>
          <a:lstStyle/>
          <a:p>
            <a:pPr algn="just"/>
            <a:r>
              <a:rPr lang="es-ES" sz="2400" dirty="0" smtClean="0">
                <a:solidFill>
                  <a:schemeClr val="tx1"/>
                </a:solidFill>
                <a:latin typeface="Arial" pitchFamily="34" charset="0"/>
                <a:cs typeface="Arial" pitchFamily="34" charset="0"/>
              </a:rPr>
              <a:t>Factores </a:t>
            </a:r>
            <a:r>
              <a:rPr lang="es-ES" sz="2400" dirty="0" smtClean="0">
                <a:solidFill>
                  <a:schemeClr val="tx1"/>
                </a:solidFill>
                <a:latin typeface="Arial" pitchFamily="34" charset="0"/>
                <a:cs typeface="Arial" pitchFamily="34" charset="0"/>
              </a:rPr>
              <a:t>que </a:t>
            </a:r>
            <a:r>
              <a:rPr lang="es-ES" sz="2400" dirty="0" smtClean="0">
                <a:solidFill>
                  <a:schemeClr val="tx1"/>
                </a:solidFill>
                <a:latin typeface="Arial" pitchFamily="34" charset="0"/>
                <a:cs typeface="Arial" pitchFamily="34" charset="0"/>
              </a:rPr>
              <a:t>hay </a:t>
            </a:r>
            <a:r>
              <a:rPr lang="es-ES" sz="2400" dirty="0" smtClean="0">
                <a:solidFill>
                  <a:schemeClr val="tx1"/>
                </a:solidFill>
                <a:latin typeface="Arial" pitchFamily="34" charset="0"/>
                <a:cs typeface="Arial" pitchFamily="34" charset="0"/>
              </a:rPr>
              <a:t>que </a:t>
            </a:r>
            <a:r>
              <a:rPr lang="es-ES" sz="2400" dirty="0" smtClean="0">
                <a:solidFill>
                  <a:schemeClr val="tx1"/>
                </a:solidFill>
                <a:latin typeface="Arial" pitchFamily="34" charset="0"/>
                <a:cs typeface="Arial" pitchFamily="34" charset="0"/>
              </a:rPr>
              <a:t>tomar en cuenta para el alcance de una red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La potencia de la tarjeta inalámbrica</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El tipo y ganancia de la antena</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La ubicación de la antena</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El terreno en que se encuentra, la existencia de intrusiones u obstrucciones en la ruta de la señal inalámbrica.</a:t>
            </a: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8493130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251520" y="1052736"/>
            <a:ext cx="8352928" cy="5328592"/>
          </a:xfrm>
        </p:spPr>
        <p:txBody>
          <a:bodyPr>
            <a:noAutofit/>
          </a:bodyPr>
          <a:lstStyle/>
          <a:p>
            <a:pPr algn="just"/>
            <a:r>
              <a:rPr lang="es-ES" sz="2400" dirty="0" smtClean="0">
                <a:solidFill>
                  <a:schemeClr val="tx1"/>
                </a:solidFill>
                <a:latin typeface="Arial" pitchFamily="34" charset="0"/>
                <a:cs typeface="Arial" pitchFamily="34" charset="0"/>
              </a:rPr>
              <a:t>Factores q hay q tomar en cuenta para el alcance de una red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La existencia de interferencia inalámbrica de otros dispositivos que provoquen un incremento en el nivel ruido general.</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La sensibilidad inalámbrica de los dispositivos de recepción</a:t>
            </a:r>
          </a:p>
          <a:p>
            <a:pPr algn="just"/>
            <a:endParaRPr lang="es-ES" sz="2400" dirty="0" smtClean="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 El tipo de antena, ganancia y ubicación de los dispositivos de recepción.</a:t>
            </a: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5892594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y Ad-Hoc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251520" y="1052736"/>
            <a:ext cx="8352928" cy="5328592"/>
          </a:xfrm>
        </p:spPr>
        <p:txBody>
          <a:bodyPr>
            <a:noAutofit/>
          </a:bodyPr>
          <a:lstStyle/>
          <a:p>
            <a:pPr algn="just"/>
            <a:r>
              <a:rPr lang="es-ES" sz="2400" dirty="0" smtClean="0">
                <a:solidFill>
                  <a:schemeClr val="tx1"/>
                </a:solidFill>
                <a:latin typeface="Arial" pitchFamily="34" charset="0"/>
                <a:cs typeface="Arial" pitchFamily="34" charset="0"/>
              </a:rPr>
              <a:t>Comparación entre redes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 y Ad-hoc:</a:t>
            </a:r>
          </a:p>
          <a:p>
            <a:pPr algn="just"/>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La principal diferencia entre estas redes es la movilidad de los nodos y la topología de red. </a:t>
            </a:r>
          </a:p>
          <a:p>
            <a:pPr algn="just"/>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La red AD HOC tiene una alta movilidad donde la topología de red cambia dinámicamente. </a:t>
            </a:r>
          </a:p>
          <a:p>
            <a:pPr marL="342900" indent="-342900" algn="just">
              <a:buFont typeface="Arial" charset="0"/>
              <a:buChar char="•"/>
            </a:pPr>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Las redes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 las cuales son relativamente estáticas con su nodos fijos retransmitiendo. </a:t>
            </a:r>
          </a:p>
          <a:p>
            <a:pPr marL="342900" indent="-342900" algn="just">
              <a:buFont typeface="Arial" charset="0"/>
              <a:buChar char="•"/>
            </a:pP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8131390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Redes </a:t>
            </a:r>
            <a:r>
              <a:rPr lang="es-ES" sz="4000" dirty="0" err="1" smtClean="0">
                <a:latin typeface="Arial" pitchFamily="34" charset="0"/>
                <a:cs typeface="Arial" pitchFamily="34" charset="0"/>
              </a:rPr>
              <a:t>Mesh</a:t>
            </a:r>
            <a:r>
              <a:rPr lang="es-ES" sz="4000" dirty="0" smtClean="0">
                <a:latin typeface="Arial" pitchFamily="34" charset="0"/>
                <a:cs typeface="Arial" pitchFamily="34" charset="0"/>
              </a:rPr>
              <a:t> y Ad-Hoc	</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251520" y="1052736"/>
            <a:ext cx="8352928" cy="5328592"/>
          </a:xfrm>
        </p:spPr>
        <p:txBody>
          <a:bodyPr>
            <a:noAutofit/>
          </a:bodyPr>
          <a:lstStyle/>
          <a:p>
            <a:pPr algn="just"/>
            <a:r>
              <a:rPr lang="es-ES" sz="2400" dirty="0" smtClean="0">
                <a:solidFill>
                  <a:schemeClr val="tx1"/>
                </a:solidFill>
                <a:latin typeface="Arial" pitchFamily="34" charset="0"/>
                <a:cs typeface="Arial" pitchFamily="34" charset="0"/>
              </a:rPr>
              <a:t>Comparación entre redes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 y Ad-hoc:</a:t>
            </a:r>
          </a:p>
          <a:p>
            <a:pPr algn="just"/>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Respecto al funcionamiento del encaminamiento, las redes AD HOC son totalmente distribuidas mientras que en las redes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 pueden ser total o parcialmente distribuido.</a:t>
            </a:r>
          </a:p>
          <a:p>
            <a:pPr marL="342900" indent="-342900" algn="just">
              <a:buFont typeface="Arial" charset="0"/>
              <a:buChar char="•"/>
            </a:pPr>
            <a:endParaRPr lang="es-ES" sz="2400" dirty="0" smtClean="0">
              <a:solidFill>
                <a:schemeClr val="tx1"/>
              </a:solidFill>
              <a:latin typeface="Arial" pitchFamily="34" charset="0"/>
              <a:cs typeface="Arial" pitchFamily="34" charset="0"/>
            </a:endParaRPr>
          </a:p>
          <a:p>
            <a:pPr marL="342900" indent="-342900" algn="just">
              <a:buFont typeface="Arial" charset="0"/>
              <a:buChar char="•"/>
            </a:pPr>
            <a:r>
              <a:rPr lang="es-ES" sz="2400" dirty="0" smtClean="0">
                <a:solidFill>
                  <a:schemeClr val="tx1"/>
                </a:solidFill>
                <a:latin typeface="Arial" pitchFamily="34" charset="0"/>
                <a:cs typeface="Arial" pitchFamily="34" charset="0"/>
              </a:rPr>
              <a:t>Por lo general las redes ad hoc son tenidas en cuenta para usos militares, mientras que las </a:t>
            </a:r>
            <a:r>
              <a:rPr lang="es-ES" sz="2400" dirty="0" err="1" smtClean="0">
                <a:solidFill>
                  <a:schemeClr val="tx1"/>
                </a:solidFill>
                <a:latin typeface="Arial" pitchFamily="34" charset="0"/>
                <a:cs typeface="Arial" pitchFamily="34" charset="0"/>
              </a:rPr>
              <a:t>MESH</a:t>
            </a:r>
            <a:r>
              <a:rPr lang="es-ES" sz="2400" dirty="0" smtClean="0">
                <a:solidFill>
                  <a:schemeClr val="tx1"/>
                </a:solidFill>
                <a:latin typeface="Arial" pitchFamily="34" charset="0"/>
                <a:cs typeface="Arial" pitchFamily="34" charset="0"/>
              </a:rPr>
              <a:t> se utilizan para ambos, usos militares y civiles.</a:t>
            </a:r>
          </a:p>
          <a:p>
            <a:pPr marL="342900" indent="-342900" algn="just">
              <a:buFont typeface="Arial" charset="0"/>
              <a:buChar char="•"/>
            </a:pPr>
            <a:endParaRPr lang="es-ES" sz="2400"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6826079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88640"/>
            <a:ext cx="7772400" cy="792088"/>
          </a:xfrm>
        </p:spPr>
        <p:txBody>
          <a:bodyPr>
            <a:noAutofit/>
          </a:bodyPr>
          <a:lstStyle/>
          <a:p>
            <a:r>
              <a:rPr lang="es-ES" sz="4000" dirty="0" smtClean="0">
                <a:latin typeface="Arial" pitchFamily="34" charset="0"/>
                <a:cs typeface="Arial" pitchFamily="34" charset="0"/>
              </a:rPr>
              <a:t>Funcionamiento	 </a:t>
            </a:r>
            <a:r>
              <a:rPr lang="es-ES" sz="4000" b="1" dirty="0" err="1"/>
              <a:t>MESH</a:t>
            </a:r>
            <a:endParaRPr lang="es-ES" sz="4000" dirty="0">
              <a:latin typeface="Arial" pitchFamily="34" charset="0"/>
              <a:cs typeface="Arial" pitchFamily="34" charset="0"/>
            </a:endParaRPr>
          </a:p>
        </p:txBody>
      </p:sp>
      <p:sp>
        <p:nvSpPr>
          <p:cNvPr id="3" name="2 Subtítulo"/>
          <p:cNvSpPr>
            <a:spLocks noGrp="1"/>
          </p:cNvSpPr>
          <p:nvPr>
            <p:ph type="subTitle" idx="1"/>
          </p:nvPr>
        </p:nvSpPr>
        <p:spPr>
          <a:xfrm>
            <a:off x="251520" y="1052736"/>
            <a:ext cx="8352928" cy="2304256"/>
          </a:xfrm>
        </p:spPr>
        <p:txBody>
          <a:bodyPr>
            <a:noAutofit/>
          </a:bodyPr>
          <a:lstStyle/>
          <a:p>
            <a:pPr algn="just"/>
            <a:r>
              <a:rPr lang="es-ES" sz="2400" dirty="0" smtClean="0">
                <a:solidFill>
                  <a:schemeClr val="tx1"/>
                </a:solidFill>
                <a:latin typeface="Arial" pitchFamily="34" charset="0"/>
                <a:cs typeface="Arial" pitchFamily="34" charset="0"/>
              </a:rPr>
              <a:t>Lo primero que hace el nodo A es enviar un mensaje </a:t>
            </a:r>
            <a:r>
              <a:rPr lang="es-ES" sz="2400" dirty="0" err="1" smtClean="0">
                <a:solidFill>
                  <a:schemeClr val="tx1"/>
                </a:solidFill>
                <a:latin typeface="Arial" pitchFamily="34" charset="0"/>
                <a:cs typeface="Arial" pitchFamily="34" charset="0"/>
              </a:rPr>
              <a:t>RREQ</a:t>
            </a:r>
            <a:r>
              <a:rPr lang="es-ES" sz="2400" dirty="0" smtClean="0">
                <a:solidFill>
                  <a:schemeClr val="tx1"/>
                </a:solidFill>
                <a:latin typeface="Arial" pitchFamily="34" charset="0"/>
                <a:cs typeface="Arial" pitchFamily="34" charset="0"/>
              </a:rPr>
              <a:t> hacia todos los nodos, preguntando por el nodo J. Cuando el mensaje </a:t>
            </a:r>
            <a:r>
              <a:rPr lang="es-ES" sz="2400" dirty="0" err="1" smtClean="0">
                <a:solidFill>
                  <a:schemeClr val="tx1"/>
                </a:solidFill>
                <a:latin typeface="Arial" pitchFamily="34" charset="0"/>
                <a:cs typeface="Arial" pitchFamily="34" charset="0"/>
              </a:rPr>
              <a:t>RREQ</a:t>
            </a:r>
            <a:r>
              <a:rPr lang="es-ES" sz="2400" dirty="0" smtClean="0">
                <a:solidFill>
                  <a:schemeClr val="tx1"/>
                </a:solidFill>
                <a:latin typeface="Arial" pitchFamily="34" charset="0"/>
                <a:cs typeface="Arial" pitchFamily="34" charset="0"/>
              </a:rPr>
              <a:t> llega al nodo J este genera un mensaje </a:t>
            </a:r>
            <a:r>
              <a:rPr lang="es-ES" sz="2400" dirty="0" err="1" smtClean="0">
                <a:solidFill>
                  <a:schemeClr val="tx1"/>
                </a:solidFill>
                <a:latin typeface="Arial" pitchFamily="34" charset="0"/>
                <a:cs typeface="Arial" pitchFamily="34" charset="0"/>
              </a:rPr>
              <a:t>RREP</a:t>
            </a:r>
            <a:r>
              <a:rPr lang="es-ES" sz="2400" dirty="0" smtClean="0">
                <a:solidFill>
                  <a:schemeClr val="tx1"/>
                </a:solidFill>
                <a:latin typeface="Arial" pitchFamily="34" charset="0"/>
                <a:cs typeface="Arial" pitchFamily="34" charset="0"/>
              </a:rPr>
              <a:t> de respuesta. Este mensaje se envía como hacia el nodo A utilizando las entradas en memoria de los nodos H, G y D.</a:t>
            </a:r>
            <a:endParaRPr lang="es-ES" sz="2400" dirty="0">
              <a:solidFill>
                <a:schemeClr val="tx1"/>
              </a:solidFill>
              <a:latin typeface="Arial" pitchFamily="34" charset="0"/>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1560" y="3352378"/>
            <a:ext cx="7776864" cy="3460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68227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CuadroTexto"/>
          <p:cNvSpPr txBox="1">
            <a:spLocks noChangeArrowheads="1"/>
          </p:cNvSpPr>
          <p:nvPr/>
        </p:nvSpPr>
        <p:spPr bwMode="auto">
          <a:xfrm>
            <a:off x="857250" y="285750"/>
            <a:ext cx="7358063" cy="375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dirty="0" smtClean="0">
                <a:latin typeface="Times New Roman" pitchFamily="18" charset="0"/>
                <a:cs typeface="Times New Roman" pitchFamily="18" charset="0"/>
              </a:rPr>
              <a:t>Introducción </a:t>
            </a:r>
            <a:r>
              <a:rPr lang="es-ES" sz="2800" dirty="0" err="1" smtClean="0">
                <a:latin typeface="Times New Roman" pitchFamily="18" charset="0"/>
                <a:cs typeface="Times New Roman" pitchFamily="18" charset="0"/>
              </a:rPr>
              <a:t>Wireless</a:t>
            </a:r>
            <a:r>
              <a:rPr lang="es-ES" sz="2800" dirty="0" smtClean="0">
                <a:latin typeface="Times New Roman" pitchFamily="18" charset="0"/>
                <a:cs typeface="Times New Roman" pitchFamily="18" charset="0"/>
              </a:rPr>
              <a:t> Sensor Network</a:t>
            </a:r>
            <a:endParaRPr lang="es-VE" sz="2800" b="1" dirty="0">
              <a:latin typeface="Times New Roman" pitchFamily="18" charset="0"/>
              <a:cs typeface="Times New Roman" pitchFamily="18" charset="0"/>
            </a:endParaRPr>
          </a:p>
          <a:p>
            <a:pPr algn="just"/>
            <a:endParaRPr lang="es-VE" sz="2400" dirty="0">
              <a:latin typeface="Times New Roman" pitchFamily="18" charset="0"/>
              <a:cs typeface="Times New Roman" pitchFamily="18" charset="0"/>
            </a:endParaRPr>
          </a:p>
          <a:p>
            <a:pPr algn="just"/>
            <a:endParaRPr lang="es-VE" sz="2400" dirty="0">
              <a:latin typeface="Times New Roman" pitchFamily="18" charset="0"/>
              <a:cs typeface="Times New Roman" pitchFamily="18" charset="0"/>
            </a:endParaRPr>
          </a:p>
          <a:p>
            <a:pPr algn="just"/>
            <a:r>
              <a:rPr lang="es-ES" sz="2400" dirty="0">
                <a:latin typeface="Times New Roman" pitchFamily="18" charset="0"/>
                <a:cs typeface="Times New Roman" pitchFamily="18" charset="0"/>
              </a:rPr>
              <a:t>Un sistema </a:t>
            </a:r>
            <a:r>
              <a:rPr lang="es-ES" sz="2400" dirty="0" err="1">
                <a:latin typeface="Times New Roman" pitchFamily="18" charset="0"/>
                <a:cs typeface="Times New Roman" pitchFamily="18" charset="0"/>
              </a:rPr>
              <a:t>WSN</a:t>
            </a:r>
            <a:r>
              <a:rPr lang="es-ES" sz="2400" dirty="0">
                <a:latin typeface="Times New Roman" pitchFamily="18" charset="0"/>
                <a:cs typeface="Times New Roman" pitchFamily="18" charset="0"/>
              </a:rPr>
              <a:t> (</a:t>
            </a:r>
            <a:r>
              <a:rPr lang="es-ES" sz="2400" dirty="0" err="1">
                <a:latin typeface="Times New Roman" pitchFamily="18" charset="0"/>
                <a:cs typeface="Times New Roman" pitchFamily="18" charset="0"/>
              </a:rPr>
              <a:t>Wireless</a:t>
            </a:r>
            <a:r>
              <a:rPr lang="es-ES" sz="2400" dirty="0">
                <a:latin typeface="Times New Roman" pitchFamily="18" charset="0"/>
                <a:cs typeface="Times New Roman" pitchFamily="18" charset="0"/>
              </a:rPr>
              <a:t> Sensor Network) de sensores inalámbricos</a:t>
            </a:r>
            <a:r>
              <a:rPr lang="es-VE" sz="2400" dirty="0">
                <a:latin typeface="Times New Roman" pitchFamily="18" charset="0"/>
                <a:cs typeface="Times New Roman" pitchFamily="18" charset="0"/>
              </a:rPr>
              <a:t> </a:t>
            </a:r>
            <a:r>
              <a:rPr lang="es-ES" sz="2400" dirty="0">
                <a:latin typeface="Times New Roman" pitchFamily="18" charset="0"/>
                <a:cs typeface="Times New Roman" pitchFamily="18" charset="0"/>
              </a:rPr>
              <a:t>es una red con numerosos dispositivos distribuidos espacialmente, que utilizan sensores para controlar diversas condiciones en distintos puntos, entre ellas la temperatura, el sonido, la vibración, la presión y movimiento o los contaminantes.</a:t>
            </a:r>
            <a:endParaRPr lang="es-VE" sz="2400" dirty="0">
              <a:latin typeface="Times New Roman" pitchFamily="18" charset="0"/>
              <a:cs typeface="Times New Roman" pitchFamily="18" charset="0"/>
            </a:endParaRPr>
          </a:p>
          <a:p>
            <a:pPr algn="ctr"/>
            <a:r>
              <a:rPr lang="es-VE" dirty="0">
                <a:latin typeface="Times New Roman" pitchFamily="18" charset="0"/>
                <a:cs typeface="Times New Roman" pitchFamily="18" charset="0"/>
              </a:rPr>
              <a:t> </a:t>
            </a:r>
          </a:p>
        </p:txBody>
      </p:sp>
      <p:sp>
        <p:nvSpPr>
          <p:cNvPr id="3075" name="2 Rectángulo"/>
          <p:cNvSpPr>
            <a:spLocks noChangeArrowheads="1"/>
          </p:cNvSpPr>
          <p:nvPr/>
        </p:nvSpPr>
        <p:spPr bwMode="auto">
          <a:xfrm>
            <a:off x="0" y="6581775"/>
            <a:ext cx="9144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s-VE" sz="1200"/>
              <a:t>http://library.abb.com/GLOBAL/SCOT/scot271.nsf/VerityDisplay/A019E9833DCF2819C1257199004E5DD2/$File/39-42%202M631_SPA72dpi.pdf</a:t>
            </a:r>
          </a:p>
        </p:txBody>
      </p:sp>
      <p:pic>
        <p:nvPicPr>
          <p:cNvPr id="3076" name="4 Image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62088" y="3857625"/>
            <a:ext cx="1966912" cy="223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5 Image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38600" y="3714750"/>
            <a:ext cx="4105275"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695317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CuadroTexto"/>
          <p:cNvSpPr txBox="1">
            <a:spLocks noChangeArrowheads="1"/>
          </p:cNvSpPr>
          <p:nvPr/>
        </p:nvSpPr>
        <p:spPr bwMode="auto">
          <a:xfrm>
            <a:off x="857250" y="285750"/>
            <a:ext cx="7358063" cy="237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Introducción</a:t>
            </a:r>
          </a:p>
          <a:p>
            <a:pPr algn="just"/>
            <a:endParaRPr lang="es-VE" sz="2400">
              <a:latin typeface="Times New Roman" pitchFamily="18" charset="0"/>
              <a:cs typeface="Times New Roman" pitchFamily="18" charset="0"/>
            </a:endParaRPr>
          </a:p>
          <a:p>
            <a:pPr algn="just"/>
            <a:endParaRPr lang="es-VE" sz="2400">
              <a:latin typeface="Times New Roman" pitchFamily="18" charset="0"/>
              <a:cs typeface="Times New Roman" pitchFamily="18" charset="0"/>
            </a:endParaRPr>
          </a:p>
          <a:p>
            <a:pPr algn="just"/>
            <a:r>
              <a:rPr lang="es-VE" sz="2400">
                <a:latin typeface="Times New Roman" pitchFamily="18" charset="0"/>
                <a:cs typeface="Times New Roman" pitchFamily="18" charset="0"/>
              </a:rPr>
              <a:t>Los dispositivos son unidades autónomas que constan de un microcontrolador, una fuente de energía (casi siempre una batería), un radiotransceptor y un elemento sensor </a:t>
            </a:r>
          </a:p>
        </p:txBody>
      </p:sp>
      <p:pic>
        <p:nvPicPr>
          <p:cNvPr id="410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59766" t="59064" r="9766" b="19376"/>
          <a:stretch>
            <a:fillRect/>
          </a:stretch>
        </p:blipFill>
        <p:spPr bwMode="auto">
          <a:xfrm>
            <a:off x="2263775" y="3286125"/>
            <a:ext cx="4522788"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020797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18164" t="26250" r="17381" b="16562"/>
          <a:stretch>
            <a:fillRect/>
          </a:stretch>
        </p:blipFill>
        <p:spPr bwMode="auto">
          <a:xfrm>
            <a:off x="714375" y="1857375"/>
            <a:ext cx="7858125" cy="435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6 CuadroTexto"/>
          <p:cNvSpPr txBox="1">
            <a:spLocks noChangeArrowheads="1"/>
          </p:cNvSpPr>
          <p:nvPr/>
        </p:nvSpPr>
        <p:spPr bwMode="auto">
          <a:xfrm>
            <a:off x="0" y="285750"/>
            <a:ext cx="9144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VE" sz="2800" b="1">
                <a:latin typeface="Times New Roman" pitchFamily="18" charset="0"/>
                <a:cs typeface="Times New Roman" pitchFamily="18" charset="0"/>
              </a:rPr>
              <a:t>Introducción</a:t>
            </a:r>
          </a:p>
          <a:p>
            <a:pPr algn="ctr"/>
            <a:endParaRPr lang="es-VE" sz="2800" b="1">
              <a:latin typeface="Times New Roman" pitchFamily="18" charset="0"/>
              <a:cs typeface="Times New Roman" pitchFamily="18" charset="0"/>
            </a:endParaRPr>
          </a:p>
          <a:p>
            <a:pPr algn="ctr"/>
            <a:r>
              <a:rPr lang="es-VE" sz="2400" b="1">
                <a:latin typeface="Times New Roman" pitchFamily="18" charset="0"/>
                <a:cs typeface="Times New Roman" pitchFamily="18" charset="0"/>
              </a:rPr>
              <a:t>Topología de Red</a:t>
            </a:r>
          </a:p>
        </p:txBody>
      </p:sp>
    </p:spTree>
    <p:extLst>
      <p:ext uri="{BB962C8B-B14F-4D97-AF65-F5344CB8AC3E}">
        <p14:creationId xmlns="" xmlns:p14="http://schemas.microsoft.com/office/powerpoint/2010/main" val="383379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4110</TotalTime>
  <Words>6614</Words>
  <Application>Microsoft Office PowerPoint</Application>
  <PresentationFormat>Presentación en pantalla (4:3)</PresentationFormat>
  <Paragraphs>831</Paragraphs>
  <Slides>117</Slides>
  <Notes>21</Notes>
  <HiddenSlides>0</HiddenSlides>
  <MMClips>0</MMClips>
  <ScaleCrop>false</ScaleCrop>
  <HeadingPairs>
    <vt:vector size="4" baseType="variant">
      <vt:variant>
        <vt:lpstr>Tema</vt:lpstr>
      </vt:variant>
      <vt:variant>
        <vt:i4>1</vt:i4>
      </vt:variant>
      <vt:variant>
        <vt:lpstr>Títulos de diapositiva</vt:lpstr>
      </vt:variant>
      <vt:variant>
        <vt:i4>117</vt:i4>
      </vt:variant>
    </vt:vector>
  </HeadingPairs>
  <TitlesOfParts>
    <vt:vector size="118"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QoS EN REDES MÓVILES Ad-Hoc  (Manet) </vt:lpstr>
      <vt:lpstr>QoS EN REDES MÓVILES Ad-Hoc  (Manet) </vt:lpstr>
      <vt:lpstr>QoS EN REDES MÓVILES Ad-Hoc  (Manet) </vt:lpstr>
      <vt:lpstr>QoS EN REDES MÓVILES Ad-Hoc  (Manet) </vt:lpstr>
      <vt:lpstr>QoS EN REDES MÓVILES Ad-Hoc  (Manet) </vt:lpstr>
      <vt:lpstr>QoS EN REDES MÓVILES Ad-Hoc  (Manet) </vt:lpstr>
      <vt:lpstr>QoS EN REDES MÓVILES Ad-Hoc  (Manet) </vt:lpstr>
      <vt:lpstr>Redes Mesh </vt:lpstr>
      <vt:lpstr>Redes Mesh </vt:lpstr>
      <vt:lpstr>Redes Mesh </vt:lpstr>
      <vt:lpstr>Redes Mesh </vt:lpstr>
      <vt:lpstr>Redes Mesh </vt:lpstr>
      <vt:lpstr>Redes Mesh </vt:lpstr>
      <vt:lpstr>Redes Mesh y Ad-Hoc </vt:lpstr>
      <vt:lpstr>Redes Mesh y Ad-Hoc </vt:lpstr>
      <vt:lpstr>Funcionamiento  MESH</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Angel Chacon</dc:creator>
  <cp:lastModifiedBy>Angel Chacon</cp:lastModifiedBy>
  <cp:revision>250</cp:revision>
  <dcterms:created xsi:type="dcterms:W3CDTF">2011-01-30T18:49:39Z</dcterms:created>
  <dcterms:modified xsi:type="dcterms:W3CDTF">2011-02-25T20:44:19Z</dcterms:modified>
</cp:coreProperties>
</file>