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5"/>
  </p:notesMasterIdLst>
  <p:sldIdLst>
    <p:sldId id="256" r:id="rId2"/>
    <p:sldId id="257" r:id="rId3"/>
    <p:sldId id="276" r:id="rId4"/>
    <p:sldId id="283" r:id="rId5"/>
    <p:sldId id="277" r:id="rId6"/>
    <p:sldId id="278" r:id="rId7"/>
    <p:sldId id="279" r:id="rId8"/>
    <p:sldId id="280" r:id="rId9"/>
    <p:sldId id="281" r:id="rId10"/>
    <p:sldId id="282" r:id="rId11"/>
    <p:sldId id="284" r:id="rId12"/>
    <p:sldId id="286" r:id="rId13"/>
    <p:sldId id="300" r:id="rId14"/>
    <p:sldId id="288" r:id="rId15"/>
    <p:sldId id="287" r:id="rId16"/>
    <p:sldId id="290" r:id="rId17"/>
    <p:sldId id="291" r:id="rId18"/>
    <p:sldId id="297" r:id="rId19"/>
    <p:sldId id="292" r:id="rId20"/>
    <p:sldId id="301" r:id="rId21"/>
    <p:sldId id="296" r:id="rId22"/>
    <p:sldId id="298" r:id="rId23"/>
    <p:sldId id="29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Estilo medio 1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F2DE63D5-997A-4646-A377-4702673A728D}" styleName="Estilo claro 2 - Acento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09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V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5E275C-2F24-4327-8D09-51A3DEC553E2}" type="datetimeFigureOut">
              <a:rPr lang="es-VE" smtClean="0"/>
              <a:t>19-02-2018</a:t>
            </a:fld>
            <a:endParaRPr lang="es-VE"/>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VE"/>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V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09EA5F-C179-49FC-B5F5-03B2AFBE20FF}" type="slidenum">
              <a:rPr lang="es-VE" smtClean="0"/>
              <a:t>‹Nº›</a:t>
            </a:fld>
            <a:endParaRPr lang="es-VE"/>
          </a:p>
        </p:txBody>
      </p:sp>
    </p:spTree>
    <p:extLst>
      <p:ext uri="{BB962C8B-B14F-4D97-AF65-F5344CB8AC3E}">
        <p14:creationId xmlns:p14="http://schemas.microsoft.com/office/powerpoint/2010/main" val="2721159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VE" dirty="0"/>
          </a:p>
        </p:txBody>
      </p:sp>
      <p:sp>
        <p:nvSpPr>
          <p:cNvPr id="4" name="3 Marcador de número de diapositiva"/>
          <p:cNvSpPr>
            <a:spLocks noGrp="1"/>
          </p:cNvSpPr>
          <p:nvPr>
            <p:ph type="sldNum" sz="quarter" idx="10"/>
          </p:nvPr>
        </p:nvSpPr>
        <p:spPr/>
        <p:txBody>
          <a:bodyPr/>
          <a:lstStyle/>
          <a:p>
            <a:fld id="{E409EA5F-C179-49FC-B5F5-03B2AFBE20FF}" type="slidenum">
              <a:rPr lang="es-VE" smtClean="0"/>
              <a:t>3</a:t>
            </a:fld>
            <a:endParaRPr lang="es-VE" dirty="0"/>
          </a:p>
        </p:txBody>
      </p:sp>
    </p:spTree>
    <p:extLst>
      <p:ext uri="{BB962C8B-B14F-4D97-AF65-F5344CB8AC3E}">
        <p14:creationId xmlns:p14="http://schemas.microsoft.com/office/powerpoint/2010/main" val="36788593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VE" dirty="0"/>
          </a:p>
        </p:txBody>
      </p:sp>
      <p:sp>
        <p:nvSpPr>
          <p:cNvPr id="4" name="3 Marcador de número de diapositiva"/>
          <p:cNvSpPr>
            <a:spLocks noGrp="1"/>
          </p:cNvSpPr>
          <p:nvPr>
            <p:ph type="sldNum" sz="quarter" idx="10"/>
          </p:nvPr>
        </p:nvSpPr>
        <p:spPr/>
        <p:txBody>
          <a:bodyPr/>
          <a:lstStyle/>
          <a:p>
            <a:fld id="{E409EA5F-C179-49FC-B5F5-03B2AFBE20FF}" type="slidenum">
              <a:rPr lang="es-VE" smtClean="0"/>
              <a:t>14</a:t>
            </a:fld>
            <a:endParaRPr lang="es-VE"/>
          </a:p>
        </p:txBody>
      </p:sp>
    </p:spTree>
    <p:extLst>
      <p:ext uri="{BB962C8B-B14F-4D97-AF65-F5344CB8AC3E}">
        <p14:creationId xmlns:p14="http://schemas.microsoft.com/office/powerpoint/2010/main" val="3678859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s-ES" smtClean="0"/>
              <a:t>Haga clic para modificar el estilo de título del patrón</a:t>
            </a:r>
            <a:endParaRPr kumimoji="0" lang="en-US"/>
          </a:p>
        </p:txBody>
      </p:sp>
      <p:sp>
        <p:nvSpPr>
          <p:cNvPr id="28" name="27 Marcador de fecha"/>
          <p:cNvSpPr>
            <a:spLocks noGrp="1"/>
          </p:cNvSpPr>
          <p:nvPr>
            <p:ph type="dt" sz="half" idx="10"/>
          </p:nvPr>
        </p:nvSpPr>
        <p:spPr/>
        <p:txBody>
          <a:bodyPr/>
          <a:lstStyle/>
          <a:p>
            <a:fld id="{51118545-ACF6-4227-B15C-47E053D35CED}" type="datetimeFigureOut">
              <a:rPr lang="en-US" smtClean="0"/>
              <a:pPr/>
              <a:t>2/19/2018</a:t>
            </a:fld>
            <a:endParaRPr lang="en-US"/>
          </a:p>
        </p:txBody>
      </p:sp>
      <p:sp>
        <p:nvSpPr>
          <p:cNvPr id="17" name="16 Marcador de pie de página"/>
          <p:cNvSpPr>
            <a:spLocks noGrp="1"/>
          </p:cNvSpPr>
          <p:nvPr>
            <p:ph type="ftr" sz="quarter" idx="11"/>
          </p:nvPr>
        </p:nvSpPr>
        <p:spPr/>
        <p:txBody>
          <a:bodyPr/>
          <a:lstStyle/>
          <a:p>
            <a:endParaRPr lang="en-US"/>
          </a:p>
        </p:txBody>
      </p:sp>
      <p:sp>
        <p:nvSpPr>
          <p:cNvPr id="29" name="28 Marcador de número de diapositiva"/>
          <p:cNvSpPr>
            <a:spLocks noGrp="1"/>
          </p:cNvSpPr>
          <p:nvPr>
            <p:ph type="sldNum" sz="quarter" idx="12"/>
          </p:nvPr>
        </p:nvSpPr>
        <p:spPr/>
        <p:txBody>
          <a:bodyPr/>
          <a:lstStyle/>
          <a:p>
            <a:fld id="{53D10D87-A7A4-4674-83CE-96D95FC5E242}" type="slidenum">
              <a:rPr lang="en-US" smtClean="0"/>
              <a:pPr/>
              <a:t>‹Nº›</a:t>
            </a:fld>
            <a:endParaRPr lang="en-US"/>
          </a:p>
        </p:txBody>
      </p:sp>
      <p:sp>
        <p:nvSpPr>
          <p:cNvPr id="9" name="8 Subtítulo"/>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1118545-ACF6-4227-B15C-47E053D35CED}" type="datetimeFigureOut">
              <a:rPr lang="en-US" smtClean="0"/>
              <a:pPr/>
              <a:t>2/19/2018</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53D10D87-A7A4-4674-83CE-96D95FC5E242}"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1118545-ACF6-4227-B15C-47E053D35CED}" type="datetimeFigureOut">
              <a:rPr lang="en-US" smtClean="0"/>
              <a:pPr/>
              <a:t>2/19/2018</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53D10D87-A7A4-4674-83CE-96D95FC5E242}"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1118545-ACF6-4227-B15C-47E053D35CED}" type="datetimeFigureOut">
              <a:rPr lang="en-US" smtClean="0"/>
              <a:pPr/>
              <a:t>2/19/2018</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53D10D87-A7A4-4674-83CE-96D95FC5E242}"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51118545-ACF6-4227-B15C-47E053D35CED}" type="datetimeFigureOut">
              <a:rPr lang="en-US" smtClean="0"/>
              <a:pPr/>
              <a:t>2/19/2018</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a:xfrm>
            <a:off x="7924800" y="6416675"/>
            <a:ext cx="762000" cy="365125"/>
          </a:xfrm>
        </p:spPr>
        <p:txBody>
          <a:bodyPr/>
          <a:lstStyle/>
          <a:p>
            <a:fld id="{53D10D87-A7A4-4674-83CE-96D95FC5E242}"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51118545-ACF6-4227-B15C-47E053D35CED}" type="datetimeFigureOut">
              <a:rPr lang="en-US" smtClean="0"/>
              <a:pPr/>
              <a:t>2/19/2018</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53D10D87-A7A4-4674-83CE-96D95FC5E242}"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51118545-ACF6-4227-B15C-47E053D35CED}" type="datetimeFigureOut">
              <a:rPr lang="en-US" smtClean="0"/>
              <a:pPr/>
              <a:t>2/19/2018</a:t>
            </a:fld>
            <a:endParaRPr lang="en-US"/>
          </a:p>
        </p:txBody>
      </p:sp>
      <p:sp>
        <p:nvSpPr>
          <p:cNvPr id="8" name="7 Marcador de pie de página"/>
          <p:cNvSpPr>
            <a:spLocks noGrp="1"/>
          </p:cNvSpPr>
          <p:nvPr>
            <p:ph type="ftr" sz="quarter" idx="11"/>
          </p:nvPr>
        </p:nvSpPr>
        <p:spPr/>
        <p:txBody>
          <a:bodyPr/>
          <a:lstStyle/>
          <a:p>
            <a:endParaRPr lang="en-US"/>
          </a:p>
        </p:txBody>
      </p:sp>
      <p:sp>
        <p:nvSpPr>
          <p:cNvPr id="9" name="8 Marcador de número de diapositiva"/>
          <p:cNvSpPr>
            <a:spLocks noGrp="1"/>
          </p:cNvSpPr>
          <p:nvPr>
            <p:ph type="sldNum" sz="quarter" idx="12"/>
          </p:nvPr>
        </p:nvSpPr>
        <p:spPr/>
        <p:txBody>
          <a:bodyPr/>
          <a:lstStyle/>
          <a:p>
            <a:fld id="{53D10D87-A7A4-4674-83CE-96D95FC5E242}"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51118545-ACF6-4227-B15C-47E053D35CED}" type="datetimeFigureOut">
              <a:rPr lang="en-US" smtClean="0"/>
              <a:pPr/>
              <a:t>2/19/2018</a:t>
            </a:fld>
            <a:endParaRPr lang="en-US"/>
          </a:p>
        </p:txBody>
      </p:sp>
      <p:sp>
        <p:nvSpPr>
          <p:cNvPr id="4" name="3 Marcador de pie de página"/>
          <p:cNvSpPr>
            <a:spLocks noGrp="1"/>
          </p:cNvSpPr>
          <p:nvPr>
            <p:ph type="ftr" sz="quarter" idx="11"/>
          </p:nvPr>
        </p:nvSpPr>
        <p:spPr/>
        <p:txBody>
          <a:bodyPr/>
          <a:lstStyle/>
          <a:p>
            <a:endParaRPr lang="en-US"/>
          </a:p>
        </p:txBody>
      </p:sp>
      <p:sp>
        <p:nvSpPr>
          <p:cNvPr id="5" name="4 Marcador de número de diapositiva"/>
          <p:cNvSpPr>
            <a:spLocks noGrp="1"/>
          </p:cNvSpPr>
          <p:nvPr>
            <p:ph type="sldNum" sz="quarter" idx="12"/>
          </p:nvPr>
        </p:nvSpPr>
        <p:spPr/>
        <p:txBody>
          <a:bodyPr/>
          <a:lstStyle/>
          <a:p>
            <a:fld id="{53D10D87-A7A4-4674-83CE-96D95FC5E242}"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1118545-ACF6-4227-B15C-47E053D35CED}" type="datetimeFigureOut">
              <a:rPr lang="en-US" smtClean="0"/>
              <a:pPr/>
              <a:t>2/19/2018</a:t>
            </a:fld>
            <a:endParaRPr lang="en-US"/>
          </a:p>
        </p:txBody>
      </p:sp>
      <p:sp>
        <p:nvSpPr>
          <p:cNvPr id="3" name="2 Marcador de pie de página"/>
          <p:cNvSpPr>
            <a:spLocks noGrp="1"/>
          </p:cNvSpPr>
          <p:nvPr>
            <p:ph type="ftr" sz="quarter" idx="11"/>
          </p:nvPr>
        </p:nvSpPr>
        <p:spPr/>
        <p:txBody>
          <a:bodyPr/>
          <a:lstStyle/>
          <a:p>
            <a:endParaRPr lang="en-US"/>
          </a:p>
        </p:txBody>
      </p:sp>
      <p:sp>
        <p:nvSpPr>
          <p:cNvPr id="4" name="3 Marcador de número de diapositiva"/>
          <p:cNvSpPr>
            <a:spLocks noGrp="1"/>
          </p:cNvSpPr>
          <p:nvPr>
            <p:ph type="sldNum" sz="quarter" idx="12"/>
          </p:nvPr>
        </p:nvSpPr>
        <p:spPr/>
        <p:txBody>
          <a:bodyPr/>
          <a:lstStyle/>
          <a:p>
            <a:fld id="{53D10D87-A7A4-4674-83CE-96D95FC5E242}"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51118545-ACF6-4227-B15C-47E053D35CED}" type="datetimeFigureOut">
              <a:rPr lang="en-US" smtClean="0"/>
              <a:pPr/>
              <a:t>2/19/2018</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53D10D87-A7A4-4674-83CE-96D95FC5E242}"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s-ES" smtClean="0">
                <a:solidFill>
                  <a:schemeClr val="lt1"/>
                </a:solidFill>
                <a:latin typeface="+mn-lt"/>
                <a:ea typeface="+mn-ea"/>
                <a:cs typeface="+mn-cs"/>
              </a:rPr>
              <a:t>Haga clic en el icono para agregar una imagen</a:t>
            </a:r>
            <a:endParaRPr kumimoji="0" lang="en-US" dirty="0">
              <a:solidFill>
                <a:schemeClr val="lt1"/>
              </a:solidFill>
              <a:latin typeface="+mn-lt"/>
              <a:ea typeface="+mn-ea"/>
              <a:cs typeface="+mn-cs"/>
            </a:endParaRPr>
          </a:p>
        </p:txBody>
      </p:sp>
      <p:sp>
        <p:nvSpPr>
          <p:cNvPr id="4" name="3 Marcador de texto"/>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51118545-ACF6-4227-B15C-47E053D35CED}" type="datetimeFigureOut">
              <a:rPr lang="en-US" smtClean="0"/>
              <a:pPr/>
              <a:t>2/19/2018</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53D10D87-A7A4-4674-83CE-96D95FC5E242}"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1118545-ACF6-4227-B15C-47E053D35CED}" type="datetimeFigureOut">
              <a:rPr lang="en-US" smtClean="0"/>
              <a:pPr/>
              <a:t>2/19/2018</a:t>
            </a:fld>
            <a:endParaRPr lang="en-US"/>
          </a:p>
        </p:txBody>
      </p:sp>
      <p:sp>
        <p:nvSpPr>
          <p:cNvPr id="3" name="2 Marcador de pie de página"/>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22 Marcador de número de diapositiva"/>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3D10D87-A7A4-4674-83CE-96D95FC5E242}"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 Target="slide14.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3 Título"/>
          <p:cNvSpPr>
            <a:spLocks noGrp="1"/>
          </p:cNvSpPr>
          <p:nvPr>
            <p:ph type="ctrTitle"/>
          </p:nvPr>
        </p:nvSpPr>
        <p:spPr>
          <a:xfrm>
            <a:off x="428596" y="1214422"/>
            <a:ext cx="8229600" cy="1828800"/>
          </a:xfrm>
        </p:spPr>
        <p:txBody>
          <a:bodyPr>
            <a:normAutofit/>
          </a:bodyPr>
          <a:lstStyle/>
          <a:p>
            <a:r>
              <a:rPr lang="es-VE" sz="4000" dirty="0" smtClean="0">
                <a:solidFill>
                  <a:srgbClr val="92D050"/>
                </a:solidFill>
                <a:effectLst/>
              </a:rPr>
              <a:t>Tema 8. Estructuras de decisión. </a:t>
            </a:r>
            <a:r>
              <a:rPr lang="es-VE" sz="4000" cap="none" dirty="0" smtClean="0">
                <a:solidFill>
                  <a:srgbClr val="92D050"/>
                </a:solidFill>
                <a:effectLst/>
              </a:rPr>
              <a:t>Clases 3 y 4.</a:t>
            </a:r>
            <a:endParaRPr lang="en-US" sz="4000" dirty="0">
              <a:solidFill>
                <a:srgbClr val="92D050"/>
              </a:solidFill>
              <a:effectLst/>
            </a:endParaRPr>
          </a:p>
        </p:txBody>
      </p:sp>
      <p:sp>
        <p:nvSpPr>
          <p:cNvPr id="5" name="4 Subtítulo"/>
          <p:cNvSpPr>
            <a:spLocks noGrp="1"/>
          </p:cNvSpPr>
          <p:nvPr>
            <p:ph type="subTitle" idx="1"/>
          </p:nvPr>
        </p:nvSpPr>
        <p:spPr>
          <a:xfrm>
            <a:off x="1371600" y="3331698"/>
            <a:ext cx="6400800" cy="883120"/>
          </a:xfrm>
        </p:spPr>
        <p:txBody>
          <a:bodyPr>
            <a:normAutofit/>
          </a:bodyPr>
          <a:lstStyle/>
          <a:p>
            <a:r>
              <a:rPr lang="es-VE" sz="4000" dirty="0" smtClean="0"/>
              <a:t>Informática</a:t>
            </a:r>
            <a:endParaRPr lang="en-US" sz="4000" dirty="0"/>
          </a:p>
        </p:txBody>
      </p:sp>
      <p:sp>
        <p:nvSpPr>
          <p:cNvPr id="6" name="4 Subtítulo"/>
          <p:cNvSpPr txBox="1">
            <a:spLocks/>
          </p:cNvSpPr>
          <p:nvPr/>
        </p:nvSpPr>
        <p:spPr>
          <a:xfrm>
            <a:off x="2143108" y="5357826"/>
            <a:ext cx="6400800" cy="883120"/>
          </a:xfrm>
          <a:prstGeom prst="rect">
            <a:avLst/>
          </a:prstGeom>
        </p:spPr>
        <p:txBody>
          <a:bodyPr vert="horz">
            <a:normAutofit fontScale="85000" lnSpcReduction="10000"/>
          </a:bodyPr>
          <a:lstStyle/>
          <a:p>
            <a:pPr marL="0" marR="0" lvl="0" indent="0" algn="ctr" defTabSz="914400" rtl="0" eaLnBrk="1" fontAlgn="auto" latinLnBrk="0" hangingPunct="1">
              <a:lnSpc>
                <a:spcPct val="100000"/>
              </a:lnSpc>
              <a:spcBef>
                <a:spcPct val="20000"/>
              </a:spcBef>
              <a:spcAft>
                <a:spcPts val="0"/>
              </a:spcAft>
              <a:buClr>
                <a:schemeClr val="tx1">
                  <a:shade val="95000"/>
                </a:schemeClr>
              </a:buClr>
              <a:buSzPct val="65000"/>
              <a:buFont typeface="Wingdings 2"/>
              <a:buNone/>
              <a:tabLst/>
              <a:defRPr/>
            </a:pPr>
            <a:r>
              <a:rPr kumimoji="0" lang="es-VE" sz="4000" b="0" i="0" u="none" strike="noStrike" kern="1200" cap="none" spc="0" normalizeH="0" baseline="0" noProof="0" dirty="0" smtClean="0">
                <a:ln>
                  <a:noFill/>
                </a:ln>
                <a:solidFill>
                  <a:srgbClr val="002060"/>
                </a:solidFill>
                <a:effectLst/>
                <a:uLnTx/>
                <a:uFillTx/>
                <a:latin typeface="+mn-lt"/>
                <a:ea typeface="+mn-ea"/>
                <a:cs typeface="+mn-cs"/>
              </a:rPr>
              <a:t>Prof. María Alejandra Quintero</a:t>
            </a:r>
            <a:endParaRPr kumimoji="0" lang="en-US" sz="4000" b="0" i="0" u="none" strike="noStrike" kern="1200" cap="none" spc="0" normalizeH="0" baseline="0" noProof="0" dirty="0">
              <a:ln>
                <a:noFill/>
              </a:ln>
              <a:solidFill>
                <a:srgbClr val="00206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88640"/>
            <a:ext cx="8229600" cy="1143000"/>
          </a:xfrm>
        </p:spPr>
        <p:txBody>
          <a:bodyPr>
            <a:normAutofit/>
          </a:bodyPr>
          <a:lstStyle/>
          <a:p>
            <a:r>
              <a:rPr lang="es-VE" dirty="0" smtClean="0">
                <a:solidFill>
                  <a:srgbClr val="C00000"/>
                </a:solidFill>
                <a:effectLst/>
              </a:rPr>
              <a:t>Ejercicio 2</a:t>
            </a:r>
            <a:endParaRPr lang="es-VE" dirty="0">
              <a:solidFill>
                <a:srgbClr val="C00000"/>
              </a:solidFill>
            </a:endParaRPr>
          </a:p>
        </p:txBody>
      </p:sp>
      <p:sp>
        <p:nvSpPr>
          <p:cNvPr id="4" name="1 Título"/>
          <p:cNvSpPr txBox="1">
            <a:spLocks/>
          </p:cNvSpPr>
          <p:nvPr/>
        </p:nvSpPr>
        <p:spPr>
          <a:xfrm>
            <a:off x="460152" y="1124745"/>
            <a:ext cx="8352928" cy="194421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es-ES" sz="2800" dirty="0" smtClean="0">
              <a:latin typeface="+mn-lt"/>
            </a:endParaRPr>
          </a:p>
          <a:p>
            <a:pPr algn="just"/>
            <a:r>
              <a:rPr lang="es-ES" sz="2800" dirty="0">
                <a:latin typeface="+mn-lt"/>
              </a:rPr>
              <a:t>Se necesita un programa para calcular el monto total a pagar por la estadía en una posada. Las tarifas de la posada por noche son:</a:t>
            </a:r>
            <a:endParaRPr lang="es-VE" sz="2800" dirty="0">
              <a:latin typeface="+mn-lt"/>
            </a:endParaRPr>
          </a:p>
          <a:p>
            <a:pPr algn="l"/>
            <a:endParaRPr lang="es-ES" sz="2800" dirty="0">
              <a:latin typeface="+mn-lt"/>
            </a:endParaRPr>
          </a:p>
          <a:p>
            <a:pPr algn="l"/>
            <a:endParaRPr lang="es-VE" sz="2800" dirty="0">
              <a:latin typeface="+mn-lt"/>
            </a:endParaRPr>
          </a:p>
        </p:txBody>
      </p:sp>
      <p:sp>
        <p:nvSpPr>
          <p:cNvPr id="6" name="1 Título"/>
          <p:cNvSpPr txBox="1">
            <a:spLocks/>
          </p:cNvSpPr>
          <p:nvPr/>
        </p:nvSpPr>
        <p:spPr>
          <a:xfrm>
            <a:off x="460152" y="4929816"/>
            <a:ext cx="8352928" cy="194421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es-ES" sz="2800" dirty="0" smtClean="0">
              <a:latin typeface="+mn-lt"/>
            </a:endParaRPr>
          </a:p>
          <a:p>
            <a:pPr algn="just"/>
            <a:r>
              <a:rPr lang="es-ES" sz="2800" dirty="0">
                <a:latin typeface="+mn-lt"/>
              </a:rPr>
              <a:t>Deben considerarse dos impuestos: 1% por el fondo de turismo y  </a:t>
            </a:r>
            <a:r>
              <a:rPr lang="es-ES" sz="2800" dirty="0" smtClean="0">
                <a:latin typeface="+mn-lt"/>
              </a:rPr>
              <a:t>12% </a:t>
            </a:r>
            <a:r>
              <a:rPr lang="es-ES" sz="2800" dirty="0">
                <a:latin typeface="+mn-lt"/>
              </a:rPr>
              <a:t>de IVA.</a:t>
            </a:r>
            <a:endParaRPr lang="es-VE" sz="2800" dirty="0">
              <a:latin typeface="+mn-lt"/>
            </a:endParaRPr>
          </a:p>
          <a:p>
            <a:pPr algn="just"/>
            <a:endParaRPr lang="es-ES" sz="2800" dirty="0">
              <a:latin typeface="+mn-lt"/>
            </a:endParaRPr>
          </a:p>
          <a:p>
            <a:pPr algn="just"/>
            <a:endParaRPr lang="es-VE" sz="2800" dirty="0">
              <a:latin typeface="+mn-lt"/>
            </a:endParaRPr>
          </a:p>
        </p:txBody>
      </p:sp>
      <p:graphicFrame>
        <p:nvGraphicFramePr>
          <p:cNvPr id="7" name="6 Tabla"/>
          <p:cNvGraphicFramePr>
            <a:graphicFrameLocks noGrp="1"/>
          </p:cNvGraphicFramePr>
          <p:nvPr>
            <p:extLst>
              <p:ext uri="{D42A27DB-BD31-4B8C-83A1-F6EECF244321}">
                <p14:modId xmlns:p14="http://schemas.microsoft.com/office/powerpoint/2010/main" val="833184577"/>
              </p:ext>
            </p:extLst>
          </p:nvPr>
        </p:nvGraphicFramePr>
        <p:xfrm>
          <a:off x="2116336" y="3212976"/>
          <a:ext cx="5040560" cy="1828800"/>
        </p:xfrm>
        <a:graphic>
          <a:graphicData uri="http://schemas.openxmlformats.org/drawingml/2006/table">
            <a:tbl>
              <a:tblPr>
                <a:tableStyleId>{3C2FFA5D-87B4-456A-9821-1D502468CF0F}</a:tableStyleId>
              </a:tblPr>
              <a:tblGrid>
                <a:gridCol w="2520280"/>
                <a:gridCol w="2520280"/>
              </a:tblGrid>
              <a:tr h="167640">
                <a:tc>
                  <a:txBody>
                    <a:bodyPr/>
                    <a:lstStyle/>
                    <a:p>
                      <a:pPr algn="ctr">
                        <a:spcAft>
                          <a:spcPts val="0"/>
                        </a:spcAft>
                      </a:pPr>
                      <a:r>
                        <a:rPr lang="es-ES" sz="2400" b="1" dirty="0" smtClean="0">
                          <a:effectLst/>
                        </a:rPr>
                        <a:t>No. de personas</a:t>
                      </a:r>
                      <a:endParaRPr lang="es-VE" sz="2400" b="1" dirty="0">
                        <a:effectLst/>
                        <a:latin typeface="Times New Roman"/>
                        <a:ea typeface="Times New Roman"/>
                      </a:endParaRPr>
                    </a:p>
                  </a:txBody>
                  <a:tcPr marL="44450" marR="44450" marT="0" marB="0"/>
                </a:tc>
                <a:tc>
                  <a:txBody>
                    <a:bodyPr/>
                    <a:lstStyle/>
                    <a:p>
                      <a:pPr algn="ctr">
                        <a:spcAft>
                          <a:spcPts val="0"/>
                        </a:spcAft>
                      </a:pPr>
                      <a:r>
                        <a:rPr lang="es-ES" sz="2400" b="1" dirty="0" smtClean="0">
                          <a:effectLst/>
                        </a:rPr>
                        <a:t>Tarifa (Bs.)</a:t>
                      </a:r>
                      <a:endParaRPr lang="es-VE" sz="2400" b="1" dirty="0">
                        <a:effectLst/>
                        <a:latin typeface="Times New Roman"/>
                        <a:ea typeface="Times New Roman"/>
                      </a:endParaRPr>
                    </a:p>
                  </a:txBody>
                  <a:tcPr marL="44450" marR="44450" marT="0" marB="0"/>
                </a:tc>
              </a:tr>
              <a:tr h="0">
                <a:tc>
                  <a:txBody>
                    <a:bodyPr/>
                    <a:lstStyle/>
                    <a:p>
                      <a:pPr algn="ctr">
                        <a:spcAft>
                          <a:spcPts val="0"/>
                        </a:spcAft>
                      </a:pPr>
                      <a:r>
                        <a:rPr lang="es-ES" sz="2400" dirty="0" smtClean="0">
                          <a:effectLst/>
                        </a:rPr>
                        <a:t>1</a:t>
                      </a:r>
                      <a:endParaRPr lang="es-VE" sz="2400" dirty="0">
                        <a:effectLst/>
                        <a:latin typeface="Times New Roman"/>
                        <a:ea typeface="Times New Roman"/>
                      </a:endParaRPr>
                    </a:p>
                  </a:txBody>
                  <a:tcPr marL="44450" marR="44450" marT="0" marB="0"/>
                </a:tc>
                <a:tc>
                  <a:txBody>
                    <a:bodyPr/>
                    <a:lstStyle/>
                    <a:p>
                      <a:pPr algn="ctr">
                        <a:spcAft>
                          <a:spcPts val="0"/>
                        </a:spcAft>
                      </a:pPr>
                      <a:r>
                        <a:rPr lang="es-ES" sz="2400" dirty="0" smtClean="0">
                          <a:effectLst/>
                        </a:rPr>
                        <a:t>600000</a:t>
                      </a:r>
                      <a:endParaRPr lang="es-VE" sz="2400" dirty="0">
                        <a:effectLst/>
                        <a:latin typeface="Times New Roman"/>
                        <a:ea typeface="Times New Roman"/>
                      </a:endParaRPr>
                    </a:p>
                  </a:txBody>
                  <a:tcPr marL="44450" marR="44450" marT="0" marB="0"/>
                </a:tc>
              </a:tr>
              <a:tr h="0">
                <a:tc>
                  <a:txBody>
                    <a:bodyPr/>
                    <a:lstStyle/>
                    <a:p>
                      <a:pPr algn="ctr">
                        <a:spcAft>
                          <a:spcPts val="0"/>
                        </a:spcAft>
                      </a:pPr>
                      <a:r>
                        <a:rPr lang="es-ES" sz="2400" dirty="0" smtClean="0">
                          <a:effectLst/>
                        </a:rPr>
                        <a:t>2</a:t>
                      </a:r>
                      <a:endParaRPr lang="es-VE" sz="2400" dirty="0">
                        <a:effectLst/>
                        <a:latin typeface="Times New Roman"/>
                        <a:ea typeface="Times New Roman"/>
                      </a:endParaRPr>
                    </a:p>
                  </a:txBody>
                  <a:tcPr marL="44450" marR="44450" marT="0" marB="0"/>
                </a:tc>
                <a:tc>
                  <a:txBody>
                    <a:bodyPr/>
                    <a:lstStyle/>
                    <a:p>
                      <a:pPr algn="ctr">
                        <a:spcAft>
                          <a:spcPts val="0"/>
                        </a:spcAft>
                      </a:pPr>
                      <a:r>
                        <a:rPr lang="es-ES" sz="2400" dirty="0" smtClean="0">
                          <a:effectLst/>
                        </a:rPr>
                        <a:t>900000</a:t>
                      </a:r>
                      <a:endParaRPr lang="es-VE" sz="2400" dirty="0">
                        <a:effectLst/>
                        <a:latin typeface="Times New Roman"/>
                        <a:ea typeface="Times New Roman"/>
                      </a:endParaRPr>
                    </a:p>
                  </a:txBody>
                  <a:tcPr marL="44450" marR="44450" marT="0" marB="0"/>
                </a:tc>
              </a:tr>
              <a:tr h="0">
                <a:tc>
                  <a:txBody>
                    <a:bodyPr/>
                    <a:lstStyle/>
                    <a:p>
                      <a:pPr algn="ctr">
                        <a:spcAft>
                          <a:spcPts val="0"/>
                        </a:spcAft>
                      </a:pPr>
                      <a:r>
                        <a:rPr lang="es-ES" sz="2400" dirty="0" smtClean="0">
                          <a:effectLst/>
                        </a:rPr>
                        <a:t>3</a:t>
                      </a:r>
                      <a:endParaRPr lang="es-VE" sz="2400" dirty="0">
                        <a:effectLst/>
                        <a:latin typeface="Times New Roman"/>
                        <a:ea typeface="Times New Roman"/>
                      </a:endParaRPr>
                    </a:p>
                  </a:txBody>
                  <a:tcPr marL="44450" marR="44450" marT="0" marB="0"/>
                </a:tc>
                <a:tc>
                  <a:txBody>
                    <a:bodyPr/>
                    <a:lstStyle/>
                    <a:p>
                      <a:pPr algn="ctr">
                        <a:spcAft>
                          <a:spcPts val="0"/>
                        </a:spcAft>
                      </a:pPr>
                      <a:r>
                        <a:rPr lang="es-ES" sz="2400" dirty="0" smtClean="0">
                          <a:effectLst/>
                        </a:rPr>
                        <a:t>1300000</a:t>
                      </a:r>
                      <a:endParaRPr lang="es-VE" sz="2400" dirty="0">
                        <a:effectLst/>
                        <a:latin typeface="Times New Roman"/>
                        <a:ea typeface="Times New Roman"/>
                      </a:endParaRPr>
                    </a:p>
                  </a:txBody>
                  <a:tcPr marL="44450" marR="44450" marT="0" marB="0"/>
                </a:tc>
              </a:tr>
              <a:tr h="0">
                <a:tc>
                  <a:txBody>
                    <a:bodyPr/>
                    <a:lstStyle/>
                    <a:p>
                      <a:pPr algn="ctr">
                        <a:spcAft>
                          <a:spcPts val="0"/>
                        </a:spcAft>
                      </a:pPr>
                      <a:r>
                        <a:rPr lang="es-ES" sz="2400" dirty="0" smtClean="0">
                          <a:effectLst/>
                        </a:rPr>
                        <a:t>4</a:t>
                      </a:r>
                      <a:endParaRPr lang="es-VE" sz="2400" dirty="0">
                        <a:effectLst/>
                        <a:latin typeface="Times New Roman"/>
                        <a:ea typeface="Times New Roman"/>
                      </a:endParaRPr>
                    </a:p>
                  </a:txBody>
                  <a:tcPr marL="44450" marR="44450" marT="0" marB="0"/>
                </a:tc>
                <a:tc>
                  <a:txBody>
                    <a:bodyPr/>
                    <a:lstStyle/>
                    <a:p>
                      <a:pPr algn="ctr">
                        <a:spcAft>
                          <a:spcPts val="0"/>
                        </a:spcAft>
                      </a:pPr>
                      <a:r>
                        <a:rPr lang="es-ES" sz="2400" dirty="0" smtClean="0">
                          <a:effectLst/>
                        </a:rPr>
                        <a:t>1650000</a:t>
                      </a:r>
                      <a:endParaRPr lang="es-VE" sz="2400" dirty="0">
                        <a:effectLst/>
                        <a:latin typeface="Times New Roman"/>
                        <a:ea typeface="Times New Roman"/>
                      </a:endParaRPr>
                    </a:p>
                  </a:txBody>
                  <a:tcPr marL="44450" marR="44450" marT="0" marB="0"/>
                </a:tc>
              </a:tr>
            </a:tbl>
          </a:graphicData>
        </a:graphic>
      </p:graphicFrame>
    </p:spTree>
    <p:extLst>
      <p:ext uri="{BB962C8B-B14F-4D97-AF65-F5344CB8AC3E}">
        <p14:creationId xmlns:p14="http://schemas.microsoft.com/office/powerpoint/2010/main" val="30347206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179512" y="116632"/>
            <a:ext cx="9793088" cy="6740307"/>
          </a:xfrm>
          <a:prstGeom prst="rect">
            <a:avLst/>
          </a:prstGeom>
        </p:spPr>
        <p:txBody>
          <a:bodyPr wrap="square">
            <a:spAutoFit/>
          </a:bodyPr>
          <a:lstStyle/>
          <a:p>
            <a:r>
              <a:rPr lang="es-ES" b="1" dirty="0">
                <a:latin typeface="Calibri" panose="020F0502020204030204" pitchFamily="34" charset="0"/>
                <a:cs typeface="Calibri" panose="020F0502020204030204" pitchFamily="34" charset="0"/>
              </a:rPr>
              <a:t>Algoritmo</a:t>
            </a:r>
            <a:endParaRPr lang="es-VE" dirty="0">
              <a:latin typeface="Calibri" panose="020F0502020204030204" pitchFamily="34" charset="0"/>
              <a:cs typeface="Calibri" panose="020F0502020204030204" pitchFamily="34" charset="0"/>
            </a:endParaRPr>
          </a:p>
          <a:p>
            <a:r>
              <a:rPr lang="es-ES" dirty="0" smtClean="0">
                <a:latin typeface="Calibri" panose="020F0502020204030204" pitchFamily="34" charset="0"/>
                <a:cs typeface="Calibri" panose="020F0502020204030204" pitchFamily="34" charset="0"/>
              </a:rPr>
              <a:t>0. Inicio</a:t>
            </a:r>
            <a:endParaRPr lang="es-VE" dirty="0">
              <a:latin typeface="Calibri" panose="020F0502020204030204" pitchFamily="34" charset="0"/>
              <a:cs typeface="Calibri" panose="020F0502020204030204" pitchFamily="34" charset="0"/>
            </a:endParaRPr>
          </a:p>
          <a:p>
            <a:pPr lvl="0"/>
            <a:r>
              <a:rPr lang="es-ES" dirty="0" smtClean="0">
                <a:latin typeface="Calibri" panose="020F0502020204030204" pitchFamily="34" charset="0"/>
                <a:cs typeface="Calibri" panose="020F0502020204030204" pitchFamily="34" charset="0"/>
              </a:rPr>
              <a:t>1. Solicitar </a:t>
            </a:r>
            <a:r>
              <a:rPr lang="es-ES" dirty="0">
                <a:latin typeface="Calibri" panose="020F0502020204030204" pitchFamily="34" charset="0"/>
                <a:cs typeface="Calibri" panose="020F0502020204030204" pitchFamily="34" charset="0"/>
              </a:rPr>
              <a:t>número de personas hospedadas (</a:t>
            </a:r>
            <a:r>
              <a:rPr lang="es-ES" dirty="0" err="1">
                <a:latin typeface="Calibri" panose="020F0502020204030204" pitchFamily="34" charset="0"/>
                <a:cs typeface="Calibri" panose="020F0502020204030204" pitchFamily="34" charset="0"/>
              </a:rPr>
              <a:t>npers</a:t>
            </a:r>
            <a:r>
              <a:rPr lang="es-ES" dirty="0">
                <a:latin typeface="Calibri" panose="020F0502020204030204" pitchFamily="34" charset="0"/>
                <a:cs typeface="Calibri" panose="020F0502020204030204" pitchFamily="34" charset="0"/>
              </a:rPr>
              <a:t>)</a:t>
            </a:r>
            <a:endParaRPr lang="es-VE" dirty="0">
              <a:latin typeface="Calibri" panose="020F0502020204030204" pitchFamily="34" charset="0"/>
              <a:cs typeface="Calibri" panose="020F0502020204030204" pitchFamily="34" charset="0"/>
            </a:endParaRPr>
          </a:p>
          <a:p>
            <a:pPr lvl="0"/>
            <a:r>
              <a:rPr lang="es-ES" dirty="0" smtClean="0">
                <a:latin typeface="Calibri" panose="020F0502020204030204" pitchFamily="34" charset="0"/>
                <a:cs typeface="Calibri" panose="020F0502020204030204" pitchFamily="34" charset="0"/>
              </a:rPr>
              <a:t>2. Solicitar </a:t>
            </a:r>
            <a:r>
              <a:rPr lang="es-ES" dirty="0">
                <a:latin typeface="Calibri" panose="020F0502020204030204" pitchFamily="34" charset="0"/>
                <a:cs typeface="Calibri" panose="020F0502020204030204" pitchFamily="34" charset="0"/>
              </a:rPr>
              <a:t>número de noches (</a:t>
            </a:r>
            <a:r>
              <a:rPr lang="es-ES" dirty="0" err="1">
                <a:latin typeface="Calibri" panose="020F0502020204030204" pitchFamily="34" charset="0"/>
                <a:cs typeface="Calibri" panose="020F0502020204030204" pitchFamily="34" charset="0"/>
              </a:rPr>
              <a:t>nnoch</a:t>
            </a:r>
            <a:r>
              <a:rPr lang="es-ES" dirty="0">
                <a:latin typeface="Calibri" panose="020F0502020204030204" pitchFamily="34" charset="0"/>
                <a:cs typeface="Calibri" panose="020F0502020204030204" pitchFamily="34" charset="0"/>
              </a:rPr>
              <a:t>)</a:t>
            </a:r>
            <a:endParaRPr lang="es-VE" dirty="0">
              <a:latin typeface="Calibri" panose="020F0502020204030204" pitchFamily="34" charset="0"/>
              <a:cs typeface="Calibri" panose="020F0502020204030204" pitchFamily="34" charset="0"/>
            </a:endParaRPr>
          </a:p>
          <a:p>
            <a:pPr lvl="0"/>
            <a:r>
              <a:rPr lang="es-ES" dirty="0" smtClean="0">
                <a:latin typeface="Calibri" panose="020F0502020204030204" pitchFamily="34" charset="0"/>
                <a:cs typeface="Calibri" panose="020F0502020204030204" pitchFamily="34" charset="0"/>
              </a:rPr>
              <a:t>3. Si </a:t>
            </a:r>
            <a:r>
              <a:rPr lang="es-ES" dirty="0" err="1">
                <a:latin typeface="Calibri" panose="020F0502020204030204" pitchFamily="34" charset="0"/>
                <a:cs typeface="Calibri" panose="020F0502020204030204" pitchFamily="34" charset="0"/>
              </a:rPr>
              <a:t>npers</a:t>
            </a:r>
            <a:r>
              <a:rPr lang="es-ES" dirty="0">
                <a:latin typeface="Calibri" panose="020F0502020204030204" pitchFamily="34" charset="0"/>
                <a:cs typeface="Calibri" panose="020F0502020204030204" pitchFamily="34" charset="0"/>
              </a:rPr>
              <a:t> = 1 entonces</a:t>
            </a:r>
            <a:endParaRPr lang="es-VE" dirty="0">
              <a:latin typeface="Calibri" panose="020F0502020204030204" pitchFamily="34" charset="0"/>
              <a:cs typeface="Calibri" panose="020F0502020204030204" pitchFamily="34" charset="0"/>
            </a:endParaRPr>
          </a:p>
          <a:p>
            <a:r>
              <a:rPr lang="es-ES" dirty="0">
                <a:latin typeface="Calibri" panose="020F0502020204030204" pitchFamily="34" charset="0"/>
                <a:cs typeface="Calibri" panose="020F0502020204030204" pitchFamily="34" charset="0"/>
              </a:rPr>
              <a:t>     </a:t>
            </a:r>
            <a:r>
              <a:rPr lang="es-ES" dirty="0" smtClean="0">
                <a:latin typeface="Calibri" panose="020F0502020204030204" pitchFamily="34" charset="0"/>
                <a:cs typeface="Calibri" panose="020F0502020204030204" pitchFamily="34" charset="0"/>
              </a:rPr>
              <a:t>    Tarifa </a:t>
            </a:r>
            <a:r>
              <a:rPr lang="es-ES" dirty="0">
                <a:latin typeface="Calibri" panose="020F0502020204030204" pitchFamily="34" charset="0"/>
                <a:cs typeface="Calibri" panose="020F0502020204030204" pitchFamily="34" charset="0"/>
              </a:rPr>
              <a:t>= </a:t>
            </a:r>
            <a:r>
              <a:rPr lang="es-ES" dirty="0" err="1">
                <a:latin typeface="Calibri" panose="020F0502020204030204" pitchFamily="34" charset="0"/>
                <a:cs typeface="Calibri" panose="020F0502020204030204" pitchFamily="34" charset="0"/>
              </a:rPr>
              <a:t>nnoch</a:t>
            </a:r>
            <a:r>
              <a:rPr lang="es-ES" dirty="0">
                <a:latin typeface="Calibri" panose="020F0502020204030204" pitchFamily="34" charset="0"/>
                <a:cs typeface="Calibri" panose="020F0502020204030204" pitchFamily="34" charset="0"/>
              </a:rPr>
              <a:t> * </a:t>
            </a:r>
            <a:r>
              <a:rPr lang="es-ES" dirty="0" smtClean="0">
                <a:latin typeface="Calibri" panose="020F0502020204030204" pitchFamily="34" charset="0"/>
                <a:cs typeface="Calibri" panose="020F0502020204030204" pitchFamily="34" charset="0"/>
              </a:rPr>
              <a:t>600000</a:t>
            </a:r>
            <a:endParaRPr lang="es-VE" dirty="0">
              <a:latin typeface="Calibri" panose="020F0502020204030204" pitchFamily="34" charset="0"/>
              <a:cs typeface="Calibri" panose="020F0502020204030204" pitchFamily="34" charset="0"/>
            </a:endParaRPr>
          </a:p>
          <a:p>
            <a:r>
              <a:rPr lang="es-ES" dirty="0" smtClean="0">
                <a:latin typeface="Calibri" panose="020F0502020204030204" pitchFamily="34" charset="0"/>
                <a:cs typeface="Calibri" panose="020F0502020204030204" pitchFamily="34" charset="0"/>
              </a:rPr>
              <a:t>    De </a:t>
            </a:r>
            <a:r>
              <a:rPr lang="es-ES" dirty="0">
                <a:latin typeface="Calibri" panose="020F0502020204030204" pitchFamily="34" charset="0"/>
                <a:cs typeface="Calibri" panose="020F0502020204030204" pitchFamily="34" charset="0"/>
              </a:rPr>
              <a:t>lo contrario</a:t>
            </a:r>
            <a:endParaRPr lang="es-VE" dirty="0">
              <a:latin typeface="Calibri" panose="020F0502020204030204" pitchFamily="34" charset="0"/>
              <a:cs typeface="Calibri" panose="020F0502020204030204" pitchFamily="34" charset="0"/>
            </a:endParaRPr>
          </a:p>
          <a:p>
            <a:r>
              <a:rPr lang="es-ES" dirty="0">
                <a:latin typeface="Calibri" panose="020F0502020204030204" pitchFamily="34" charset="0"/>
                <a:cs typeface="Calibri" panose="020F0502020204030204" pitchFamily="34" charset="0"/>
              </a:rPr>
              <a:t>     </a:t>
            </a:r>
            <a:r>
              <a:rPr lang="es-ES" dirty="0" smtClean="0">
                <a:latin typeface="Calibri" panose="020F0502020204030204" pitchFamily="34" charset="0"/>
                <a:cs typeface="Calibri" panose="020F0502020204030204" pitchFamily="34" charset="0"/>
              </a:rPr>
              <a:t>    Si  </a:t>
            </a:r>
            <a:r>
              <a:rPr lang="es-ES" dirty="0" err="1">
                <a:latin typeface="Calibri" panose="020F0502020204030204" pitchFamily="34" charset="0"/>
                <a:cs typeface="Calibri" panose="020F0502020204030204" pitchFamily="34" charset="0"/>
              </a:rPr>
              <a:t>npers</a:t>
            </a:r>
            <a:r>
              <a:rPr lang="es-ES" dirty="0">
                <a:latin typeface="Calibri" panose="020F0502020204030204" pitchFamily="34" charset="0"/>
                <a:cs typeface="Calibri" panose="020F0502020204030204" pitchFamily="34" charset="0"/>
              </a:rPr>
              <a:t> = 2 entonces</a:t>
            </a:r>
            <a:endParaRPr lang="es-VE" dirty="0">
              <a:latin typeface="Calibri" panose="020F0502020204030204" pitchFamily="34" charset="0"/>
              <a:cs typeface="Calibri" panose="020F0502020204030204" pitchFamily="34" charset="0"/>
            </a:endParaRPr>
          </a:p>
          <a:p>
            <a:r>
              <a:rPr lang="es-ES" dirty="0">
                <a:latin typeface="Calibri" panose="020F0502020204030204" pitchFamily="34" charset="0"/>
                <a:cs typeface="Calibri" panose="020F0502020204030204" pitchFamily="34" charset="0"/>
              </a:rPr>
              <a:t>         </a:t>
            </a:r>
            <a:r>
              <a:rPr lang="es-ES" dirty="0" smtClean="0">
                <a:latin typeface="Calibri" panose="020F0502020204030204" pitchFamily="34" charset="0"/>
                <a:cs typeface="Calibri" panose="020F0502020204030204" pitchFamily="34" charset="0"/>
              </a:rPr>
              <a:t>      Tarifa </a:t>
            </a:r>
            <a:r>
              <a:rPr lang="es-ES" dirty="0">
                <a:latin typeface="Calibri" panose="020F0502020204030204" pitchFamily="34" charset="0"/>
                <a:cs typeface="Calibri" panose="020F0502020204030204" pitchFamily="34" charset="0"/>
              </a:rPr>
              <a:t>= </a:t>
            </a:r>
            <a:r>
              <a:rPr lang="es-ES" dirty="0" err="1" smtClean="0">
                <a:latin typeface="Calibri" panose="020F0502020204030204" pitchFamily="34" charset="0"/>
                <a:cs typeface="Calibri" panose="020F0502020204030204" pitchFamily="34" charset="0"/>
              </a:rPr>
              <a:t>nnoch</a:t>
            </a:r>
            <a:r>
              <a:rPr lang="es-ES" dirty="0" smtClean="0">
                <a:latin typeface="Calibri" panose="020F0502020204030204" pitchFamily="34" charset="0"/>
                <a:cs typeface="Calibri" panose="020F0502020204030204" pitchFamily="34" charset="0"/>
              </a:rPr>
              <a:t>*900000</a:t>
            </a:r>
            <a:endParaRPr lang="es-VE" dirty="0">
              <a:latin typeface="Calibri" panose="020F0502020204030204" pitchFamily="34" charset="0"/>
              <a:cs typeface="Calibri" panose="020F0502020204030204" pitchFamily="34" charset="0"/>
            </a:endParaRPr>
          </a:p>
          <a:p>
            <a:r>
              <a:rPr lang="es-ES" dirty="0">
                <a:latin typeface="Calibri" panose="020F0502020204030204" pitchFamily="34" charset="0"/>
                <a:cs typeface="Calibri" panose="020F0502020204030204" pitchFamily="34" charset="0"/>
              </a:rPr>
              <a:t>     </a:t>
            </a:r>
            <a:r>
              <a:rPr lang="es-ES" dirty="0" smtClean="0">
                <a:latin typeface="Calibri" panose="020F0502020204030204" pitchFamily="34" charset="0"/>
                <a:cs typeface="Calibri" panose="020F0502020204030204" pitchFamily="34" charset="0"/>
              </a:rPr>
              <a:t>    De </a:t>
            </a:r>
            <a:r>
              <a:rPr lang="es-ES" dirty="0">
                <a:latin typeface="Calibri" panose="020F0502020204030204" pitchFamily="34" charset="0"/>
                <a:cs typeface="Calibri" panose="020F0502020204030204" pitchFamily="34" charset="0"/>
              </a:rPr>
              <a:t>lo contrario</a:t>
            </a:r>
            <a:endParaRPr lang="es-VE" dirty="0">
              <a:latin typeface="Calibri" panose="020F0502020204030204" pitchFamily="34" charset="0"/>
              <a:cs typeface="Calibri" panose="020F0502020204030204" pitchFamily="34" charset="0"/>
            </a:endParaRPr>
          </a:p>
          <a:p>
            <a:r>
              <a:rPr lang="es-ES" dirty="0">
                <a:latin typeface="Calibri" panose="020F0502020204030204" pitchFamily="34" charset="0"/>
                <a:cs typeface="Calibri" panose="020F0502020204030204" pitchFamily="34" charset="0"/>
              </a:rPr>
              <a:t>          </a:t>
            </a:r>
            <a:r>
              <a:rPr lang="es-ES" dirty="0" smtClean="0">
                <a:latin typeface="Calibri" panose="020F0502020204030204" pitchFamily="34" charset="0"/>
                <a:cs typeface="Calibri" panose="020F0502020204030204" pitchFamily="34" charset="0"/>
              </a:rPr>
              <a:t>     Si </a:t>
            </a:r>
            <a:r>
              <a:rPr lang="es-ES" dirty="0" err="1">
                <a:latin typeface="Calibri" panose="020F0502020204030204" pitchFamily="34" charset="0"/>
                <a:cs typeface="Calibri" panose="020F0502020204030204" pitchFamily="34" charset="0"/>
              </a:rPr>
              <a:t>npers</a:t>
            </a:r>
            <a:r>
              <a:rPr lang="es-ES" dirty="0">
                <a:latin typeface="Calibri" panose="020F0502020204030204" pitchFamily="34" charset="0"/>
                <a:cs typeface="Calibri" panose="020F0502020204030204" pitchFamily="34" charset="0"/>
              </a:rPr>
              <a:t>= 3 entonces</a:t>
            </a:r>
            <a:endParaRPr lang="es-VE" dirty="0">
              <a:latin typeface="Calibri" panose="020F0502020204030204" pitchFamily="34" charset="0"/>
              <a:cs typeface="Calibri" panose="020F0502020204030204" pitchFamily="34" charset="0"/>
            </a:endParaRPr>
          </a:p>
          <a:p>
            <a:r>
              <a:rPr lang="es-ES" dirty="0">
                <a:latin typeface="Calibri" panose="020F0502020204030204" pitchFamily="34" charset="0"/>
                <a:cs typeface="Calibri" panose="020F0502020204030204" pitchFamily="34" charset="0"/>
              </a:rPr>
              <a:t>              </a:t>
            </a:r>
            <a:r>
              <a:rPr lang="es-ES" dirty="0" smtClean="0">
                <a:latin typeface="Calibri" panose="020F0502020204030204" pitchFamily="34" charset="0"/>
                <a:cs typeface="Calibri" panose="020F0502020204030204" pitchFamily="34" charset="0"/>
              </a:rPr>
              <a:t>        Tarifa </a:t>
            </a:r>
            <a:r>
              <a:rPr lang="es-ES" dirty="0">
                <a:latin typeface="Calibri" panose="020F0502020204030204" pitchFamily="34" charset="0"/>
                <a:cs typeface="Calibri" panose="020F0502020204030204" pitchFamily="34" charset="0"/>
              </a:rPr>
              <a:t>= </a:t>
            </a:r>
            <a:r>
              <a:rPr lang="es-ES" dirty="0" err="1" smtClean="0">
                <a:latin typeface="Calibri" panose="020F0502020204030204" pitchFamily="34" charset="0"/>
                <a:cs typeface="Calibri" panose="020F0502020204030204" pitchFamily="34" charset="0"/>
              </a:rPr>
              <a:t>nnoch</a:t>
            </a:r>
            <a:r>
              <a:rPr lang="es-ES" dirty="0" smtClean="0">
                <a:latin typeface="Calibri" panose="020F0502020204030204" pitchFamily="34" charset="0"/>
                <a:cs typeface="Calibri" panose="020F0502020204030204" pitchFamily="34" charset="0"/>
              </a:rPr>
              <a:t>*1300000</a:t>
            </a:r>
            <a:endParaRPr lang="es-VE" dirty="0">
              <a:latin typeface="Calibri" panose="020F0502020204030204" pitchFamily="34" charset="0"/>
              <a:cs typeface="Calibri" panose="020F0502020204030204" pitchFamily="34" charset="0"/>
            </a:endParaRPr>
          </a:p>
          <a:p>
            <a:r>
              <a:rPr lang="es-ES" dirty="0">
                <a:latin typeface="Calibri" panose="020F0502020204030204" pitchFamily="34" charset="0"/>
                <a:cs typeface="Calibri" panose="020F0502020204030204" pitchFamily="34" charset="0"/>
              </a:rPr>
              <a:t>          </a:t>
            </a:r>
            <a:r>
              <a:rPr lang="es-ES" dirty="0" smtClean="0">
                <a:latin typeface="Calibri" panose="020F0502020204030204" pitchFamily="34" charset="0"/>
                <a:cs typeface="Calibri" panose="020F0502020204030204" pitchFamily="34" charset="0"/>
              </a:rPr>
              <a:t>     De </a:t>
            </a:r>
            <a:r>
              <a:rPr lang="es-ES" dirty="0">
                <a:latin typeface="Calibri" panose="020F0502020204030204" pitchFamily="34" charset="0"/>
                <a:cs typeface="Calibri" panose="020F0502020204030204" pitchFamily="34" charset="0"/>
              </a:rPr>
              <a:t>lo contrario</a:t>
            </a:r>
            <a:endParaRPr lang="es-VE" dirty="0">
              <a:latin typeface="Calibri" panose="020F0502020204030204" pitchFamily="34" charset="0"/>
              <a:cs typeface="Calibri" panose="020F0502020204030204" pitchFamily="34" charset="0"/>
            </a:endParaRPr>
          </a:p>
          <a:p>
            <a:r>
              <a:rPr lang="es-ES" dirty="0">
                <a:latin typeface="Calibri" panose="020F0502020204030204" pitchFamily="34" charset="0"/>
                <a:cs typeface="Calibri" panose="020F0502020204030204" pitchFamily="34" charset="0"/>
              </a:rPr>
              <a:t>               </a:t>
            </a:r>
            <a:r>
              <a:rPr lang="es-ES" dirty="0" smtClean="0">
                <a:latin typeface="Calibri" panose="020F0502020204030204" pitchFamily="34" charset="0"/>
                <a:cs typeface="Calibri" panose="020F0502020204030204" pitchFamily="34" charset="0"/>
              </a:rPr>
              <a:t>      Si </a:t>
            </a:r>
            <a:r>
              <a:rPr lang="es-ES" dirty="0" err="1">
                <a:latin typeface="Calibri" panose="020F0502020204030204" pitchFamily="34" charset="0"/>
                <a:cs typeface="Calibri" panose="020F0502020204030204" pitchFamily="34" charset="0"/>
              </a:rPr>
              <a:t>npers</a:t>
            </a:r>
            <a:r>
              <a:rPr lang="es-ES" dirty="0">
                <a:latin typeface="Calibri" panose="020F0502020204030204" pitchFamily="34" charset="0"/>
                <a:cs typeface="Calibri" panose="020F0502020204030204" pitchFamily="34" charset="0"/>
              </a:rPr>
              <a:t>= 4 entonces</a:t>
            </a:r>
            <a:endParaRPr lang="es-VE" dirty="0">
              <a:latin typeface="Calibri" panose="020F0502020204030204" pitchFamily="34" charset="0"/>
              <a:cs typeface="Calibri" panose="020F0502020204030204" pitchFamily="34" charset="0"/>
            </a:endParaRPr>
          </a:p>
          <a:p>
            <a:r>
              <a:rPr lang="es-ES" dirty="0">
                <a:latin typeface="Calibri" panose="020F0502020204030204" pitchFamily="34" charset="0"/>
                <a:cs typeface="Calibri" panose="020F0502020204030204" pitchFamily="34" charset="0"/>
              </a:rPr>
              <a:t>                    </a:t>
            </a:r>
            <a:r>
              <a:rPr lang="es-ES" dirty="0" smtClean="0">
                <a:latin typeface="Calibri" panose="020F0502020204030204" pitchFamily="34" charset="0"/>
                <a:cs typeface="Calibri" panose="020F0502020204030204" pitchFamily="34" charset="0"/>
              </a:rPr>
              <a:t>       Tarifa </a:t>
            </a:r>
            <a:r>
              <a:rPr lang="es-ES" dirty="0">
                <a:latin typeface="Calibri" panose="020F0502020204030204" pitchFamily="34" charset="0"/>
                <a:cs typeface="Calibri" panose="020F0502020204030204" pitchFamily="34" charset="0"/>
              </a:rPr>
              <a:t>= </a:t>
            </a:r>
            <a:r>
              <a:rPr lang="es-ES" dirty="0" err="1" smtClean="0">
                <a:latin typeface="Calibri" panose="020F0502020204030204" pitchFamily="34" charset="0"/>
                <a:cs typeface="Calibri" panose="020F0502020204030204" pitchFamily="34" charset="0"/>
              </a:rPr>
              <a:t>nnoch</a:t>
            </a:r>
            <a:r>
              <a:rPr lang="es-ES" dirty="0" smtClean="0">
                <a:latin typeface="Calibri" panose="020F0502020204030204" pitchFamily="34" charset="0"/>
                <a:cs typeface="Calibri" panose="020F0502020204030204" pitchFamily="34" charset="0"/>
              </a:rPr>
              <a:t>*16500000</a:t>
            </a:r>
            <a:endParaRPr lang="es-VE" dirty="0">
              <a:latin typeface="Calibri" panose="020F0502020204030204" pitchFamily="34" charset="0"/>
              <a:cs typeface="Calibri" panose="020F0502020204030204" pitchFamily="34" charset="0"/>
            </a:endParaRPr>
          </a:p>
          <a:p>
            <a:r>
              <a:rPr lang="es-ES" dirty="0">
                <a:latin typeface="Calibri" panose="020F0502020204030204" pitchFamily="34" charset="0"/>
                <a:cs typeface="Calibri" panose="020F0502020204030204" pitchFamily="34" charset="0"/>
              </a:rPr>
              <a:t>               </a:t>
            </a:r>
            <a:r>
              <a:rPr lang="es-ES" dirty="0" smtClean="0">
                <a:latin typeface="Calibri" panose="020F0502020204030204" pitchFamily="34" charset="0"/>
                <a:cs typeface="Calibri" panose="020F0502020204030204" pitchFamily="34" charset="0"/>
              </a:rPr>
              <a:t>      De </a:t>
            </a:r>
            <a:r>
              <a:rPr lang="es-ES" dirty="0">
                <a:latin typeface="Calibri" panose="020F0502020204030204" pitchFamily="34" charset="0"/>
                <a:cs typeface="Calibri" panose="020F0502020204030204" pitchFamily="34" charset="0"/>
              </a:rPr>
              <a:t>lo contrario </a:t>
            </a:r>
            <a:endParaRPr lang="es-VE" dirty="0">
              <a:latin typeface="Calibri" panose="020F0502020204030204" pitchFamily="34" charset="0"/>
              <a:cs typeface="Calibri" panose="020F0502020204030204" pitchFamily="34" charset="0"/>
            </a:endParaRPr>
          </a:p>
          <a:p>
            <a:r>
              <a:rPr lang="es-ES" dirty="0">
                <a:latin typeface="Calibri" panose="020F0502020204030204" pitchFamily="34" charset="0"/>
                <a:cs typeface="Calibri" panose="020F0502020204030204" pitchFamily="34" charset="0"/>
              </a:rPr>
              <a:t>                     </a:t>
            </a:r>
            <a:r>
              <a:rPr lang="es-ES" dirty="0" smtClean="0">
                <a:latin typeface="Calibri" panose="020F0502020204030204" pitchFamily="34" charset="0"/>
                <a:cs typeface="Calibri" panose="020F0502020204030204" pitchFamily="34" charset="0"/>
              </a:rPr>
              <a:t>     Mostrar mensaje(“El </a:t>
            </a:r>
            <a:r>
              <a:rPr lang="es-ES" dirty="0">
                <a:latin typeface="Calibri" panose="020F0502020204030204" pitchFamily="34" charset="0"/>
                <a:cs typeface="Calibri" panose="020F0502020204030204" pitchFamily="34" charset="0"/>
              </a:rPr>
              <a:t>número de personas hospedadas </a:t>
            </a:r>
            <a:r>
              <a:rPr lang="es-ES" dirty="0" smtClean="0">
                <a:latin typeface="Calibri" panose="020F0502020204030204" pitchFamily="34" charset="0"/>
                <a:cs typeface="Calibri" panose="020F0502020204030204" pitchFamily="34" charset="0"/>
              </a:rPr>
              <a:t>debe </a:t>
            </a:r>
            <a:r>
              <a:rPr lang="es-ES" dirty="0">
                <a:latin typeface="Calibri" panose="020F0502020204030204" pitchFamily="34" charset="0"/>
                <a:cs typeface="Calibri" panose="020F0502020204030204" pitchFamily="34" charset="0"/>
              </a:rPr>
              <a:t>estar entre 1 y 4</a:t>
            </a:r>
            <a:r>
              <a:rPr lang="es-ES" dirty="0" smtClean="0">
                <a:latin typeface="Calibri" panose="020F0502020204030204" pitchFamily="34" charset="0"/>
                <a:cs typeface="Calibri" panose="020F0502020204030204" pitchFamily="34" charset="0"/>
              </a:rPr>
              <a:t>”)</a:t>
            </a:r>
            <a:endParaRPr lang="es-VE" dirty="0">
              <a:latin typeface="Calibri" panose="020F0502020204030204" pitchFamily="34" charset="0"/>
              <a:cs typeface="Calibri" panose="020F0502020204030204" pitchFamily="34" charset="0"/>
            </a:endParaRPr>
          </a:p>
          <a:p>
            <a:r>
              <a:rPr lang="es-ES" dirty="0">
                <a:latin typeface="Calibri" panose="020F0502020204030204" pitchFamily="34" charset="0"/>
                <a:cs typeface="Calibri" panose="020F0502020204030204" pitchFamily="34" charset="0"/>
              </a:rPr>
              <a:t>               </a:t>
            </a:r>
            <a:r>
              <a:rPr lang="es-ES" dirty="0" smtClean="0">
                <a:latin typeface="Calibri" panose="020F0502020204030204" pitchFamily="34" charset="0"/>
                <a:cs typeface="Calibri" panose="020F0502020204030204" pitchFamily="34" charset="0"/>
              </a:rPr>
              <a:t>      Fin </a:t>
            </a:r>
            <a:r>
              <a:rPr lang="es-ES" dirty="0">
                <a:latin typeface="Calibri" panose="020F0502020204030204" pitchFamily="34" charset="0"/>
                <a:cs typeface="Calibri" panose="020F0502020204030204" pitchFamily="34" charset="0"/>
              </a:rPr>
              <a:t>de si</a:t>
            </a:r>
            <a:endParaRPr lang="es-VE" dirty="0">
              <a:latin typeface="Calibri" panose="020F0502020204030204" pitchFamily="34" charset="0"/>
              <a:cs typeface="Calibri" panose="020F0502020204030204" pitchFamily="34" charset="0"/>
            </a:endParaRPr>
          </a:p>
          <a:p>
            <a:r>
              <a:rPr lang="es-ES" dirty="0">
                <a:latin typeface="Calibri" panose="020F0502020204030204" pitchFamily="34" charset="0"/>
                <a:cs typeface="Calibri" panose="020F0502020204030204" pitchFamily="34" charset="0"/>
              </a:rPr>
              <a:t>          </a:t>
            </a:r>
            <a:r>
              <a:rPr lang="es-ES" dirty="0" smtClean="0">
                <a:latin typeface="Calibri" panose="020F0502020204030204" pitchFamily="34" charset="0"/>
                <a:cs typeface="Calibri" panose="020F0502020204030204" pitchFamily="34" charset="0"/>
              </a:rPr>
              <a:t>     Fin </a:t>
            </a:r>
            <a:r>
              <a:rPr lang="es-ES" dirty="0">
                <a:latin typeface="Calibri" panose="020F0502020204030204" pitchFamily="34" charset="0"/>
                <a:cs typeface="Calibri" panose="020F0502020204030204" pitchFamily="34" charset="0"/>
              </a:rPr>
              <a:t>de si</a:t>
            </a:r>
            <a:endParaRPr lang="es-VE" dirty="0">
              <a:latin typeface="Calibri" panose="020F0502020204030204" pitchFamily="34" charset="0"/>
              <a:cs typeface="Calibri" panose="020F0502020204030204" pitchFamily="34" charset="0"/>
            </a:endParaRPr>
          </a:p>
          <a:p>
            <a:r>
              <a:rPr lang="es-ES" dirty="0">
                <a:latin typeface="Calibri" panose="020F0502020204030204" pitchFamily="34" charset="0"/>
                <a:cs typeface="Calibri" panose="020F0502020204030204" pitchFamily="34" charset="0"/>
              </a:rPr>
              <a:t>     </a:t>
            </a:r>
            <a:r>
              <a:rPr lang="es-ES" dirty="0" smtClean="0">
                <a:latin typeface="Calibri" panose="020F0502020204030204" pitchFamily="34" charset="0"/>
                <a:cs typeface="Calibri" panose="020F0502020204030204" pitchFamily="34" charset="0"/>
              </a:rPr>
              <a:t>     Fin </a:t>
            </a:r>
            <a:r>
              <a:rPr lang="es-ES" dirty="0">
                <a:latin typeface="Calibri" panose="020F0502020204030204" pitchFamily="34" charset="0"/>
                <a:cs typeface="Calibri" panose="020F0502020204030204" pitchFamily="34" charset="0"/>
              </a:rPr>
              <a:t>de si</a:t>
            </a:r>
            <a:endParaRPr lang="es-VE" dirty="0">
              <a:latin typeface="Calibri" panose="020F0502020204030204" pitchFamily="34" charset="0"/>
              <a:cs typeface="Calibri" panose="020F0502020204030204" pitchFamily="34" charset="0"/>
            </a:endParaRPr>
          </a:p>
          <a:p>
            <a:r>
              <a:rPr lang="es-ES" dirty="0" smtClean="0">
                <a:latin typeface="Calibri" panose="020F0502020204030204" pitchFamily="34" charset="0"/>
                <a:cs typeface="Calibri" panose="020F0502020204030204" pitchFamily="34" charset="0"/>
              </a:rPr>
              <a:t>    Fin </a:t>
            </a:r>
            <a:r>
              <a:rPr lang="es-ES" dirty="0">
                <a:latin typeface="Calibri" panose="020F0502020204030204" pitchFamily="34" charset="0"/>
                <a:cs typeface="Calibri" panose="020F0502020204030204" pitchFamily="34" charset="0"/>
              </a:rPr>
              <a:t>de </a:t>
            </a:r>
            <a:r>
              <a:rPr lang="es-ES" dirty="0" smtClean="0">
                <a:latin typeface="Calibri" panose="020F0502020204030204" pitchFamily="34" charset="0"/>
                <a:cs typeface="Calibri" panose="020F0502020204030204" pitchFamily="34" charset="0"/>
              </a:rPr>
              <a:t>si 3</a:t>
            </a:r>
            <a:endParaRPr lang="es-VE" dirty="0">
              <a:latin typeface="Calibri" panose="020F0502020204030204" pitchFamily="34" charset="0"/>
              <a:cs typeface="Calibri" panose="020F0502020204030204" pitchFamily="34" charset="0"/>
            </a:endParaRPr>
          </a:p>
          <a:p>
            <a:pPr lvl="0"/>
            <a:r>
              <a:rPr lang="es-ES" dirty="0" smtClean="0">
                <a:latin typeface="Calibri" panose="020F0502020204030204" pitchFamily="34" charset="0"/>
                <a:cs typeface="Calibri" panose="020F0502020204030204" pitchFamily="34" charset="0"/>
              </a:rPr>
              <a:t>4. Total </a:t>
            </a:r>
            <a:r>
              <a:rPr lang="es-ES" dirty="0">
                <a:latin typeface="Calibri" panose="020F0502020204030204" pitchFamily="34" charset="0"/>
                <a:cs typeface="Calibri" panose="020F0502020204030204" pitchFamily="34" charset="0"/>
              </a:rPr>
              <a:t>= Tarifa + 0.01*Tarifa + </a:t>
            </a:r>
            <a:r>
              <a:rPr lang="es-ES" dirty="0" smtClean="0">
                <a:latin typeface="Calibri" panose="020F0502020204030204" pitchFamily="34" charset="0"/>
                <a:cs typeface="Calibri" panose="020F0502020204030204" pitchFamily="34" charset="0"/>
              </a:rPr>
              <a:t>0.12*Tarifa</a:t>
            </a:r>
            <a:endParaRPr lang="es-VE" dirty="0">
              <a:latin typeface="Calibri" panose="020F0502020204030204" pitchFamily="34" charset="0"/>
              <a:cs typeface="Calibri" panose="020F0502020204030204" pitchFamily="34" charset="0"/>
            </a:endParaRPr>
          </a:p>
          <a:p>
            <a:pPr lvl="0"/>
            <a:r>
              <a:rPr lang="es-ES" dirty="0" smtClean="0">
                <a:latin typeface="Calibri" panose="020F0502020204030204" pitchFamily="34" charset="0"/>
                <a:cs typeface="Calibri" panose="020F0502020204030204" pitchFamily="34" charset="0"/>
              </a:rPr>
              <a:t>5. Mostrar </a:t>
            </a:r>
            <a:r>
              <a:rPr lang="es-ES" dirty="0">
                <a:latin typeface="Calibri" panose="020F0502020204030204" pitchFamily="34" charset="0"/>
                <a:cs typeface="Calibri" panose="020F0502020204030204" pitchFamily="34" charset="0"/>
              </a:rPr>
              <a:t>Total a pagar  (Total)</a:t>
            </a:r>
            <a:endParaRPr lang="es-VE" dirty="0">
              <a:latin typeface="Calibri" panose="020F0502020204030204" pitchFamily="34" charset="0"/>
              <a:cs typeface="Calibri" panose="020F0502020204030204" pitchFamily="34" charset="0"/>
            </a:endParaRPr>
          </a:p>
          <a:p>
            <a:pPr lvl="0"/>
            <a:r>
              <a:rPr lang="es-ES" dirty="0" smtClean="0">
                <a:latin typeface="Calibri" panose="020F0502020204030204" pitchFamily="34" charset="0"/>
                <a:cs typeface="Calibri" panose="020F0502020204030204" pitchFamily="34" charset="0"/>
              </a:rPr>
              <a:t>6. Fin</a:t>
            </a:r>
            <a:endParaRPr lang="es-VE" dirty="0">
              <a:latin typeface="Calibri" panose="020F0502020204030204" pitchFamily="34" charset="0"/>
              <a:cs typeface="Calibri" panose="020F0502020204030204" pitchFamily="34" charset="0"/>
            </a:endParaRPr>
          </a:p>
        </p:txBody>
      </p:sp>
      <p:cxnSp>
        <p:nvCxnSpPr>
          <p:cNvPr id="6" name="5 Conector recto"/>
          <p:cNvCxnSpPr/>
          <p:nvPr/>
        </p:nvCxnSpPr>
        <p:spPr>
          <a:xfrm>
            <a:off x="1475656" y="4005064"/>
            <a:ext cx="0" cy="288032"/>
          </a:xfrm>
          <a:prstGeom prst="line">
            <a:avLst/>
          </a:prstGeom>
        </p:spPr>
        <p:style>
          <a:lnRef idx="2">
            <a:schemeClr val="accent2"/>
          </a:lnRef>
          <a:fillRef idx="0">
            <a:schemeClr val="accent2"/>
          </a:fillRef>
          <a:effectRef idx="1">
            <a:schemeClr val="accent2"/>
          </a:effectRef>
          <a:fontRef idx="minor">
            <a:schemeClr val="tx1"/>
          </a:fontRef>
        </p:style>
      </p:cxnSp>
      <p:cxnSp>
        <p:nvCxnSpPr>
          <p:cNvPr id="7" name="6 Conector recto"/>
          <p:cNvCxnSpPr/>
          <p:nvPr/>
        </p:nvCxnSpPr>
        <p:spPr>
          <a:xfrm>
            <a:off x="1470221" y="4581128"/>
            <a:ext cx="0" cy="288032"/>
          </a:xfrm>
          <a:prstGeom prst="line">
            <a:avLst/>
          </a:prstGeom>
        </p:spPr>
        <p:style>
          <a:lnRef idx="2">
            <a:schemeClr val="accent2"/>
          </a:lnRef>
          <a:fillRef idx="0">
            <a:schemeClr val="accent2"/>
          </a:fillRef>
          <a:effectRef idx="1">
            <a:schemeClr val="accent2"/>
          </a:effectRef>
          <a:fontRef idx="minor">
            <a:schemeClr val="tx1"/>
          </a:fontRef>
        </p:style>
      </p:cxnSp>
      <p:cxnSp>
        <p:nvCxnSpPr>
          <p:cNvPr id="8" name="7 Conector recto"/>
          <p:cNvCxnSpPr/>
          <p:nvPr/>
        </p:nvCxnSpPr>
        <p:spPr>
          <a:xfrm>
            <a:off x="1115616" y="3198753"/>
            <a:ext cx="0" cy="288032"/>
          </a:xfrm>
          <a:prstGeom prst="line">
            <a:avLst/>
          </a:prstGeom>
        </p:spPr>
        <p:style>
          <a:lnRef idx="2">
            <a:schemeClr val="accent5"/>
          </a:lnRef>
          <a:fillRef idx="0">
            <a:schemeClr val="accent5"/>
          </a:fillRef>
          <a:effectRef idx="1">
            <a:schemeClr val="accent5"/>
          </a:effectRef>
          <a:fontRef idx="minor">
            <a:schemeClr val="tx1"/>
          </a:fontRef>
        </p:style>
      </p:cxnSp>
      <p:cxnSp>
        <p:nvCxnSpPr>
          <p:cNvPr id="9" name="8 Conector recto"/>
          <p:cNvCxnSpPr/>
          <p:nvPr/>
        </p:nvCxnSpPr>
        <p:spPr>
          <a:xfrm>
            <a:off x="1115616" y="3789040"/>
            <a:ext cx="0" cy="1296144"/>
          </a:xfrm>
          <a:prstGeom prst="line">
            <a:avLst/>
          </a:prstGeom>
        </p:spPr>
        <p:style>
          <a:lnRef idx="2">
            <a:schemeClr val="accent5"/>
          </a:lnRef>
          <a:fillRef idx="0">
            <a:schemeClr val="accent5"/>
          </a:fillRef>
          <a:effectRef idx="1">
            <a:schemeClr val="accent5"/>
          </a:effectRef>
          <a:fontRef idx="minor">
            <a:schemeClr val="tx1"/>
          </a:fontRef>
        </p:style>
      </p:cxnSp>
      <p:cxnSp>
        <p:nvCxnSpPr>
          <p:cNvPr id="10" name="9 Conector recto"/>
          <p:cNvCxnSpPr/>
          <p:nvPr/>
        </p:nvCxnSpPr>
        <p:spPr>
          <a:xfrm>
            <a:off x="827584" y="2348880"/>
            <a:ext cx="0" cy="288032"/>
          </a:xfrm>
          <a:prstGeom prst="line">
            <a:avLst/>
          </a:prstGeom>
        </p:spPr>
        <p:style>
          <a:lnRef idx="2">
            <a:schemeClr val="accent3"/>
          </a:lnRef>
          <a:fillRef idx="0">
            <a:schemeClr val="accent3"/>
          </a:fillRef>
          <a:effectRef idx="1">
            <a:schemeClr val="accent3"/>
          </a:effectRef>
          <a:fontRef idx="minor">
            <a:schemeClr val="tx1"/>
          </a:fontRef>
        </p:style>
      </p:cxnSp>
      <p:cxnSp>
        <p:nvCxnSpPr>
          <p:cNvPr id="11" name="10 Conector recto"/>
          <p:cNvCxnSpPr/>
          <p:nvPr/>
        </p:nvCxnSpPr>
        <p:spPr>
          <a:xfrm>
            <a:off x="827584" y="2910721"/>
            <a:ext cx="0" cy="2462495"/>
          </a:xfrm>
          <a:prstGeom prst="line">
            <a:avLst/>
          </a:prstGeom>
        </p:spPr>
        <p:style>
          <a:lnRef idx="2">
            <a:schemeClr val="accent3"/>
          </a:lnRef>
          <a:fillRef idx="0">
            <a:schemeClr val="accent3"/>
          </a:fillRef>
          <a:effectRef idx="1">
            <a:schemeClr val="accent3"/>
          </a:effectRef>
          <a:fontRef idx="minor">
            <a:schemeClr val="tx1"/>
          </a:fontRef>
        </p:style>
      </p:cxnSp>
      <p:cxnSp>
        <p:nvCxnSpPr>
          <p:cNvPr id="12" name="11 Conector recto"/>
          <p:cNvCxnSpPr/>
          <p:nvPr/>
        </p:nvCxnSpPr>
        <p:spPr>
          <a:xfrm>
            <a:off x="539552" y="1484784"/>
            <a:ext cx="0" cy="288032"/>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a:off x="539552" y="2060848"/>
            <a:ext cx="0" cy="3600400"/>
          </a:xfrm>
          <a:prstGeom prst="line">
            <a:avLst/>
          </a:prstGeom>
        </p:spPr>
        <p:style>
          <a:lnRef idx="2">
            <a:schemeClr val="accent1"/>
          </a:lnRef>
          <a:fillRef idx="0">
            <a:schemeClr val="accent1"/>
          </a:fillRef>
          <a:effectRef idx="1">
            <a:schemeClr val="accent1"/>
          </a:effectRef>
          <a:fontRef idx="minor">
            <a:schemeClr val="tx1"/>
          </a:fontRef>
        </p:style>
      </p:cxnSp>
      <p:sp>
        <p:nvSpPr>
          <p:cNvPr id="14" name="13 CuadroTexto"/>
          <p:cNvSpPr txBox="1"/>
          <p:nvPr/>
        </p:nvSpPr>
        <p:spPr>
          <a:xfrm>
            <a:off x="5508104" y="1340768"/>
            <a:ext cx="3384376" cy="1477328"/>
          </a:xfrm>
          <a:prstGeom prst="rect">
            <a:avLst/>
          </a:prstGeom>
          <a:noFill/>
        </p:spPr>
        <p:txBody>
          <a:bodyPr wrap="square" rtlCol="0">
            <a:spAutoFit/>
          </a:bodyPr>
          <a:lstStyle/>
          <a:p>
            <a:r>
              <a:rPr lang="es-ES" dirty="0" smtClean="0"/>
              <a:t>NOTA: Si la numeración se vuelve confusa, se pueden usar sangrías en las estructuras de decisión para mantener el orden.</a:t>
            </a:r>
            <a:endParaRPr lang="es-VE" dirty="0"/>
          </a:p>
        </p:txBody>
      </p:sp>
    </p:spTree>
    <p:extLst>
      <p:ext uri="{BB962C8B-B14F-4D97-AF65-F5344CB8AC3E}">
        <p14:creationId xmlns:p14="http://schemas.microsoft.com/office/powerpoint/2010/main" val="25151162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188640"/>
            <a:ext cx="8229600" cy="1143000"/>
          </a:xfrm>
        </p:spPr>
        <p:txBody>
          <a:bodyPr>
            <a:normAutofit/>
          </a:bodyPr>
          <a:lstStyle/>
          <a:p>
            <a:r>
              <a:rPr lang="es-VE" dirty="0" smtClean="0">
                <a:solidFill>
                  <a:srgbClr val="C00000"/>
                </a:solidFill>
                <a:effectLst/>
              </a:rPr>
              <a:t>Ejercicio 3</a:t>
            </a:r>
            <a:endParaRPr lang="es-VE" dirty="0">
              <a:solidFill>
                <a:srgbClr val="C00000"/>
              </a:solidFill>
            </a:endParaRPr>
          </a:p>
        </p:txBody>
      </p:sp>
      <p:sp>
        <p:nvSpPr>
          <p:cNvPr id="4" name="1 Título"/>
          <p:cNvSpPr txBox="1">
            <a:spLocks/>
          </p:cNvSpPr>
          <p:nvPr/>
        </p:nvSpPr>
        <p:spPr>
          <a:xfrm>
            <a:off x="395536" y="2276872"/>
            <a:ext cx="8352928" cy="194421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es-ES" sz="2800" dirty="0">
              <a:latin typeface="+mn-lt"/>
            </a:endParaRPr>
          </a:p>
          <a:p>
            <a:pPr algn="l"/>
            <a:endParaRPr lang="es-VE" sz="2800" dirty="0">
              <a:latin typeface="+mn-lt"/>
            </a:endParaRPr>
          </a:p>
        </p:txBody>
      </p:sp>
      <p:graphicFrame>
        <p:nvGraphicFramePr>
          <p:cNvPr id="6" name="5 Tabla"/>
          <p:cNvGraphicFramePr>
            <a:graphicFrameLocks noGrp="1"/>
          </p:cNvGraphicFramePr>
          <p:nvPr>
            <p:extLst>
              <p:ext uri="{D42A27DB-BD31-4B8C-83A1-F6EECF244321}">
                <p14:modId xmlns:p14="http://schemas.microsoft.com/office/powerpoint/2010/main" val="3505951179"/>
              </p:ext>
            </p:extLst>
          </p:nvPr>
        </p:nvGraphicFramePr>
        <p:xfrm>
          <a:off x="1619672" y="4005064"/>
          <a:ext cx="6408712" cy="2103120"/>
        </p:xfrm>
        <a:graphic>
          <a:graphicData uri="http://schemas.openxmlformats.org/drawingml/2006/table">
            <a:tbl>
              <a:tblPr firstRow="1" firstCol="1" bandRow="1">
                <a:tableStyleId>{00A15C55-8517-42AA-B614-E9B94910E393}</a:tableStyleId>
              </a:tblPr>
              <a:tblGrid>
                <a:gridCol w="3139571"/>
                <a:gridCol w="3269141"/>
              </a:tblGrid>
              <a:tr h="269219">
                <a:tc>
                  <a:txBody>
                    <a:bodyPr/>
                    <a:lstStyle/>
                    <a:p>
                      <a:pPr algn="just">
                        <a:lnSpc>
                          <a:spcPct val="115000"/>
                        </a:lnSpc>
                        <a:spcAft>
                          <a:spcPts val="0"/>
                        </a:spcAft>
                      </a:pPr>
                      <a:r>
                        <a:rPr lang="es-VE" sz="2000" dirty="0">
                          <a:effectLst/>
                        </a:rPr>
                        <a:t>% pérdida de peso</a:t>
                      </a:r>
                      <a:endParaRPr lang="es-VE" sz="20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es-VE" sz="2000" dirty="0">
                          <a:effectLst/>
                        </a:rPr>
                        <a:t>Mensaje</a:t>
                      </a:r>
                      <a:endParaRPr lang="es-VE" sz="2000" dirty="0">
                        <a:effectLst/>
                        <a:latin typeface="Calibri"/>
                        <a:ea typeface="Calibri"/>
                        <a:cs typeface="Times New Roman"/>
                      </a:endParaRPr>
                    </a:p>
                  </a:txBody>
                  <a:tcPr marL="68580" marR="68580" marT="0" marB="0"/>
                </a:tc>
              </a:tr>
              <a:tr h="0">
                <a:tc>
                  <a:txBody>
                    <a:bodyPr/>
                    <a:lstStyle/>
                    <a:p>
                      <a:pPr algn="ctr">
                        <a:lnSpc>
                          <a:spcPct val="115000"/>
                        </a:lnSpc>
                        <a:spcAft>
                          <a:spcPts val="0"/>
                        </a:spcAft>
                      </a:pPr>
                      <a:r>
                        <a:rPr lang="es-VE" sz="2000">
                          <a:effectLst/>
                        </a:rPr>
                        <a:t>≤1</a:t>
                      </a:r>
                      <a:endParaRPr lang="es-VE" sz="2000">
                        <a:effectLst/>
                        <a:latin typeface="Calibri"/>
                        <a:ea typeface="Calibri"/>
                        <a:cs typeface="Times New Roman"/>
                      </a:endParaRPr>
                    </a:p>
                  </a:txBody>
                  <a:tcPr marL="68580" marR="68580" marT="0" marB="0"/>
                </a:tc>
                <a:tc>
                  <a:txBody>
                    <a:bodyPr/>
                    <a:lstStyle/>
                    <a:p>
                      <a:pPr algn="just">
                        <a:lnSpc>
                          <a:spcPct val="115000"/>
                        </a:lnSpc>
                        <a:spcAft>
                          <a:spcPts val="0"/>
                        </a:spcAft>
                      </a:pPr>
                      <a:r>
                        <a:rPr lang="es-VE" sz="2000">
                          <a:effectLst/>
                        </a:rPr>
                        <a:t>Altamente resistente</a:t>
                      </a:r>
                      <a:endParaRPr lang="es-VE" sz="2000">
                        <a:effectLst/>
                        <a:latin typeface="Calibri"/>
                        <a:ea typeface="Calibri"/>
                        <a:cs typeface="Times New Roman"/>
                      </a:endParaRPr>
                    </a:p>
                  </a:txBody>
                  <a:tcPr marL="68580" marR="68580" marT="0" marB="0"/>
                </a:tc>
              </a:tr>
              <a:tr h="0">
                <a:tc>
                  <a:txBody>
                    <a:bodyPr/>
                    <a:lstStyle/>
                    <a:p>
                      <a:pPr algn="ctr">
                        <a:lnSpc>
                          <a:spcPct val="115000"/>
                        </a:lnSpc>
                        <a:spcAft>
                          <a:spcPts val="0"/>
                        </a:spcAft>
                      </a:pPr>
                      <a:r>
                        <a:rPr lang="es-VE" sz="2000">
                          <a:effectLst/>
                        </a:rPr>
                        <a:t>(1 -  5]</a:t>
                      </a:r>
                      <a:endParaRPr lang="es-VE" sz="2000">
                        <a:effectLst/>
                        <a:latin typeface="Calibri"/>
                        <a:ea typeface="Calibri"/>
                        <a:cs typeface="Times New Roman"/>
                      </a:endParaRPr>
                    </a:p>
                  </a:txBody>
                  <a:tcPr marL="68580" marR="68580" marT="0" marB="0"/>
                </a:tc>
                <a:tc>
                  <a:txBody>
                    <a:bodyPr/>
                    <a:lstStyle/>
                    <a:p>
                      <a:pPr algn="just">
                        <a:lnSpc>
                          <a:spcPct val="115000"/>
                        </a:lnSpc>
                        <a:spcAft>
                          <a:spcPts val="0"/>
                        </a:spcAft>
                      </a:pPr>
                      <a:r>
                        <a:rPr lang="es-VE" sz="2000">
                          <a:effectLst/>
                        </a:rPr>
                        <a:t>Resistente</a:t>
                      </a:r>
                      <a:endParaRPr lang="es-VE" sz="2000">
                        <a:effectLst/>
                        <a:latin typeface="Calibri"/>
                        <a:ea typeface="Calibri"/>
                        <a:cs typeface="Times New Roman"/>
                      </a:endParaRPr>
                    </a:p>
                  </a:txBody>
                  <a:tcPr marL="68580" marR="68580" marT="0" marB="0"/>
                </a:tc>
              </a:tr>
              <a:tr h="0">
                <a:tc>
                  <a:txBody>
                    <a:bodyPr/>
                    <a:lstStyle/>
                    <a:p>
                      <a:pPr algn="ctr">
                        <a:lnSpc>
                          <a:spcPct val="115000"/>
                        </a:lnSpc>
                        <a:spcAft>
                          <a:spcPts val="0"/>
                        </a:spcAft>
                      </a:pPr>
                      <a:r>
                        <a:rPr lang="es-VE" sz="2000">
                          <a:effectLst/>
                        </a:rPr>
                        <a:t>(5 – 10]</a:t>
                      </a:r>
                      <a:endParaRPr lang="es-VE" sz="2000">
                        <a:effectLst/>
                        <a:latin typeface="Calibri"/>
                        <a:ea typeface="Calibri"/>
                        <a:cs typeface="Times New Roman"/>
                      </a:endParaRPr>
                    </a:p>
                  </a:txBody>
                  <a:tcPr marL="68580" marR="68580" marT="0" marB="0"/>
                </a:tc>
                <a:tc>
                  <a:txBody>
                    <a:bodyPr/>
                    <a:lstStyle/>
                    <a:p>
                      <a:pPr algn="just">
                        <a:lnSpc>
                          <a:spcPct val="115000"/>
                        </a:lnSpc>
                        <a:spcAft>
                          <a:spcPts val="0"/>
                        </a:spcAft>
                      </a:pPr>
                      <a:r>
                        <a:rPr lang="es-VE" sz="2000">
                          <a:effectLst/>
                        </a:rPr>
                        <a:t>Moderadamente resistente                              </a:t>
                      </a:r>
                      <a:endParaRPr lang="es-VE" sz="2000">
                        <a:effectLst/>
                        <a:latin typeface="Calibri"/>
                        <a:ea typeface="Calibri"/>
                        <a:cs typeface="Times New Roman"/>
                      </a:endParaRPr>
                    </a:p>
                  </a:txBody>
                  <a:tcPr marL="68580" marR="68580" marT="0" marB="0"/>
                </a:tc>
              </a:tr>
              <a:tr h="0">
                <a:tc>
                  <a:txBody>
                    <a:bodyPr/>
                    <a:lstStyle/>
                    <a:p>
                      <a:pPr algn="ctr">
                        <a:lnSpc>
                          <a:spcPct val="115000"/>
                        </a:lnSpc>
                        <a:spcAft>
                          <a:spcPts val="0"/>
                        </a:spcAft>
                      </a:pPr>
                      <a:r>
                        <a:rPr lang="es-VE" sz="2000" dirty="0">
                          <a:effectLst/>
                        </a:rPr>
                        <a:t>(10- 30]</a:t>
                      </a:r>
                      <a:endParaRPr lang="es-VE" sz="20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es-VE" sz="2000">
                          <a:effectLst/>
                        </a:rPr>
                        <a:t>Muy poco resistente	</a:t>
                      </a:r>
                      <a:endParaRPr lang="es-VE" sz="2000">
                        <a:effectLst/>
                        <a:latin typeface="Calibri"/>
                        <a:ea typeface="Calibri"/>
                        <a:cs typeface="Times New Roman"/>
                      </a:endParaRPr>
                    </a:p>
                  </a:txBody>
                  <a:tcPr marL="68580" marR="68580" marT="0" marB="0"/>
                </a:tc>
              </a:tr>
              <a:tr h="0">
                <a:tc>
                  <a:txBody>
                    <a:bodyPr/>
                    <a:lstStyle/>
                    <a:p>
                      <a:pPr algn="ctr">
                        <a:lnSpc>
                          <a:spcPct val="115000"/>
                        </a:lnSpc>
                        <a:spcAft>
                          <a:spcPts val="0"/>
                        </a:spcAft>
                      </a:pPr>
                      <a:r>
                        <a:rPr lang="es-VE" sz="2000">
                          <a:effectLst/>
                        </a:rPr>
                        <a:t>Más de 30</a:t>
                      </a:r>
                      <a:endParaRPr lang="es-VE" sz="2000">
                        <a:effectLst/>
                        <a:latin typeface="Calibri"/>
                        <a:ea typeface="Calibri"/>
                        <a:cs typeface="Times New Roman"/>
                      </a:endParaRPr>
                    </a:p>
                  </a:txBody>
                  <a:tcPr marL="68580" marR="68580" marT="0" marB="0"/>
                </a:tc>
                <a:tc>
                  <a:txBody>
                    <a:bodyPr/>
                    <a:lstStyle/>
                    <a:p>
                      <a:pPr algn="just">
                        <a:lnSpc>
                          <a:spcPct val="115000"/>
                        </a:lnSpc>
                        <a:spcAft>
                          <a:spcPts val="0"/>
                        </a:spcAft>
                      </a:pPr>
                      <a:r>
                        <a:rPr lang="es-VE" sz="2000" dirty="0">
                          <a:effectLst/>
                        </a:rPr>
                        <a:t>No resistente</a:t>
                      </a:r>
                      <a:endParaRPr lang="es-VE" sz="2000" dirty="0">
                        <a:effectLst/>
                        <a:latin typeface="Calibri"/>
                        <a:ea typeface="Calibri"/>
                        <a:cs typeface="Times New Roman"/>
                      </a:endParaRPr>
                    </a:p>
                  </a:txBody>
                  <a:tcPr marL="68580" marR="68580" marT="0" marB="0"/>
                </a:tc>
              </a:tr>
            </a:tbl>
          </a:graphicData>
        </a:graphic>
      </p:graphicFrame>
      <p:sp>
        <p:nvSpPr>
          <p:cNvPr id="7" name="Rectangle 2"/>
          <p:cNvSpPr>
            <a:spLocks noChangeArrowheads="1"/>
          </p:cNvSpPr>
          <p:nvPr/>
        </p:nvSpPr>
        <p:spPr bwMode="auto">
          <a:xfrm>
            <a:off x="395536" y="1543431"/>
            <a:ext cx="8640959"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VE" sz="2800" b="0" i="0" u="none" strike="noStrike" cap="none" normalizeH="0" baseline="0" dirty="0" smtClean="0">
                <a:ln>
                  <a:noFill/>
                </a:ln>
                <a:solidFill>
                  <a:schemeClr val="tx1"/>
                </a:solidFill>
                <a:effectLst/>
                <a:ea typeface="Calibri" pitchFamily="34" charset="0"/>
                <a:cs typeface="Times New Roman" pitchFamily="18" charset="0"/>
              </a:rPr>
              <a:t>Elaborar un algoritmo para clasificar una especie forestal de acuerdo a su resistencia. El dato de entrada es el porcentaje de pérdida de peso de la especie  y  la salida es uno de los siguientes mensajes.</a:t>
            </a:r>
            <a:endParaRPr kumimoji="0" lang="es-VE" sz="28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VE" sz="32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5332275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520" y="1196752"/>
            <a:ext cx="8229600" cy="1143000"/>
          </a:xfrm>
        </p:spPr>
        <p:txBody>
          <a:bodyPr>
            <a:normAutofit/>
          </a:bodyPr>
          <a:lstStyle/>
          <a:p>
            <a:r>
              <a:rPr lang="es-VE" dirty="0" smtClean="0">
                <a:solidFill>
                  <a:srgbClr val="C00000"/>
                </a:solidFill>
                <a:effectLst/>
              </a:rPr>
              <a:t>Ejercicio 4</a:t>
            </a:r>
            <a:endParaRPr lang="es-VE" dirty="0">
              <a:solidFill>
                <a:srgbClr val="C00000"/>
              </a:solidFill>
            </a:endParaRPr>
          </a:p>
        </p:txBody>
      </p:sp>
      <p:sp>
        <p:nvSpPr>
          <p:cNvPr id="4" name="1 Título"/>
          <p:cNvSpPr txBox="1">
            <a:spLocks/>
          </p:cNvSpPr>
          <p:nvPr/>
        </p:nvSpPr>
        <p:spPr>
          <a:xfrm>
            <a:off x="395536" y="2276872"/>
            <a:ext cx="8352928" cy="194421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es-ES" sz="2800" dirty="0" smtClean="0">
              <a:latin typeface="+mn-lt"/>
            </a:endParaRPr>
          </a:p>
          <a:p>
            <a:pPr algn="just"/>
            <a:r>
              <a:rPr lang="es-ES" sz="2800" dirty="0" smtClean="0">
                <a:latin typeface="+mn-lt"/>
              </a:rPr>
              <a:t>Realizar </a:t>
            </a:r>
            <a:r>
              <a:rPr lang="es-ES" sz="2800" dirty="0">
                <a:latin typeface="+mn-lt"/>
              </a:rPr>
              <a:t>un programa </a:t>
            </a:r>
            <a:r>
              <a:rPr lang="es-ES" sz="2800" dirty="0" smtClean="0">
                <a:latin typeface="+mn-lt"/>
              </a:rPr>
              <a:t>que dados tres números diferentes determine cuál es el mayor.</a:t>
            </a:r>
          </a:p>
          <a:p>
            <a:pPr algn="just"/>
            <a:endParaRPr lang="es-ES" sz="2800" dirty="0">
              <a:latin typeface="+mn-lt"/>
            </a:endParaRPr>
          </a:p>
          <a:p>
            <a:pPr algn="just"/>
            <a:r>
              <a:rPr lang="es-ES" sz="2800" dirty="0" smtClean="0">
                <a:latin typeface="+mn-lt"/>
              </a:rPr>
              <a:t>Revisar solución en la guía, página 65</a:t>
            </a:r>
            <a:endParaRPr lang="es-VE" sz="2800" dirty="0">
              <a:latin typeface="+mn-lt"/>
            </a:endParaRPr>
          </a:p>
          <a:p>
            <a:pPr algn="l"/>
            <a:endParaRPr lang="es-ES" sz="2800" dirty="0">
              <a:latin typeface="+mn-lt"/>
            </a:endParaRPr>
          </a:p>
          <a:p>
            <a:pPr algn="l"/>
            <a:endParaRPr lang="es-VE" sz="2800" dirty="0">
              <a:latin typeface="+mn-lt"/>
            </a:endParaRPr>
          </a:p>
        </p:txBody>
      </p:sp>
    </p:spTree>
    <p:extLst>
      <p:ext uri="{BB962C8B-B14F-4D97-AF65-F5344CB8AC3E}">
        <p14:creationId xmlns:p14="http://schemas.microsoft.com/office/powerpoint/2010/main" val="3059664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296823" y="-3175"/>
            <a:ext cx="8229600" cy="1143000"/>
          </a:xfrm>
        </p:spPr>
        <p:txBody>
          <a:bodyPr>
            <a:normAutofit fontScale="90000"/>
          </a:bodyPr>
          <a:lstStyle/>
          <a:p>
            <a:pPr algn="l"/>
            <a:r>
              <a:rPr lang="es-VE" dirty="0" smtClean="0">
                <a:solidFill>
                  <a:srgbClr val="92D050"/>
                </a:solidFill>
                <a:effectLst/>
              </a:rPr>
              <a:t>Estructuras de decisión múltiple</a:t>
            </a:r>
            <a:endParaRPr lang="en-US" dirty="0">
              <a:solidFill>
                <a:srgbClr val="92D050"/>
              </a:solidFill>
              <a:effectLst/>
            </a:endParaRPr>
          </a:p>
        </p:txBody>
      </p:sp>
      <p:sp>
        <p:nvSpPr>
          <p:cNvPr id="5" name="2 Marcador de contenido"/>
          <p:cNvSpPr txBox="1">
            <a:spLocks/>
          </p:cNvSpPr>
          <p:nvPr/>
        </p:nvSpPr>
        <p:spPr>
          <a:xfrm>
            <a:off x="296822" y="980727"/>
            <a:ext cx="8847177" cy="1368153"/>
          </a:xfrm>
          <a:prstGeom prst="rect">
            <a:avLst/>
          </a:prstGeom>
        </p:spPr>
        <p:txBody>
          <a:bodyPr vert="horz">
            <a:normAutofit/>
          </a:bodyPr>
          <a:lstStyle/>
          <a:p>
            <a:r>
              <a:rPr lang="es-ES" sz="2400" dirty="0" smtClean="0"/>
              <a:t>Al igual que las estructuras de decisión anidadas, las estructuras de decisión múltiple se </a:t>
            </a:r>
            <a:r>
              <a:rPr lang="es-ES" sz="2400" dirty="0"/>
              <a:t>utilizan cuando </a:t>
            </a:r>
            <a:r>
              <a:rPr lang="es-ES" sz="2400" dirty="0" smtClean="0"/>
              <a:t>se desea elegir entre varias alternativas. </a:t>
            </a:r>
          </a:p>
          <a:p>
            <a:endParaRPr lang="es-ES" sz="2400" dirty="0"/>
          </a:p>
          <a:p>
            <a:endParaRPr lang="es-VE" sz="2400" dirty="0"/>
          </a:p>
          <a:p>
            <a:pPr marL="176213" marR="0" lvl="0" indent="-39688" algn="l" defTabSz="914400" rtl="0" eaLnBrk="1" fontAlgn="auto" latinLnBrk="0" hangingPunct="1">
              <a:lnSpc>
                <a:spcPct val="100000"/>
              </a:lnSpc>
              <a:spcBef>
                <a:spcPct val="20000"/>
              </a:spcBef>
              <a:spcAft>
                <a:spcPts val="0"/>
              </a:spcAft>
              <a:buClr>
                <a:schemeClr val="tx1">
                  <a:shade val="95000"/>
                </a:schemeClr>
              </a:buClr>
              <a:buSzPct val="65000"/>
              <a:buFont typeface="Wingdings 2"/>
              <a:buNone/>
              <a:tabLst/>
              <a:defRPr/>
            </a:pPr>
            <a:endParaRPr lang="es-VE" sz="2800" dirty="0" smtClean="0"/>
          </a:p>
          <a:p>
            <a:pPr marL="176213" marR="0" lvl="0" indent="-39688" algn="l" defTabSz="914400" rtl="0" eaLnBrk="1" fontAlgn="auto" latinLnBrk="0" hangingPunct="1">
              <a:lnSpc>
                <a:spcPct val="100000"/>
              </a:lnSpc>
              <a:spcBef>
                <a:spcPct val="20000"/>
              </a:spcBef>
              <a:spcAft>
                <a:spcPts val="0"/>
              </a:spcAft>
              <a:buClr>
                <a:schemeClr val="tx1">
                  <a:shade val="95000"/>
                </a:schemeClr>
              </a:buClr>
              <a:buSzPct val="65000"/>
              <a:buFont typeface="Wingdings 2"/>
              <a:buNone/>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1026" name="AutoShape 2" descr="https://encrypted-tbn3.gstatic.com/images?q=tbn:ANd9GcRB80-yPPa2Q0SGS_dzHTWu7eIzdrjogoOPMAfRWYcTHHMAmsMS"/>
          <p:cNvSpPr>
            <a:spLocks noChangeAspect="1" noChangeArrowheads="1"/>
          </p:cNvSpPr>
          <p:nvPr/>
        </p:nvSpPr>
        <p:spPr bwMode="auto">
          <a:xfrm>
            <a:off x="155575" y="-1050925"/>
            <a:ext cx="2190750" cy="21907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8" name="AutoShape 4" descr="https://encrypted-tbn3.gstatic.com/images?q=tbn:ANd9GcRB80-yPPa2Q0SGS_dzHTWu7eIzdrjogoOPMAfRWYcTHHMAmsMS"/>
          <p:cNvSpPr>
            <a:spLocks noChangeAspect="1" noChangeArrowheads="1"/>
          </p:cNvSpPr>
          <p:nvPr/>
        </p:nvSpPr>
        <p:spPr bwMode="auto">
          <a:xfrm>
            <a:off x="155575" y="-1050925"/>
            <a:ext cx="2190750" cy="21907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9" name="Rectangle 22"/>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VE"/>
          </a:p>
        </p:txBody>
      </p:sp>
      <p:sp>
        <p:nvSpPr>
          <p:cNvPr id="25" name="24 Rombo"/>
          <p:cNvSpPr/>
          <p:nvPr/>
        </p:nvSpPr>
        <p:spPr>
          <a:xfrm>
            <a:off x="3275856" y="3477260"/>
            <a:ext cx="1944216" cy="1008112"/>
          </a:xfrm>
          <a:prstGeom prst="diamond">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sz="1200" dirty="0">
              <a:solidFill>
                <a:schemeClr val="tx1"/>
              </a:solidFill>
            </a:endParaRPr>
          </a:p>
        </p:txBody>
      </p:sp>
      <p:sp>
        <p:nvSpPr>
          <p:cNvPr id="28" name="27 CuadroTexto"/>
          <p:cNvSpPr txBox="1"/>
          <p:nvPr/>
        </p:nvSpPr>
        <p:spPr>
          <a:xfrm>
            <a:off x="3696681" y="3765292"/>
            <a:ext cx="1584176" cy="369332"/>
          </a:xfrm>
          <a:prstGeom prst="rect">
            <a:avLst/>
          </a:prstGeom>
          <a:noFill/>
        </p:spPr>
        <p:txBody>
          <a:bodyPr wrap="square" rtlCol="0">
            <a:spAutoFit/>
          </a:bodyPr>
          <a:lstStyle/>
          <a:p>
            <a:r>
              <a:rPr lang="es-ES" dirty="0" smtClean="0"/>
              <a:t>Variable</a:t>
            </a:r>
            <a:endParaRPr lang="es-VE" dirty="0"/>
          </a:p>
        </p:txBody>
      </p:sp>
      <p:cxnSp>
        <p:nvCxnSpPr>
          <p:cNvPr id="30" name="29 Conector recto de flecha"/>
          <p:cNvCxnSpPr>
            <a:endCxn id="25" idx="0"/>
          </p:cNvCxnSpPr>
          <p:nvPr/>
        </p:nvCxnSpPr>
        <p:spPr>
          <a:xfrm>
            <a:off x="4247964" y="3117220"/>
            <a:ext cx="0" cy="360040"/>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33 Conector recto de flecha"/>
          <p:cNvCxnSpPr/>
          <p:nvPr/>
        </p:nvCxnSpPr>
        <p:spPr>
          <a:xfrm>
            <a:off x="4247964" y="4485372"/>
            <a:ext cx="0" cy="436400"/>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31 Conector recto"/>
          <p:cNvCxnSpPr/>
          <p:nvPr/>
        </p:nvCxnSpPr>
        <p:spPr>
          <a:xfrm flipH="1">
            <a:off x="1416128" y="4929240"/>
            <a:ext cx="5904928"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39 Conector recto de flecha"/>
          <p:cNvCxnSpPr/>
          <p:nvPr/>
        </p:nvCxnSpPr>
        <p:spPr>
          <a:xfrm>
            <a:off x="4247964" y="6269961"/>
            <a:ext cx="0" cy="471407"/>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5" name="54 CuadroTexto"/>
          <p:cNvSpPr txBox="1"/>
          <p:nvPr/>
        </p:nvSpPr>
        <p:spPr>
          <a:xfrm>
            <a:off x="1416128" y="5029970"/>
            <a:ext cx="996889" cy="338554"/>
          </a:xfrm>
          <a:prstGeom prst="rect">
            <a:avLst/>
          </a:prstGeom>
          <a:noFill/>
        </p:spPr>
        <p:txBody>
          <a:bodyPr wrap="square" rtlCol="0">
            <a:spAutoFit/>
          </a:bodyPr>
          <a:lstStyle/>
          <a:p>
            <a:r>
              <a:rPr lang="es-ES" sz="1600" dirty="0" smtClean="0"/>
              <a:t>Valor 1</a:t>
            </a:r>
            <a:endParaRPr lang="es-VE" sz="1600" dirty="0"/>
          </a:p>
        </p:txBody>
      </p:sp>
      <p:cxnSp>
        <p:nvCxnSpPr>
          <p:cNvPr id="20" name="19 Conector recto de flecha"/>
          <p:cNvCxnSpPr/>
          <p:nvPr/>
        </p:nvCxnSpPr>
        <p:spPr>
          <a:xfrm>
            <a:off x="7321055" y="4921772"/>
            <a:ext cx="0" cy="554951"/>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21 Conector recto"/>
          <p:cNvCxnSpPr/>
          <p:nvPr/>
        </p:nvCxnSpPr>
        <p:spPr>
          <a:xfrm>
            <a:off x="1385923" y="5826092"/>
            <a:ext cx="0" cy="4438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43 Conector recto"/>
          <p:cNvCxnSpPr/>
          <p:nvPr/>
        </p:nvCxnSpPr>
        <p:spPr>
          <a:xfrm flipH="1">
            <a:off x="1393985" y="6269961"/>
            <a:ext cx="592955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44 CuadroTexto"/>
          <p:cNvSpPr txBox="1"/>
          <p:nvPr/>
        </p:nvSpPr>
        <p:spPr>
          <a:xfrm>
            <a:off x="480024" y="5456760"/>
            <a:ext cx="1872208" cy="369332"/>
          </a:xfrm>
          <a:prstGeom prst="rect">
            <a:avLst/>
          </a:prstGeom>
          <a:solidFill>
            <a:schemeClr val="bg1"/>
          </a:solidFill>
          <a:ln w="9525">
            <a:solidFill>
              <a:schemeClr val="tx1"/>
            </a:solidFill>
          </a:ln>
        </p:spPr>
        <p:txBody>
          <a:bodyPr wrap="square" rtlCol="0">
            <a:spAutoFit/>
          </a:bodyPr>
          <a:lstStyle/>
          <a:p>
            <a:pPr algn="ctr"/>
            <a:r>
              <a:rPr lang="es-ES" dirty="0" smtClean="0"/>
              <a:t>Instrucciones </a:t>
            </a:r>
            <a:endParaRPr lang="es-VE" dirty="0"/>
          </a:p>
        </p:txBody>
      </p:sp>
      <p:cxnSp>
        <p:nvCxnSpPr>
          <p:cNvPr id="47" name="46 Conector recto de flecha"/>
          <p:cNvCxnSpPr/>
          <p:nvPr/>
        </p:nvCxnSpPr>
        <p:spPr>
          <a:xfrm>
            <a:off x="1403648" y="4921773"/>
            <a:ext cx="0" cy="554951"/>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8" name="47 Conector recto de flecha"/>
          <p:cNvCxnSpPr/>
          <p:nvPr/>
        </p:nvCxnSpPr>
        <p:spPr>
          <a:xfrm>
            <a:off x="3491880" y="4929239"/>
            <a:ext cx="0" cy="554951"/>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1" name="50 CuadroTexto"/>
          <p:cNvSpPr txBox="1"/>
          <p:nvPr/>
        </p:nvSpPr>
        <p:spPr>
          <a:xfrm>
            <a:off x="2527172" y="5456760"/>
            <a:ext cx="1872208" cy="369332"/>
          </a:xfrm>
          <a:prstGeom prst="rect">
            <a:avLst/>
          </a:prstGeom>
          <a:solidFill>
            <a:schemeClr val="bg1"/>
          </a:solidFill>
          <a:ln w="9525">
            <a:solidFill>
              <a:schemeClr val="tx1"/>
            </a:solidFill>
          </a:ln>
        </p:spPr>
        <p:txBody>
          <a:bodyPr wrap="square" rtlCol="0">
            <a:spAutoFit/>
          </a:bodyPr>
          <a:lstStyle/>
          <a:p>
            <a:pPr algn="ctr"/>
            <a:r>
              <a:rPr lang="es-ES" dirty="0" smtClean="0"/>
              <a:t>Instrucciones </a:t>
            </a:r>
            <a:endParaRPr lang="es-VE" dirty="0"/>
          </a:p>
        </p:txBody>
      </p:sp>
      <p:sp>
        <p:nvSpPr>
          <p:cNvPr id="53" name="52 CuadroTexto"/>
          <p:cNvSpPr txBox="1"/>
          <p:nvPr/>
        </p:nvSpPr>
        <p:spPr>
          <a:xfrm>
            <a:off x="6384951" y="5456760"/>
            <a:ext cx="1872208" cy="369332"/>
          </a:xfrm>
          <a:prstGeom prst="rect">
            <a:avLst/>
          </a:prstGeom>
          <a:solidFill>
            <a:schemeClr val="bg1"/>
          </a:solidFill>
          <a:ln w="9525">
            <a:solidFill>
              <a:schemeClr val="tx1"/>
            </a:solidFill>
          </a:ln>
        </p:spPr>
        <p:txBody>
          <a:bodyPr wrap="square" rtlCol="0">
            <a:spAutoFit/>
          </a:bodyPr>
          <a:lstStyle/>
          <a:p>
            <a:pPr algn="ctr"/>
            <a:r>
              <a:rPr lang="es-ES" dirty="0" smtClean="0"/>
              <a:t>Instrucciones </a:t>
            </a:r>
            <a:endParaRPr lang="es-VE" dirty="0"/>
          </a:p>
        </p:txBody>
      </p:sp>
      <p:cxnSp>
        <p:nvCxnSpPr>
          <p:cNvPr id="54" name="53 Conector recto"/>
          <p:cNvCxnSpPr/>
          <p:nvPr/>
        </p:nvCxnSpPr>
        <p:spPr>
          <a:xfrm>
            <a:off x="3474640" y="5826092"/>
            <a:ext cx="0" cy="4438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55 Conector recto"/>
          <p:cNvCxnSpPr/>
          <p:nvPr/>
        </p:nvCxnSpPr>
        <p:spPr>
          <a:xfrm>
            <a:off x="7323542" y="5826092"/>
            <a:ext cx="0" cy="4438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10 CuadroTexto"/>
          <p:cNvSpPr txBox="1"/>
          <p:nvPr/>
        </p:nvSpPr>
        <p:spPr>
          <a:xfrm>
            <a:off x="4744182" y="5456760"/>
            <a:ext cx="1287760" cy="369332"/>
          </a:xfrm>
          <a:prstGeom prst="rect">
            <a:avLst/>
          </a:prstGeom>
          <a:noFill/>
        </p:spPr>
        <p:txBody>
          <a:bodyPr wrap="square" rtlCol="0">
            <a:spAutoFit/>
          </a:bodyPr>
          <a:lstStyle/>
          <a:p>
            <a:r>
              <a:rPr lang="es-ES" dirty="0" smtClean="0"/>
              <a:t>. . . . . . . . </a:t>
            </a:r>
            <a:endParaRPr lang="es-VE" dirty="0"/>
          </a:p>
        </p:txBody>
      </p:sp>
      <p:sp>
        <p:nvSpPr>
          <p:cNvPr id="57" name="56 CuadroTexto"/>
          <p:cNvSpPr txBox="1"/>
          <p:nvPr/>
        </p:nvSpPr>
        <p:spPr>
          <a:xfrm>
            <a:off x="3491880" y="5037437"/>
            <a:ext cx="996889" cy="338554"/>
          </a:xfrm>
          <a:prstGeom prst="rect">
            <a:avLst/>
          </a:prstGeom>
          <a:noFill/>
        </p:spPr>
        <p:txBody>
          <a:bodyPr wrap="square" rtlCol="0">
            <a:spAutoFit/>
          </a:bodyPr>
          <a:lstStyle/>
          <a:p>
            <a:r>
              <a:rPr lang="es-ES" sz="1600" dirty="0" smtClean="0"/>
              <a:t>Valor 2</a:t>
            </a:r>
            <a:endParaRPr lang="es-VE" sz="1600" dirty="0"/>
          </a:p>
        </p:txBody>
      </p:sp>
      <p:sp>
        <p:nvSpPr>
          <p:cNvPr id="58" name="57 CuadroTexto"/>
          <p:cNvSpPr txBox="1"/>
          <p:nvPr/>
        </p:nvSpPr>
        <p:spPr>
          <a:xfrm>
            <a:off x="7452320" y="5037437"/>
            <a:ext cx="996889" cy="338554"/>
          </a:xfrm>
          <a:prstGeom prst="rect">
            <a:avLst/>
          </a:prstGeom>
          <a:noFill/>
        </p:spPr>
        <p:txBody>
          <a:bodyPr wrap="square" rtlCol="0">
            <a:spAutoFit/>
          </a:bodyPr>
          <a:lstStyle/>
          <a:p>
            <a:r>
              <a:rPr lang="es-ES" sz="1600" dirty="0" smtClean="0"/>
              <a:t>Valor n</a:t>
            </a:r>
            <a:endParaRPr lang="es-VE" sz="1600" dirty="0"/>
          </a:p>
        </p:txBody>
      </p:sp>
      <p:sp>
        <p:nvSpPr>
          <p:cNvPr id="59" name="2 Marcador de contenido"/>
          <p:cNvSpPr txBox="1">
            <a:spLocks/>
          </p:cNvSpPr>
          <p:nvPr/>
        </p:nvSpPr>
        <p:spPr>
          <a:xfrm>
            <a:off x="432393" y="2766471"/>
            <a:ext cx="8847177" cy="1368153"/>
          </a:xfrm>
          <a:prstGeom prst="rect">
            <a:avLst/>
          </a:prstGeom>
        </p:spPr>
        <p:txBody>
          <a:bodyPr vert="horz">
            <a:normAutofit/>
          </a:bodyPr>
          <a:lstStyle/>
          <a:p>
            <a:r>
              <a:rPr lang="es-ES" sz="2400" dirty="0" smtClean="0"/>
              <a:t>Diagrama de flujo:</a:t>
            </a:r>
          </a:p>
          <a:p>
            <a:endParaRPr lang="es-ES" sz="2400" dirty="0"/>
          </a:p>
          <a:p>
            <a:endParaRPr lang="es-VE" sz="2400" dirty="0"/>
          </a:p>
          <a:p>
            <a:pPr marL="176213" marR="0" lvl="0" indent="-39688" algn="l" defTabSz="914400" rtl="0" eaLnBrk="1" fontAlgn="auto" latinLnBrk="0" hangingPunct="1">
              <a:lnSpc>
                <a:spcPct val="100000"/>
              </a:lnSpc>
              <a:spcBef>
                <a:spcPct val="20000"/>
              </a:spcBef>
              <a:spcAft>
                <a:spcPts val="0"/>
              </a:spcAft>
              <a:buClr>
                <a:schemeClr val="tx1">
                  <a:shade val="95000"/>
                </a:schemeClr>
              </a:buClr>
              <a:buSzPct val="65000"/>
              <a:buFont typeface="Wingdings 2"/>
              <a:buNone/>
              <a:tabLst/>
              <a:defRPr/>
            </a:pPr>
            <a:endParaRPr lang="es-VE" sz="2800" dirty="0" smtClean="0"/>
          </a:p>
          <a:p>
            <a:pPr marL="176213" marR="0" lvl="0" indent="-39688" algn="l" defTabSz="914400" rtl="0" eaLnBrk="1" fontAlgn="auto" latinLnBrk="0" hangingPunct="1">
              <a:lnSpc>
                <a:spcPct val="100000"/>
              </a:lnSpc>
              <a:spcBef>
                <a:spcPct val="20000"/>
              </a:spcBef>
              <a:spcAft>
                <a:spcPts val="0"/>
              </a:spcAft>
              <a:buClr>
                <a:schemeClr val="tx1">
                  <a:shade val="95000"/>
                </a:schemeClr>
              </a:buClr>
              <a:buSzPct val="65000"/>
              <a:buFont typeface="Wingdings 2"/>
              <a:buNone/>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478303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7"/>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58"/>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8" grpId="0"/>
      <p:bldP spid="55" grpId="0"/>
      <p:bldP spid="45" grpId="0" animBg="1"/>
      <p:bldP spid="51" grpId="0" animBg="1"/>
      <p:bldP spid="53" grpId="0" animBg="1"/>
      <p:bldP spid="11" grpId="0"/>
      <p:bldP spid="57" grpId="0"/>
      <p:bldP spid="58" grpId="0"/>
      <p:bldP spid="5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43608" y="764704"/>
            <a:ext cx="4608512" cy="58326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ln>
                <a:solidFill>
                  <a:schemeClr val="tx1"/>
                </a:solidFill>
              </a:ln>
              <a:solidFill>
                <a:schemeClr val="bg1"/>
              </a:solidFill>
            </a:endParaRPr>
          </a:p>
        </p:txBody>
      </p:sp>
      <p:sp>
        <p:nvSpPr>
          <p:cNvPr id="5" name="2 Marcador de contenido"/>
          <p:cNvSpPr txBox="1">
            <a:spLocks/>
          </p:cNvSpPr>
          <p:nvPr/>
        </p:nvSpPr>
        <p:spPr>
          <a:xfrm>
            <a:off x="1043608" y="260648"/>
            <a:ext cx="8229600" cy="6480720"/>
          </a:xfrm>
          <a:prstGeom prst="rect">
            <a:avLst/>
          </a:prstGeom>
        </p:spPr>
        <p:txBody>
          <a:bodyPr vert="horz">
            <a:normAutofit fontScale="92500" lnSpcReduction="10000"/>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marL="137160" indent="0">
              <a:spcBef>
                <a:spcPts val="0"/>
              </a:spcBef>
              <a:spcAft>
                <a:spcPts val="1200"/>
              </a:spcAft>
              <a:buFont typeface="Wingdings 2"/>
              <a:buNone/>
            </a:pPr>
            <a:r>
              <a:rPr lang="es-ES" dirty="0" smtClean="0">
                <a:solidFill>
                  <a:srgbClr val="C00000"/>
                </a:solidFill>
              </a:rPr>
              <a:t>Notación algorítmica</a:t>
            </a:r>
          </a:p>
          <a:p>
            <a:pPr marL="137160" indent="0">
              <a:spcBef>
                <a:spcPts val="0"/>
              </a:spcBef>
              <a:spcAft>
                <a:spcPts val="1200"/>
              </a:spcAft>
              <a:buFont typeface="Wingdings 2"/>
              <a:buNone/>
            </a:pPr>
            <a:r>
              <a:rPr lang="es-ES" dirty="0" smtClean="0">
                <a:solidFill>
                  <a:schemeClr val="accent3">
                    <a:lumMod val="75000"/>
                  </a:schemeClr>
                </a:solidFill>
              </a:rPr>
              <a:t>Seleccionar caso  </a:t>
            </a:r>
            <a:r>
              <a:rPr lang="es-ES" dirty="0" smtClean="0"/>
              <a:t>Variable</a:t>
            </a:r>
          </a:p>
          <a:p>
            <a:pPr marL="137160" indent="0">
              <a:buFont typeface="Wingdings 2"/>
              <a:buNone/>
            </a:pPr>
            <a:r>
              <a:rPr lang="es-ES" dirty="0" smtClean="0">
                <a:solidFill>
                  <a:schemeClr val="accent3">
                    <a:lumMod val="75000"/>
                  </a:schemeClr>
                </a:solidFill>
              </a:rPr>
              <a:t>Caso  </a:t>
            </a:r>
            <a:r>
              <a:rPr lang="es-ES" dirty="0" smtClean="0"/>
              <a:t>Valor 1</a:t>
            </a:r>
          </a:p>
          <a:p>
            <a:pPr marL="137160" indent="0">
              <a:buFont typeface="Wingdings 2"/>
              <a:buNone/>
            </a:pPr>
            <a:r>
              <a:rPr lang="es-ES" dirty="0" smtClean="0">
                <a:solidFill>
                  <a:srgbClr val="C00000"/>
                </a:solidFill>
              </a:rPr>
              <a:t>       </a:t>
            </a:r>
            <a:r>
              <a:rPr lang="es-ES" dirty="0" smtClean="0"/>
              <a:t>instrucciones</a:t>
            </a:r>
          </a:p>
          <a:p>
            <a:pPr marL="137160" indent="0">
              <a:buNone/>
            </a:pPr>
            <a:r>
              <a:rPr lang="es-ES" dirty="0">
                <a:solidFill>
                  <a:schemeClr val="accent3">
                    <a:lumMod val="75000"/>
                  </a:schemeClr>
                </a:solidFill>
              </a:rPr>
              <a:t>Caso  </a:t>
            </a:r>
            <a:r>
              <a:rPr lang="es-ES" dirty="0"/>
              <a:t>Valor </a:t>
            </a:r>
            <a:r>
              <a:rPr lang="es-ES" dirty="0" smtClean="0"/>
              <a:t>2</a:t>
            </a:r>
            <a:endParaRPr lang="es-ES" dirty="0"/>
          </a:p>
          <a:p>
            <a:pPr marL="137160" indent="0">
              <a:buNone/>
            </a:pPr>
            <a:r>
              <a:rPr lang="es-ES" dirty="0">
                <a:solidFill>
                  <a:srgbClr val="C00000"/>
                </a:solidFill>
              </a:rPr>
              <a:t>       </a:t>
            </a:r>
            <a:r>
              <a:rPr lang="es-ES" dirty="0" smtClean="0"/>
              <a:t>instrucciones</a:t>
            </a:r>
          </a:p>
          <a:p>
            <a:pPr marL="1077913" indent="0">
              <a:spcBef>
                <a:spcPts val="0"/>
              </a:spcBef>
              <a:buNone/>
            </a:pPr>
            <a:r>
              <a:rPr lang="es-ES" dirty="0" smtClean="0"/>
              <a:t>.</a:t>
            </a:r>
          </a:p>
          <a:p>
            <a:pPr marL="1077913" indent="0">
              <a:spcBef>
                <a:spcPts val="0"/>
              </a:spcBef>
              <a:buNone/>
            </a:pPr>
            <a:r>
              <a:rPr lang="es-ES" dirty="0" smtClean="0"/>
              <a:t>.</a:t>
            </a:r>
          </a:p>
          <a:p>
            <a:pPr marL="1077913" indent="0">
              <a:spcBef>
                <a:spcPts val="0"/>
              </a:spcBef>
              <a:buNone/>
            </a:pPr>
            <a:r>
              <a:rPr lang="es-ES" dirty="0" smtClean="0"/>
              <a:t>.</a:t>
            </a:r>
          </a:p>
          <a:p>
            <a:pPr marL="137160" indent="0">
              <a:buNone/>
            </a:pPr>
            <a:r>
              <a:rPr lang="es-ES" dirty="0">
                <a:solidFill>
                  <a:schemeClr val="accent3">
                    <a:lumMod val="75000"/>
                  </a:schemeClr>
                </a:solidFill>
              </a:rPr>
              <a:t>Caso  </a:t>
            </a:r>
            <a:r>
              <a:rPr lang="es-ES" dirty="0"/>
              <a:t>Valor </a:t>
            </a:r>
            <a:r>
              <a:rPr lang="es-ES" dirty="0" smtClean="0"/>
              <a:t>n</a:t>
            </a:r>
            <a:endParaRPr lang="es-ES" dirty="0"/>
          </a:p>
          <a:p>
            <a:pPr marL="137160" indent="0">
              <a:buNone/>
            </a:pPr>
            <a:r>
              <a:rPr lang="es-ES" dirty="0">
                <a:solidFill>
                  <a:srgbClr val="C00000"/>
                </a:solidFill>
              </a:rPr>
              <a:t>       </a:t>
            </a:r>
            <a:r>
              <a:rPr lang="es-ES" dirty="0" smtClean="0"/>
              <a:t>instrucciones</a:t>
            </a:r>
          </a:p>
          <a:p>
            <a:pPr marL="137160" indent="0">
              <a:buNone/>
            </a:pPr>
            <a:r>
              <a:rPr lang="es-ES" dirty="0" smtClean="0">
                <a:solidFill>
                  <a:schemeClr val="accent3">
                    <a:lumMod val="75000"/>
                  </a:schemeClr>
                </a:solidFill>
              </a:rPr>
              <a:t>De lo contrario</a:t>
            </a:r>
            <a:endParaRPr lang="es-ES" dirty="0">
              <a:solidFill>
                <a:schemeClr val="accent3">
                  <a:lumMod val="75000"/>
                </a:schemeClr>
              </a:solidFill>
            </a:endParaRPr>
          </a:p>
          <a:p>
            <a:pPr marL="137160" indent="0">
              <a:buNone/>
            </a:pPr>
            <a:r>
              <a:rPr lang="es-ES" dirty="0" smtClean="0"/>
              <a:t>       instrucciones</a:t>
            </a:r>
          </a:p>
          <a:p>
            <a:pPr marL="137160" indent="0">
              <a:buNone/>
            </a:pPr>
            <a:r>
              <a:rPr lang="es-ES" dirty="0" smtClean="0">
                <a:solidFill>
                  <a:schemeClr val="accent3">
                    <a:lumMod val="75000"/>
                  </a:schemeClr>
                </a:solidFill>
              </a:rPr>
              <a:t>Fin de seleccionar</a:t>
            </a:r>
            <a:endParaRPr lang="es-ES" dirty="0">
              <a:solidFill>
                <a:schemeClr val="accent3">
                  <a:lumMod val="75000"/>
                </a:schemeClr>
              </a:solidFill>
            </a:endParaRPr>
          </a:p>
          <a:p>
            <a:pPr marL="137160" indent="0">
              <a:spcBef>
                <a:spcPts val="0"/>
              </a:spcBef>
              <a:buNone/>
            </a:pPr>
            <a:endParaRPr lang="es-ES" dirty="0" smtClean="0"/>
          </a:p>
          <a:p>
            <a:pPr marL="137160" indent="0">
              <a:buNone/>
            </a:pPr>
            <a:endParaRPr lang="es-ES" dirty="0"/>
          </a:p>
          <a:p>
            <a:pPr marL="137160" indent="0">
              <a:buFont typeface="Wingdings 2"/>
              <a:buNone/>
            </a:pPr>
            <a:endParaRPr lang="es-ES" dirty="0" smtClean="0">
              <a:solidFill>
                <a:srgbClr val="C00000"/>
              </a:solidFill>
            </a:endParaRPr>
          </a:p>
          <a:p>
            <a:pPr marL="137160" indent="0">
              <a:buFont typeface="Wingdings 2"/>
              <a:buNone/>
            </a:pPr>
            <a:endParaRPr lang="es-ES" dirty="0" smtClean="0">
              <a:solidFill>
                <a:srgbClr val="C00000"/>
              </a:solidFill>
            </a:endParaRPr>
          </a:p>
          <a:p>
            <a:pPr marL="137160" indent="0">
              <a:buFont typeface="Wingdings 2"/>
              <a:buNone/>
            </a:pPr>
            <a:endParaRPr lang="es-VE" dirty="0">
              <a:solidFill>
                <a:schemeClr val="accent3">
                  <a:lumMod val="75000"/>
                </a:schemeClr>
              </a:solidFill>
            </a:endParaRPr>
          </a:p>
        </p:txBody>
      </p:sp>
    </p:spTree>
    <p:extLst>
      <p:ext uri="{BB962C8B-B14F-4D97-AF65-F5344CB8AC3E}">
        <p14:creationId xmlns:p14="http://schemas.microsoft.com/office/powerpoint/2010/main" val="14204520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88640"/>
            <a:ext cx="8229600" cy="1143000"/>
          </a:xfrm>
        </p:spPr>
        <p:txBody>
          <a:bodyPr>
            <a:normAutofit/>
          </a:bodyPr>
          <a:lstStyle/>
          <a:p>
            <a:r>
              <a:rPr lang="es-VE" dirty="0" smtClean="0">
                <a:solidFill>
                  <a:srgbClr val="C00000"/>
                </a:solidFill>
                <a:effectLst/>
              </a:rPr>
              <a:t>Ejercicio 1</a:t>
            </a:r>
            <a:endParaRPr lang="es-VE" dirty="0">
              <a:solidFill>
                <a:srgbClr val="C00000"/>
              </a:solidFill>
            </a:endParaRPr>
          </a:p>
        </p:txBody>
      </p:sp>
      <p:sp>
        <p:nvSpPr>
          <p:cNvPr id="4" name="1 Título"/>
          <p:cNvSpPr txBox="1">
            <a:spLocks/>
          </p:cNvSpPr>
          <p:nvPr/>
        </p:nvSpPr>
        <p:spPr>
          <a:xfrm>
            <a:off x="460152" y="1124745"/>
            <a:ext cx="8352928" cy="194421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es-ES" sz="2800" dirty="0" smtClean="0">
              <a:latin typeface="+mn-lt"/>
            </a:endParaRPr>
          </a:p>
          <a:p>
            <a:pPr algn="just"/>
            <a:r>
              <a:rPr lang="es-ES" sz="2800" dirty="0">
                <a:latin typeface="+mn-lt"/>
              </a:rPr>
              <a:t>Se necesita un programa para calcular el monto total a pagar por la estadía en una posada. Las tarifas de la posada por noche son:</a:t>
            </a:r>
            <a:endParaRPr lang="es-VE" sz="2800" dirty="0">
              <a:latin typeface="+mn-lt"/>
            </a:endParaRPr>
          </a:p>
          <a:p>
            <a:pPr algn="l"/>
            <a:endParaRPr lang="es-ES" sz="2800" dirty="0">
              <a:latin typeface="+mn-lt"/>
            </a:endParaRPr>
          </a:p>
          <a:p>
            <a:pPr algn="l"/>
            <a:endParaRPr lang="es-VE" sz="2800" dirty="0">
              <a:latin typeface="+mn-lt"/>
            </a:endParaRPr>
          </a:p>
        </p:txBody>
      </p:sp>
      <p:sp>
        <p:nvSpPr>
          <p:cNvPr id="6" name="1 Título"/>
          <p:cNvSpPr txBox="1">
            <a:spLocks/>
          </p:cNvSpPr>
          <p:nvPr/>
        </p:nvSpPr>
        <p:spPr>
          <a:xfrm>
            <a:off x="460152" y="4929816"/>
            <a:ext cx="8352928" cy="1944216"/>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es-ES" sz="2800" dirty="0" smtClean="0">
              <a:latin typeface="+mn-lt"/>
            </a:endParaRPr>
          </a:p>
          <a:p>
            <a:pPr algn="just"/>
            <a:r>
              <a:rPr lang="es-ES" sz="2800" dirty="0">
                <a:latin typeface="+mn-lt"/>
              </a:rPr>
              <a:t>Deben considerarse dos impuestos: 1% por el fondo de turismo y  </a:t>
            </a:r>
            <a:r>
              <a:rPr lang="es-ES" sz="2800" dirty="0" smtClean="0">
                <a:latin typeface="+mn-lt"/>
              </a:rPr>
              <a:t>12% </a:t>
            </a:r>
            <a:r>
              <a:rPr lang="es-ES" sz="2800" dirty="0">
                <a:latin typeface="+mn-lt"/>
              </a:rPr>
              <a:t>de IVA.</a:t>
            </a:r>
            <a:endParaRPr lang="es-VE" sz="2800" dirty="0">
              <a:latin typeface="+mn-lt"/>
            </a:endParaRPr>
          </a:p>
          <a:p>
            <a:pPr algn="just"/>
            <a:endParaRPr lang="es-ES" sz="2800" dirty="0">
              <a:latin typeface="+mn-lt"/>
            </a:endParaRPr>
          </a:p>
          <a:p>
            <a:pPr algn="just"/>
            <a:endParaRPr lang="es-VE" sz="2800" dirty="0">
              <a:latin typeface="+mn-lt"/>
            </a:endParaRPr>
          </a:p>
        </p:txBody>
      </p:sp>
      <p:graphicFrame>
        <p:nvGraphicFramePr>
          <p:cNvPr id="7" name="6 Tabla"/>
          <p:cNvGraphicFramePr>
            <a:graphicFrameLocks noGrp="1"/>
          </p:cNvGraphicFramePr>
          <p:nvPr>
            <p:extLst>
              <p:ext uri="{D42A27DB-BD31-4B8C-83A1-F6EECF244321}">
                <p14:modId xmlns:p14="http://schemas.microsoft.com/office/powerpoint/2010/main" val="3286396942"/>
              </p:ext>
            </p:extLst>
          </p:nvPr>
        </p:nvGraphicFramePr>
        <p:xfrm>
          <a:off x="2116336" y="3212976"/>
          <a:ext cx="5040560" cy="1828800"/>
        </p:xfrm>
        <a:graphic>
          <a:graphicData uri="http://schemas.openxmlformats.org/drawingml/2006/table">
            <a:tbl>
              <a:tblPr>
                <a:tableStyleId>{3C2FFA5D-87B4-456A-9821-1D502468CF0F}</a:tableStyleId>
              </a:tblPr>
              <a:tblGrid>
                <a:gridCol w="2520280"/>
                <a:gridCol w="2520280"/>
              </a:tblGrid>
              <a:tr h="167640">
                <a:tc>
                  <a:txBody>
                    <a:bodyPr/>
                    <a:lstStyle/>
                    <a:p>
                      <a:pPr algn="ctr">
                        <a:spcAft>
                          <a:spcPts val="0"/>
                        </a:spcAft>
                      </a:pPr>
                      <a:r>
                        <a:rPr lang="es-ES" sz="2400" b="1" dirty="0" smtClean="0">
                          <a:effectLst/>
                        </a:rPr>
                        <a:t>No. de personas</a:t>
                      </a:r>
                      <a:endParaRPr lang="es-VE" sz="2400" b="1" dirty="0">
                        <a:effectLst/>
                        <a:latin typeface="Times New Roman"/>
                        <a:ea typeface="Times New Roman"/>
                      </a:endParaRPr>
                    </a:p>
                  </a:txBody>
                  <a:tcPr marL="44450" marR="44450" marT="0" marB="0"/>
                </a:tc>
                <a:tc>
                  <a:txBody>
                    <a:bodyPr/>
                    <a:lstStyle/>
                    <a:p>
                      <a:pPr algn="ctr">
                        <a:spcAft>
                          <a:spcPts val="0"/>
                        </a:spcAft>
                      </a:pPr>
                      <a:r>
                        <a:rPr lang="es-ES" sz="2400" b="1" dirty="0" smtClean="0">
                          <a:effectLst/>
                        </a:rPr>
                        <a:t>Tarifa (Bs.)</a:t>
                      </a:r>
                      <a:endParaRPr lang="es-VE" sz="2400" b="1" dirty="0">
                        <a:effectLst/>
                        <a:latin typeface="Times New Roman"/>
                        <a:ea typeface="Times New Roman"/>
                      </a:endParaRPr>
                    </a:p>
                  </a:txBody>
                  <a:tcPr marL="44450" marR="44450" marT="0" marB="0"/>
                </a:tc>
              </a:tr>
              <a:tr h="0">
                <a:tc>
                  <a:txBody>
                    <a:bodyPr/>
                    <a:lstStyle/>
                    <a:p>
                      <a:pPr algn="ctr">
                        <a:spcAft>
                          <a:spcPts val="0"/>
                        </a:spcAft>
                      </a:pPr>
                      <a:r>
                        <a:rPr lang="es-ES" sz="2400" dirty="0" smtClean="0">
                          <a:effectLst/>
                        </a:rPr>
                        <a:t>1</a:t>
                      </a:r>
                      <a:endParaRPr lang="es-VE" sz="2400" dirty="0">
                        <a:effectLst/>
                        <a:latin typeface="Times New Roman"/>
                        <a:ea typeface="Times New Roman"/>
                      </a:endParaRPr>
                    </a:p>
                  </a:txBody>
                  <a:tcPr marL="44450" marR="44450" marT="0" marB="0"/>
                </a:tc>
                <a:tc>
                  <a:txBody>
                    <a:bodyPr/>
                    <a:lstStyle/>
                    <a:p>
                      <a:pPr algn="ctr">
                        <a:spcAft>
                          <a:spcPts val="0"/>
                        </a:spcAft>
                      </a:pPr>
                      <a:r>
                        <a:rPr lang="es-ES" sz="2400" dirty="0" smtClean="0">
                          <a:effectLst/>
                        </a:rPr>
                        <a:t>600000</a:t>
                      </a:r>
                      <a:endParaRPr lang="es-VE" sz="2400" dirty="0">
                        <a:effectLst/>
                        <a:latin typeface="Times New Roman"/>
                        <a:ea typeface="Times New Roman"/>
                      </a:endParaRPr>
                    </a:p>
                  </a:txBody>
                  <a:tcPr marL="44450" marR="44450" marT="0" marB="0"/>
                </a:tc>
              </a:tr>
              <a:tr h="0">
                <a:tc>
                  <a:txBody>
                    <a:bodyPr/>
                    <a:lstStyle/>
                    <a:p>
                      <a:pPr algn="ctr">
                        <a:spcAft>
                          <a:spcPts val="0"/>
                        </a:spcAft>
                      </a:pPr>
                      <a:r>
                        <a:rPr lang="es-ES" sz="2400" dirty="0" smtClean="0">
                          <a:effectLst/>
                        </a:rPr>
                        <a:t>2</a:t>
                      </a:r>
                      <a:endParaRPr lang="es-VE" sz="2400" dirty="0">
                        <a:effectLst/>
                        <a:latin typeface="Times New Roman"/>
                        <a:ea typeface="Times New Roman"/>
                      </a:endParaRPr>
                    </a:p>
                  </a:txBody>
                  <a:tcPr marL="44450" marR="44450" marT="0" marB="0"/>
                </a:tc>
                <a:tc>
                  <a:txBody>
                    <a:bodyPr/>
                    <a:lstStyle/>
                    <a:p>
                      <a:pPr algn="ctr">
                        <a:spcAft>
                          <a:spcPts val="0"/>
                        </a:spcAft>
                      </a:pPr>
                      <a:r>
                        <a:rPr lang="es-ES" sz="2400" dirty="0" smtClean="0">
                          <a:effectLst/>
                        </a:rPr>
                        <a:t>900000</a:t>
                      </a:r>
                      <a:endParaRPr lang="es-VE" sz="2400" dirty="0">
                        <a:effectLst/>
                        <a:latin typeface="Times New Roman"/>
                        <a:ea typeface="Times New Roman"/>
                      </a:endParaRPr>
                    </a:p>
                  </a:txBody>
                  <a:tcPr marL="44450" marR="44450" marT="0" marB="0"/>
                </a:tc>
              </a:tr>
              <a:tr h="0">
                <a:tc>
                  <a:txBody>
                    <a:bodyPr/>
                    <a:lstStyle/>
                    <a:p>
                      <a:pPr algn="ctr">
                        <a:spcAft>
                          <a:spcPts val="0"/>
                        </a:spcAft>
                      </a:pPr>
                      <a:r>
                        <a:rPr lang="es-ES" sz="2400" dirty="0" smtClean="0">
                          <a:effectLst/>
                        </a:rPr>
                        <a:t>3</a:t>
                      </a:r>
                      <a:endParaRPr lang="es-VE" sz="2400" dirty="0">
                        <a:effectLst/>
                        <a:latin typeface="Times New Roman"/>
                        <a:ea typeface="Times New Roman"/>
                      </a:endParaRPr>
                    </a:p>
                  </a:txBody>
                  <a:tcPr marL="44450" marR="44450" marT="0" marB="0"/>
                </a:tc>
                <a:tc>
                  <a:txBody>
                    <a:bodyPr/>
                    <a:lstStyle/>
                    <a:p>
                      <a:pPr algn="ctr">
                        <a:spcAft>
                          <a:spcPts val="0"/>
                        </a:spcAft>
                      </a:pPr>
                      <a:r>
                        <a:rPr lang="es-ES" sz="2400" dirty="0" smtClean="0">
                          <a:effectLst/>
                        </a:rPr>
                        <a:t>1300000</a:t>
                      </a:r>
                      <a:endParaRPr lang="es-VE" sz="2400" dirty="0">
                        <a:effectLst/>
                        <a:latin typeface="Times New Roman"/>
                        <a:ea typeface="Times New Roman"/>
                      </a:endParaRPr>
                    </a:p>
                  </a:txBody>
                  <a:tcPr marL="44450" marR="44450" marT="0" marB="0"/>
                </a:tc>
              </a:tr>
              <a:tr h="0">
                <a:tc>
                  <a:txBody>
                    <a:bodyPr/>
                    <a:lstStyle/>
                    <a:p>
                      <a:pPr algn="ctr">
                        <a:spcAft>
                          <a:spcPts val="0"/>
                        </a:spcAft>
                      </a:pPr>
                      <a:r>
                        <a:rPr lang="es-ES" sz="2400" dirty="0" smtClean="0">
                          <a:effectLst/>
                        </a:rPr>
                        <a:t>4</a:t>
                      </a:r>
                      <a:endParaRPr lang="es-VE" sz="2400" dirty="0">
                        <a:effectLst/>
                        <a:latin typeface="Times New Roman"/>
                        <a:ea typeface="Times New Roman"/>
                      </a:endParaRPr>
                    </a:p>
                  </a:txBody>
                  <a:tcPr marL="44450" marR="44450" marT="0" marB="0"/>
                </a:tc>
                <a:tc>
                  <a:txBody>
                    <a:bodyPr/>
                    <a:lstStyle/>
                    <a:p>
                      <a:pPr algn="ctr">
                        <a:spcAft>
                          <a:spcPts val="0"/>
                        </a:spcAft>
                      </a:pPr>
                      <a:r>
                        <a:rPr lang="es-ES" sz="2400" dirty="0" smtClean="0">
                          <a:effectLst/>
                        </a:rPr>
                        <a:t>1650000</a:t>
                      </a:r>
                      <a:endParaRPr lang="es-VE" sz="2400" dirty="0">
                        <a:effectLst/>
                        <a:latin typeface="Times New Roman"/>
                        <a:ea typeface="Times New Roman"/>
                      </a:endParaRPr>
                    </a:p>
                  </a:txBody>
                  <a:tcPr marL="44450" marR="44450" marT="0" marB="0"/>
                </a:tc>
              </a:tr>
            </a:tbl>
          </a:graphicData>
        </a:graphic>
      </p:graphicFrame>
    </p:spTree>
    <p:extLst>
      <p:ext uri="{BB962C8B-B14F-4D97-AF65-F5344CB8AC3E}">
        <p14:creationId xmlns:p14="http://schemas.microsoft.com/office/powerpoint/2010/main" val="4357486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179512" y="116632"/>
            <a:ext cx="9793088" cy="5940088"/>
          </a:xfrm>
          <a:prstGeom prst="rect">
            <a:avLst/>
          </a:prstGeom>
        </p:spPr>
        <p:txBody>
          <a:bodyPr wrap="square">
            <a:spAutoFit/>
          </a:bodyPr>
          <a:lstStyle/>
          <a:p>
            <a:r>
              <a:rPr lang="es-ES" sz="2000" b="1" dirty="0">
                <a:latin typeface="Calibri" panose="020F0502020204030204" pitchFamily="34" charset="0"/>
                <a:cs typeface="Calibri" panose="020F0502020204030204" pitchFamily="34" charset="0"/>
              </a:rPr>
              <a:t>Algoritmo</a:t>
            </a:r>
            <a:endParaRPr lang="es-VE" sz="2000" dirty="0">
              <a:latin typeface="Calibri" panose="020F0502020204030204" pitchFamily="34" charset="0"/>
              <a:cs typeface="Calibri" panose="020F0502020204030204" pitchFamily="34" charset="0"/>
            </a:endParaRPr>
          </a:p>
          <a:p>
            <a:r>
              <a:rPr lang="es-ES" sz="2000" dirty="0" smtClean="0">
                <a:latin typeface="Calibri" panose="020F0502020204030204" pitchFamily="34" charset="0"/>
                <a:cs typeface="Calibri" panose="020F0502020204030204" pitchFamily="34" charset="0"/>
              </a:rPr>
              <a:t>0. Inicio</a:t>
            </a:r>
            <a:endParaRPr lang="es-VE" sz="2000" dirty="0">
              <a:latin typeface="Calibri" panose="020F0502020204030204" pitchFamily="34" charset="0"/>
              <a:cs typeface="Calibri" panose="020F0502020204030204" pitchFamily="34" charset="0"/>
            </a:endParaRPr>
          </a:p>
          <a:p>
            <a:pPr lvl="0"/>
            <a:r>
              <a:rPr lang="es-ES" sz="2000" dirty="0" smtClean="0">
                <a:latin typeface="Calibri" panose="020F0502020204030204" pitchFamily="34" charset="0"/>
                <a:cs typeface="Calibri" panose="020F0502020204030204" pitchFamily="34" charset="0"/>
              </a:rPr>
              <a:t>1. Leer </a:t>
            </a:r>
            <a:r>
              <a:rPr lang="es-ES" sz="2000" dirty="0">
                <a:latin typeface="Calibri" panose="020F0502020204030204" pitchFamily="34" charset="0"/>
                <a:cs typeface="Calibri" panose="020F0502020204030204" pitchFamily="34" charset="0"/>
              </a:rPr>
              <a:t>número de personas hospedadas (</a:t>
            </a:r>
            <a:r>
              <a:rPr lang="es-ES" sz="2000" dirty="0" err="1">
                <a:latin typeface="Calibri" panose="020F0502020204030204" pitchFamily="34" charset="0"/>
                <a:cs typeface="Calibri" panose="020F0502020204030204" pitchFamily="34" charset="0"/>
              </a:rPr>
              <a:t>npers</a:t>
            </a:r>
            <a:r>
              <a:rPr lang="es-ES" sz="2000" dirty="0">
                <a:latin typeface="Calibri" panose="020F0502020204030204" pitchFamily="34" charset="0"/>
                <a:cs typeface="Calibri" panose="020F0502020204030204" pitchFamily="34" charset="0"/>
              </a:rPr>
              <a:t>)</a:t>
            </a:r>
            <a:endParaRPr lang="es-VE" sz="2000" dirty="0">
              <a:latin typeface="Calibri" panose="020F0502020204030204" pitchFamily="34" charset="0"/>
              <a:cs typeface="Calibri" panose="020F0502020204030204" pitchFamily="34" charset="0"/>
            </a:endParaRPr>
          </a:p>
          <a:p>
            <a:pPr lvl="0"/>
            <a:r>
              <a:rPr lang="es-ES" sz="2000" dirty="0" smtClean="0">
                <a:latin typeface="Calibri" panose="020F0502020204030204" pitchFamily="34" charset="0"/>
                <a:cs typeface="Calibri" panose="020F0502020204030204" pitchFamily="34" charset="0"/>
              </a:rPr>
              <a:t>2. </a:t>
            </a:r>
            <a:r>
              <a:rPr lang="es-ES" sz="2000" dirty="0" smtClean="0">
                <a:latin typeface="Calibri" panose="020F0502020204030204" pitchFamily="34" charset="0"/>
                <a:cs typeface="Calibri" panose="020F0502020204030204" pitchFamily="34" charset="0"/>
              </a:rPr>
              <a:t>Leer  </a:t>
            </a:r>
            <a:r>
              <a:rPr lang="es-ES" sz="2000" dirty="0">
                <a:latin typeface="Calibri" panose="020F0502020204030204" pitchFamily="34" charset="0"/>
                <a:cs typeface="Calibri" panose="020F0502020204030204" pitchFamily="34" charset="0"/>
              </a:rPr>
              <a:t>número de noches (</a:t>
            </a:r>
            <a:r>
              <a:rPr lang="es-ES" sz="2000" dirty="0" err="1">
                <a:latin typeface="Calibri" panose="020F0502020204030204" pitchFamily="34" charset="0"/>
                <a:cs typeface="Calibri" panose="020F0502020204030204" pitchFamily="34" charset="0"/>
              </a:rPr>
              <a:t>nnoch</a:t>
            </a:r>
            <a:r>
              <a:rPr lang="es-ES" sz="2000" dirty="0">
                <a:latin typeface="Calibri" panose="020F0502020204030204" pitchFamily="34" charset="0"/>
                <a:cs typeface="Calibri" panose="020F0502020204030204" pitchFamily="34" charset="0"/>
              </a:rPr>
              <a:t>)</a:t>
            </a:r>
            <a:endParaRPr lang="es-VE" sz="2000" dirty="0">
              <a:latin typeface="Calibri" panose="020F0502020204030204" pitchFamily="34" charset="0"/>
              <a:cs typeface="Calibri" panose="020F0502020204030204" pitchFamily="34" charset="0"/>
            </a:endParaRPr>
          </a:p>
          <a:p>
            <a:pPr lvl="0"/>
            <a:r>
              <a:rPr lang="es-ES" sz="2000" dirty="0" smtClean="0">
                <a:latin typeface="Calibri" panose="020F0502020204030204" pitchFamily="34" charset="0"/>
                <a:cs typeface="Calibri" panose="020F0502020204030204" pitchFamily="34" charset="0"/>
              </a:rPr>
              <a:t>3. Seleccionar caso </a:t>
            </a:r>
            <a:r>
              <a:rPr lang="es-ES" sz="2000" dirty="0" err="1" smtClean="0">
                <a:latin typeface="Calibri" panose="020F0502020204030204" pitchFamily="34" charset="0"/>
                <a:cs typeface="Calibri" panose="020F0502020204030204" pitchFamily="34" charset="0"/>
              </a:rPr>
              <a:t>nnoch</a:t>
            </a:r>
            <a:endParaRPr lang="es-ES" sz="2000" dirty="0" smtClean="0">
              <a:latin typeface="Calibri" panose="020F0502020204030204" pitchFamily="34" charset="0"/>
              <a:cs typeface="Calibri" panose="020F0502020204030204" pitchFamily="34" charset="0"/>
            </a:endParaRPr>
          </a:p>
          <a:p>
            <a:pPr lvl="0"/>
            <a:r>
              <a:rPr lang="es-ES" sz="2000" dirty="0" smtClean="0">
                <a:latin typeface="Calibri" panose="020F0502020204030204" pitchFamily="34" charset="0"/>
                <a:cs typeface="Calibri" panose="020F0502020204030204" pitchFamily="34" charset="0"/>
              </a:rPr>
              <a:t>     Caso 1</a:t>
            </a:r>
            <a:endParaRPr lang="es-VE" sz="2000" dirty="0">
              <a:latin typeface="Calibri" panose="020F0502020204030204" pitchFamily="34" charset="0"/>
              <a:cs typeface="Calibri" panose="020F0502020204030204" pitchFamily="34" charset="0"/>
            </a:endParaRPr>
          </a:p>
          <a:p>
            <a:r>
              <a:rPr lang="es-ES" sz="2000" dirty="0">
                <a:latin typeface="Calibri" panose="020F0502020204030204" pitchFamily="34" charset="0"/>
                <a:cs typeface="Calibri" panose="020F0502020204030204" pitchFamily="34" charset="0"/>
              </a:rPr>
              <a:t>     </a:t>
            </a:r>
            <a:r>
              <a:rPr lang="es-ES" sz="2000" dirty="0" smtClean="0">
                <a:latin typeface="Calibri" panose="020F0502020204030204" pitchFamily="34" charset="0"/>
                <a:cs typeface="Calibri" panose="020F0502020204030204" pitchFamily="34" charset="0"/>
              </a:rPr>
              <a:t>    Tarifa </a:t>
            </a:r>
            <a:r>
              <a:rPr lang="es-ES" sz="2000" dirty="0">
                <a:latin typeface="Calibri" panose="020F0502020204030204" pitchFamily="34" charset="0"/>
                <a:cs typeface="Calibri" panose="020F0502020204030204" pitchFamily="34" charset="0"/>
              </a:rPr>
              <a:t>= </a:t>
            </a:r>
            <a:r>
              <a:rPr lang="es-ES" sz="2000" dirty="0" err="1">
                <a:latin typeface="Calibri" panose="020F0502020204030204" pitchFamily="34" charset="0"/>
                <a:cs typeface="Calibri" panose="020F0502020204030204" pitchFamily="34" charset="0"/>
              </a:rPr>
              <a:t>nnoch</a:t>
            </a:r>
            <a:r>
              <a:rPr lang="es-ES" sz="2000" dirty="0">
                <a:latin typeface="Calibri" panose="020F0502020204030204" pitchFamily="34" charset="0"/>
                <a:cs typeface="Calibri" panose="020F0502020204030204" pitchFamily="34" charset="0"/>
              </a:rPr>
              <a:t> * </a:t>
            </a:r>
            <a:r>
              <a:rPr lang="es-ES" sz="2000" dirty="0" smtClean="0">
                <a:latin typeface="Calibri" panose="020F0502020204030204" pitchFamily="34" charset="0"/>
                <a:cs typeface="Calibri" panose="020F0502020204030204" pitchFamily="34" charset="0"/>
              </a:rPr>
              <a:t>6000</a:t>
            </a:r>
            <a:r>
              <a:rPr lang="es-ES" sz="2000" dirty="0" smtClean="0">
                <a:latin typeface="Calibri" panose="020F0502020204030204" pitchFamily="34" charset="0"/>
                <a:cs typeface="Calibri" panose="020F0502020204030204" pitchFamily="34" charset="0"/>
              </a:rPr>
              <a:t>00</a:t>
            </a:r>
            <a:endParaRPr lang="es-VE" sz="2000" dirty="0">
              <a:latin typeface="Calibri" panose="020F0502020204030204" pitchFamily="34" charset="0"/>
              <a:cs typeface="Calibri" panose="020F0502020204030204" pitchFamily="34" charset="0"/>
            </a:endParaRPr>
          </a:p>
          <a:p>
            <a:r>
              <a:rPr lang="es-ES" sz="2000" dirty="0" smtClean="0">
                <a:latin typeface="Calibri" panose="020F0502020204030204" pitchFamily="34" charset="0"/>
                <a:cs typeface="Calibri" panose="020F0502020204030204" pitchFamily="34" charset="0"/>
              </a:rPr>
              <a:t>     Caso 2</a:t>
            </a:r>
            <a:endParaRPr lang="es-VE" sz="2000" dirty="0">
              <a:latin typeface="Calibri" panose="020F0502020204030204" pitchFamily="34" charset="0"/>
              <a:cs typeface="Calibri" panose="020F0502020204030204" pitchFamily="34" charset="0"/>
            </a:endParaRPr>
          </a:p>
          <a:p>
            <a:r>
              <a:rPr lang="es-ES" sz="2000" dirty="0" smtClean="0">
                <a:latin typeface="Calibri" panose="020F0502020204030204" pitchFamily="34" charset="0"/>
                <a:cs typeface="Calibri" panose="020F0502020204030204" pitchFamily="34" charset="0"/>
              </a:rPr>
              <a:t>         Tarifa </a:t>
            </a:r>
            <a:r>
              <a:rPr lang="es-ES" sz="2000" dirty="0">
                <a:latin typeface="Calibri" panose="020F0502020204030204" pitchFamily="34" charset="0"/>
                <a:cs typeface="Calibri" panose="020F0502020204030204" pitchFamily="34" charset="0"/>
              </a:rPr>
              <a:t>= </a:t>
            </a:r>
            <a:r>
              <a:rPr lang="es-ES" sz="2000" dirty="0" err="1" smtClean="0">
                <a:latin typeface="Calibri" panose="020F0502020204030204" pitchFamily="34" charset="0"/>
                <a:cs typeface="Calibri" panose="020F0502020204030204" pitchFamily="34" charset="0"/>
              </a:rPr>
              <a:t>nnoch</a:t>
            </a:r>
            <a:r>
              <a:rPr lang="es-ES" sz="2000" dirty="0" smtClean="0">
                <a:latin typeface="Calibri" panose="020F0502020204030204" pitchFamily="34" charset="0"/>
                <a:cs typeface="Calibri" panose="020F0502020204030204" pitchFamily="34" charset="0"/>
              </a:rPr>
              <a:t>*</a:t>
            </a:r>
            <a:r>
              <a:rPr lang="es-VE" sz="2000" dirty="0" smtClean="0">
                <a:latin typeface="Calibri" panose="020F0502020204030204" pitchFamily="34" charset="0"/>
                <a:cs typeface="Calibri" panose="020F0502020204030204" pitchFamily="34" charset="0"/>
              </a:rPr>
              <a:t>900000</a:t>
            </a:r>
            <a:endParaRPr lang="es-VE" sz="2000" dirty="0">
              <a:latin typeface="Calibri" panose="020F0502020204030204" pitchFamily="34" charset="0"/>
              <a:cs typeface="Calibri" panose="020F0502020204030204" pitchFamily="34" charset="0"/>
            </a:endParaRPr>
          </a:p>
          <a:p>
            <a:r>
              <a:rPr lang="es-ES" sz="2000" dirty="0">
                <a:latin typeface="Calibri" panose="020F0502020204030204" pitchFamily="34" charset="0"/>
                <a:cs typeface="Calibri" panose="020F0502020204030204" pitchFamily="34" charset="0"/>
              </a:rPr>
              <a:t>     </a:t>
            </a:r>
            <a:r>
              <a:rPr lang="es-ES" sz="2000" dirty="0" smtClean="0">
                <a:latin typeface="Calibri" panose="020F0502020204030204" pitchFamily="34" charset="0"/>
                <a:cs typeface="Calibri" panose="020F0502020204030204" pitchFamily="34" charset="0"/>
              </a:rPr>
              <a:t> Caso 3</a:t>
            </a:r>
            <a:endParaRPr lang="es-VE" sz="2000" dirty="0">
              <a:latin typeface="Calibri" panose="020F0502020204030204" pitchFamily="34" charset="0"/>
              <a:cs typeface="Calibri" panose="020F0502020204030204" pitchFamily="34" charset="0"/>
            </a:endParaRPr>
          </a:p>
          <a:p>
            <a:r>
              <a:rPr lang="es-ES" sz="2000" dirty="0" smtClean="0">
                <a:latin typeface="Calibri" panose="020F0502020204030204" pitchFamily="34" charset="0"/>
                <a:cs typeface="Calibri" panose="020F0502020204030204" pitchFamily="34" charset="0"/>
              </a:rPr>
              <a:t>         Tarifa </a:t>
            </a:r>
            <a:r>
              <a:rPr lang="es-ES" sz="2000" dirty="0">
                <a:latin typeface="Calibri" panose="020F0502020204030204" pitchFamily="34" charset="0"/>
                <a:cs typeface="Calibri" panose="020F0502020204030204" pitchFamily="34" charset="0"/>
              </a:rPr>
              <a:t>= </a:t>
            </a:r>
            <a:r>
              <a:rPr lang="es-ES" sz="2000" dirty="0" err="1" smtClean="0">
                <a:latin typeface="Calibri" panose="020F0502020204030204" pitchFamily="34" charset="0"/>
                <a:cs typeface="Calibri" panose="020F0502020204030204" pitchFamily="34" charset="0"/>
              </a:rPr>
              <a:t>nnoch</a:t>
            </a:r>
            <a:r>
              <a:rPr lang="es-ES" sz="2000" dirty="0" smtClean="0">
                <a:latin typeface="Calibri" panose="020F0502020204030204" pitchFamily="34" charset="0"/>
                <a:cs typeface="Calibri" panose="020F0502020204030204" pitchFamily="34" charset="0"/>
              </a:rPr>
              <a:t>*</a:t>
            </a:r>
            <a:r>
              <a:rPr lang="es-VE" sz="2000" dirty="0" smtClean="0">
                <a:latin typeface="Calibri" panose="020F0502020204030204" pitchFamily="34" charset="0"/>
                <a:cs typeface="Calibri" panose="020F0502020204030204" pitchFamily="34" charset="0"/>
              </a:rPr>
              <a:t>1300000</a:t>
            </a:r>
            <a:endParaRPr lang="es-VE" sz="2000" dirty="0">
              <a:latin typeface="Calibri" panose="020F0502020204030204" pitchFamily="34" charset="0"/>
              <a:cs typeface="Calibri" panose="020F0502020204030204" pitchFamily="34" charset="0"/>
            </a:endParaRPr>
          </a:p>
          <a:p>
            <a:r>
              <a:rPr lang="es-ES" sz="2000" dirty="0">
                <a:latin typeface="Calibri" panose="020F0502020204030204" pitchFamily="34" charset="0"/>
                <a:cs typeface="Calibri" panose="020F0502020204030204" pitchFamily="34" charset="0"/>
              </a:rPr>
              <a:t>      </a:t>
            </a:r>
            <a:r>
              <a:rPr lang="es-ES" sz="2000" dirty="0" smtClean="0">
                <a:latin typeface="Calibri" panose="020F0502020204030204" pitchFamily="34" charset="0"/>
                <a:cs typeface="Calibri" panose="020F0502020204030204" pitchFamily="34" charset="0"/>
              </a:rPr>
              <a:t>Caso 4</a:t>
            </a:r>
            <a:endParaRPr lang="es-VE" sz="2000" dirty="0">
              <a:latin typeface="Calibri" panose="020F0502020204030204" pitchFamily="34" charset="0"/>
              <a:cs typeface="Calibri" panose="020F0502020204030204" pitchFamily="34" charset="0"/>
            </a:endParaRPr>
          </a:p>
          <a:p>
            <a:r>
              <a:rPr lang="es-ES" sz="2000" dirty="0" smtClean="0">
                <a:latin typeface="Calibri" panose="020F0502020204030204" pitchFamily="34" charset="0"/>
                <a:cs typeface="Calibri" panose="020F0502020204030204" pitchFamily="34" charset="0"/>
              </a:rPr>
              <a:t>         Tarifa </a:t>
            </a:r>
            <a:r>
              <a:rPr lang="es-ES" sz="2000" dirty="0">
                <a:latin typeface="Calibri" panose="020F0502020204030204" pitchFamily="34" charset="0"/>
                <a:cs typeface="Calibri" panose="020F0502020204030204" pitchFamily="34" charset="0"/>
              </a:rPr>
              <a:t>= </a:t>
            </a:r>
            <a:r>
              <a:rPr lang="es-ES" sz="2000" dirty="0" err="1" smtClean="0">
                <a:latin typeface="Calibri" panose="020F0502020204030204" pitchFamily="34" charset="0"/>
                <a:cs typeface="Calibri" panose="020F0502020204030204" pitchFamily="34" charset="0"/>
              </a:rPr>
              <a:t>nnoch</a:t>
            </a:r>
            <a:r>
              <a:rPr lang="es-ES" sz="2000" dirty="0" smtClean="0">
                <a:latin typeface="Calibri" panose="020F0502020204030204" pitchFamily="34" charset="0"/>
                <a:cs typeface="Calibri" panose="020F0502020204030204" pitchFamily="34" charset="0"/>
              </a:rPr>
              <a:t>*1650000</a:t>
            </a:r>
            <a:endParaRPr lang="es-VE" sz="2000" dirty="0">
              <a:latin typeface="Calibri" panose="020F0502020204030204" pitchFamily="34" charset="0"/>
              <a:cs typeface="Calibri" panose="020F0502020204030204" pitchFamily="34" charset="0"/>
            </a:endParaRPr>
          </a:p>
          <a:p>
            <a:r>
              <a:rPr lang="es-ES" sz="2000" dirty="0">
                <a:latin typeface="Calibri" panose="020F0502020204030204" pitchFamily="34" charset="0"/>
                <a:cs typeface="Calibri" panose="020F0502020204030204" pitchFamily="34" charset="0"/>
              </a:rPr>
              <a:t>       </a:t>
            </a:r>
            <a:r>
              <a:rPr lang="es-ES" sz="2000" dirty="0" smtClean="0">
                <a:latin typeface="Calibri" panose="020F0502020204030204" pitchFamily="34" charset="0"/>
                <a:cs typeface="Calibri" panose="020F0502020204030204" pitchFamily="34" charset="0"/>
              </a:rPr>
              <a:t>De </a:t>
            </a:r>
            <a:r>
              <a:rPr lang="es-ES" sz="2000" dirty="0">
                <a:latin typeface="Calibri" panose="020F0502020204030204" pitchFamily="34" charset="0"/>
                <a:cs typeface="Calibri" panose="020F0502020204030204" pitchFamily="34" charset="0"/>
              </a:rPr>
              <a:t>lo contrario </a:t>
            </a:r>
            <a:endParaRPr lang="es-VE" sz="2000" dirty="0">
              <a:latin typeface="Calibri" panose="020F0502020204030204" pitchFamily="34" charset="0"/>
              <a:cs typeface="Calibri" panose="020F0502020204030204" pitchFamily="34" charset="0"/>
            </a:endParaRPr>
          </a:p>
          <a:p>
            <a:r>
              <a:rPr lang="es-ES" sz="2000" dirty="0">
                <a:latin typeface="Calibri" panose="020F0502020204030204" pitchFamily="34" charset="0"/>
                <a:cs typeface="Calibri" panose="020F0502020204030204" pitchFamily="34" charset="0"/>
              </a:rPr>
              <a:t>         </a:t>
            </a:r>
            <a:r>
              <a:rPr lang="es-ES" sz="2000" dirty="0" smtClean="0">
                <a:latin typeface="Calibri" panose="020F0502020204030204" pitchFamily="34" charset="0"/>
                <a:cs typeface="Calibri" panose="020F0502020204030204" pitchFamily="34" charset="0"/>
              </a:rPr>
              <a:t>Mostrar mensaje (“El </a:t>
            </a:r>
            <a:r>
              <a:rPr lang="es-ES" sz="2000" dirty="0">
                <a:latin typeface="Calibri" panose="020F0502020204030204" pitchFamily="34" charset="0"/>
                <a:cs typeface="Calibri" panose="020F0502020204030204" pitchFamily="34" charset="0"/>
              </a:rPr>
              <a:t>número de personas hospedadas </a:t>
            </a:r>
            <a:r>
              <a:rPr lang="es-ES" sz="2000" dirty="0" smtClean="0">
                <a:latin typeface="Calibri" panose="020F0502020204030204" pitchFamily="34" charset="0"/>
                <a:cs typeface="Calibri" panose="020F0502020204030204" pitchFamily="34" charset="0"/>
              </a:rPr>
              <a:t>debe </a:t>
            </a:r>
            <a:r>
              <a:rPr lang="es-ES" sz="2000" dirty="0">
                <a:latin typeface="Calibri" panose="020F0502020204030204" pitchFamily="34" charset="0"/>
                <a:cs typeface="Calibri" panose="020F0502020204030204" pitchFamily="34" charset="0"/>
              </a:rPr>
              <a:t>estar entre 1 y 4</a:t>
            </a:r>
            <a:r>
              <a:rPr lang="es-ES" sz="2000" dirty="0" smtClean="0">
                <a:latin typeface="Calibri" panose="020F0502020204030204" pitchFamily="34" charset="0"/>
                <a:cs typeface="Calibri" panose="020F0502020204030204" pitchFamily="34" charset="0"/>
              </a:rPr>
              <a:t>”)</a:t>
            </a:r>
            <a:endParaRPr lang="es-VE" sz="2000" dirty="0">
              <a:latin typeface="Calibri" panose="020F0502020204030204" pitchFamily="34" charset="0"/>
              <a:cs typeface="Calibri" panose="020F0502020204030204" pitchFamily="34" charset="0"/>
            </a:endParaRPr>
          </a:p>
          <a:p>
            <a:r>
              <a:rPr lang="es-ES" sz="2000" dirty="0" smtClean="0">
                <a:latin typeface="Calibri" panose="020F0502020204030204" pitchFamily="34" charset="0"/>
                <a:cs typeface="Calibri" panose="020F0502020204030204" pitchFamily="34" charset="0"/>
              </a:rPr>
              <a:t>       Fin </a:t>
            </a:r>
            <a:r>
              <a:rPr lang="es-ES" sz="2000" dirty="0">
                <a:latin typeface="Calibri" panose="020F0502020204030204" pitchFamily="34" charset="0"/>
                <a:cs typeface="Calibri" panose="020F0502020204030204" pitchFamily="34" charset="0"/>
              </a:rPr>
              <a:t>de </a:t>
            </a:r>
            <a:r>
              <a:rPr lang="es-ES" sz="2000" dirty="0" smtClean="0">
                <a:latin typeface="Calibri" panose="020F0502020204030204" pitchFamily="34" charset="0"/>
                <a:cs typeface="Calibri" panose="020F0502020204030204" pitchFamily="34" charset="0"/>
              </a:rPr>
              <a:t>si 3</a:t>
            </a:r>
            <a:endParaRPr lang="es-VE" sz="2000" dirty="0">
              <a:latin typeface="Calibri" panose="020F0502020204030204" pitchFamily="34" charset="0"/>
              <a:cs typeface="Calibri" panose="020F0502020204030204" pitchFamily="34" charset="0"/>
            </a:endParaRPr>
          </a:p>
          <a:p>
            <a:pPr lvl="0"/>
            <a:r>
              <a:rPr lang="es-ES" sz="2000" dirty="0" smtClean="0">
                <a:latin typeface="Calibri" panose="020F0502020204030204" pitchFamily="34" charset="0"/>
                <a:cs typeface="Calibri" panose="020F0502020204030204" pitchFamily="34" charset="0"/>
              </a:rPr>
              <a:t>4. Total </a:t>
            </a:r>
            <a:r>
              <a:rPr lang="es-ES" sz="2000" dirty="0">
                <a:latin typeface="Calibri" panose="020F0502020204030204" pitchFamily="34" charset="0"/>
                <a:cs typeface="Calibri" panose="020F0502020204030204" pitchFamily="34" charset="0"/>
              </a:rPr>
              <a:t>= Tarifa + 0.01*Tarifa + </a:t>
            </a:r>
            <a:r>
              <a:rPr lang="es-ES" sz="2000" dirty="0" smtClean="0">
                <a:latin typeface="Calibri" panose="020F0502020204030204" pitchFamily="34" charset="0"/>
                <a:cs typeface="Calibri" panose="020F0502020204030204" pitchFamily="34" charset="0"/>
              </a:rPr>
              <a:t>0.12*Tarifa</a:t>
            </a:r>
            <a:endParaRPr lang="es-VE" sz="2000" dirty="0">
              <a:latin typeface="Calibri" panose="020F0502020204030204" pitchFamily="34" charset="0"/>
              <a:cs typeface="Calibri" panose="020F0502020204030204" pitchFamily="34" charset="0"/>
            </a:endParaRPr>
          </a:p>
          <a:p>
            <a:pPr lvl="0"/>
            <a:r>
              <a:rPr lang="es-ES" sz="2000" dirty="0" smtClean="0">
                <a:latin typeface="Calibri" panose="020F0502020204030204" pitchFamily="34" charset="0"/>
                <a:cs typeface="Calibri" panose="020F0502020204030204" pitchFamily="34" charset="0"/>
              </a:rPr>
              <a:t>5. </a:t>
            </a:r>
            <a:r>
              <a:rPr lang="es-ES" sz="2000" dirty="0" smtClean="0">
                <a:latin typeface="Calibri" panose="020F0502020204030204" pitchFamily="34" charset="0"/>
                <a:cs typeface="Calibri" panose="020F0502020204030204" pitchFamily="34" charset="0"/>
              </a:rPr>
              <a:t>Mostrar Total </a:t>
            </a:r>
            <a:r>
              <a:rPr lang="es-ES" sz="2000" dirty="0">
                <a:latin typeface="Calibri" panose="020F0502020204030204" pitchFamily="34" charset="0"/>
                <a:cs typeface="Calibri" panose="020F0502020204030204" pitchFamily="34" charset="0"/>
              </a:rPr>
              <a:t>a pagar  (Total)</a:t>
            </a:r>
            <a:endParaRPr lang="es-VE" sz="2000" dirty="0">
              <a:latin typeface="Calibri" panose="020F0502020204030204" pitchFamily="34" charset="0"/>
              <a:cs typeface="Calibri" panose="020F0502020204030204" pitchFamily="34" charset="0"/>
            </a:endParaRPr>
          </a:p>
          <a:p>
            <a:pPr lvl="0"/>
            <a:r>
              <a:rPr lang="es-ES" sz="2000" dirty="0" smtClean="0">
                <a:latin typeface="Calibri" panose="020F0502020204030204" pitchFamily="34" charset="0"/>
                <a:cs typeface="Calibri" panose="020F0502020204030204" pitchFamily="34" charset="0"/>
              </a:rPr>
              <a:t>6. Fin</a:t>
            </a:r>
            <a:endParaRPr lang="es-VE"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981323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43608" y="764704"/>
            <a:ext cx="4608512" cy="58326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ln>
                <a:solidFill>
                  <a:schemeClr val="tx1"/>
                </a:solidFill>
              </a:ln>
              <a:solidFill>
                <a:schemeClr val="bg1"/>
              </a:solidFill>
            </a:endParaRPr>
          </a:p>
        </p:txBody>
      </p:sp>
      <p:sp>
        <p:nvSpPr>
          <p:cNvPr id="5" name="2 Marcador de contenido"/>
          <p:cNvSpPr txBox="1">
            <a:spLocks/>
          </p:cNvSpPr>
          <p:nvPr/>
        </p:nvSpPr>
        <p:spPr>
          <a:xfrm>
            <a:off x="1043608" y="260648"/>
            <a:ext cx="8229600" cy="6480720"/>
          </a:xfrm>
          <a:prstGeom prst="rect">
            <a:avLst/>
          </a:prstGeom>
        </p:spPr>
        <p:txBody>
          <a:bodyPr vert="horz">
            <a:normAutofit fontScale="92500" lnSpcReduction="10000"/>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marL="137160" indent="0">
              <a:spcBef>
                <a:spcPts val="0"/>
              </a:spcBef>
              <a:spcAft>
                <a:spcPts val="1200"/>
              </a:spcAft>
              <a:buFont typeface="Wingdings 2"/>
              <a:buNone/>
            </a:pPr>
            <a:r>
              <a:rPr lang="es-ES" dirty="0" smtClean="0">
                <a:solidFill>
                  <a:srgbClr val="C00000"/>
                </a:solidFill>
              </a:rPr>
              <a:t>Notación en Visual Basic</a:t>
            </a:r>
          </a:p>
          <a:p>
            <a:pPr marL="137160" indent="0">
              <a:spcBef>
                <a:spcPts val="0"/>
              </a:spcBef>
              <a:spcAft>
                <a:spcPts val="1200"/>
              </a:spcAft>
              <a:buFont typeface="Wingdings 2"/>
              <a:buNone/>
            </a:pPr>
            <a:r>
              <a:rPr lang="es-ES" dirty="0" err="1" smtClean="0">
                <a:solidFill>
                  <a:schemeClr val="accent3">
                    <a:lumMod val="75000"/>
                  </a:schemeClr>
                </a:solidFill>
              </a:rPr>
              <a:t>Select</a:t>
            </a:r>
            <a:r>
              <a:rPr lang="es-ES" dirty="0" smtClean="0">
                <a:solidFill>
                  <a:schemeClr val="accent3">
                    <a:lumMod val="75000"/>
                  </a:schemeClr>
                </a:solidFill>
              </a:rPr>
              <a:t> Case </a:t>
            </a:r>
            <a:r>
              <a:rPr lang="es-ES" dirty="0" smtClean="0"/>
              <a:t>Variable</a:t>
            </a:r>
          </a:p>
          <a:p>
            <a:pPr marL="137160" indent="0">
              <a:buFont typeface="Wingdings 2"/>
              <a:buNone/>
            </a:pPr>
            <a:r>
              <a:rPr lang="es-ES" dirty="0" smtClean="0">
                <a:solidFill>
                  <a:schemeClr val="accent3">
                    <a:lumMod val="75000"/>
                  </a:schemeClr>
                </a:solidFill>
              </a:rPr>
              <a:t>Case  </a:t>
            </a:r>
            <a:r>
              <a:rPr lang="es-ES" dirty="0" smtClean="0"/>
              <a:t>Valor 1</a:t>
            </a:r>
          </a:p>
          <a:p>
            <a:pPr marL="137160" indent="0">
              <a:buFont typeface="Wingdings 2"/>
              <a:buNone/>
            </a:pPr>
            <a:r>
              <a:rPr lang="es-ES" dirty="0" smtClean="0">
                <a:solidFill>
                  <a:srgbClr val="C00000"/>
                </a:solidFill>
              </a:rPr>
              <a:t>       </a:t>
            </a:r>
            <a:r>
              <a:rPr lang="es-ES" dirty="0" smtClean="0"/>
              <a:t>instrucciones</a:t>
            </a:r>
          </a:p>
          <a:p>
            <a:pPr marL="137160" indent="0">
              <a:buNone/>
            </a:pPr>
            <a:r>
              <a:rPr lang="es-ES" dirty="0" smtClean="0">
                <a:solidFill>
                  <a:schemeClr val="accent3">
                    <a:lumMod val="75000"/>
                  </a:schemeClr>
                </a:solidFill>
              </a:rPr>
              <a:t>Case  </a:t>
            </a:r>
            <a:r>
              <a:rPr lang="es-ES" dirty="0">
                <a:solidFill>
                  <a:schemeClr val="accent3">
                    <a:lumMod val="75000"/>
                  </a:schemeClr>
                </a:solidFill>
              </a:rPr>
              <a:t>Valor </a:t>
            </a:r>
            <a:r>
              <a:rPr lang="es-ES" dirty="0" smtClean="0">
                <a:solidFill>
                  <a:schemeClr val="accent3">
                    <a:lumMod val="75000"/>
                  </a:schemeClr>
                </a:solidFill>
              </a:rPr>
              <a:t>2</a:t>
            </a:r>
            <a:endParaRPr lang="es-ES" dirty="0">
              <a:solidFill>
                <a:schemeClr val="accent3">
                  <a:lumMod val="75000"/>
                </a:schemeClr>
              </a:solidFill>
            </a:endParaRPr>
          </a:p>
          <a:p>
            <a:pPr marL="137160" indent="0">
              <a:buNone/>
            </a:pPr>
            <a:r>
              <a:rPr lang="es-ES" dirty="0">
                <a:solidFill>
                  <a:srgbClr val="C00000"/>
                </a:solidFill>
              </a:rPr>
              <a:t>       </a:t>
            </a:r>
            <a:r>
              <a:rPr lang="es-ES" dirty="0" smtClean="0"/>
              <a:t>instrucciones</a:t>
            </a:r>
          </a:p>
          <a:p>
            <a:pPr marL="1077913" indent="0">
              <a:spcBef>
                <a:spcPts val="0"/>
              </a:spcBef>
              <a:buNone/>
            </a:pPr>
            <a:r>
              <a:rPr lang="es-ES" dirty="0" smtClean="0"/>
              <a:t>.</a:t>
            </a:r>
          </a:p>
          <a:p>
            <a:pPr marL="1077913" indent="0">
              <a:spcBef>
                <a:spcPts val="0"/>
              </a:spcBef>
              <a:buNone/>
            </a:pPr>
            <a:r>
              <a:rPr lang="es-ES" dirty="0" smtClean="0"/>
              <a:t>.</a:t>
            </a:r>
          </a:p>
          <a:p>
            <a:pPr marL="1077913" indent="0">
              <a:spcBef>
                <a:spcPts val="0"/>
              </a:spcBef>
              <a:buNone/>
            </a:pPr>
            <a:r>
              <a:rPr lang="es-ES" dirty="0" smtClean="0"/>
              <a:t>.</a:t>
            </a:r>
          </a:p>
          <a:p>
            <a:pPr marL="137160" indent="0">
              <a:buNone/>
            </a:pPr>
            <a:r>
              <a:rPr lang="es-ES" dirty="0" smtClean="0">
                <a:solidFill>
                  <a:schemeClr val="accent3">
                    <a:lumMod val="75000"/>
                  </a:schemeClr>
                </a:solidFill>
              </a:rPr>
              <a:t>Case  </a:t>
            </a:r>
            <a:r>
              <a:rPr lang="es-ES" dirty="0">
                <a:solidFill>
                  <a:schemeClr val="accent3">
                    <a:lumMod val="75000"/>
                  </a:schemeClr>
                </a:solidFill>
              </a:rPr>
              <a:t>Valor </a:t>
            </a:r>
            <a:r>
              <a:rPr lang="es-ES" dirty="0" smtClean="0">
                <a:solidFill>
                  <a:schemeClr val="accent3">
                    <a:lumMod val="75000"/>
                  </a:schemeClr>
                </a:solidFill>
              </a:rPr>
              <a:t>n</a:t>
            </a:r>
            <a:endParaRPr lang="es-ES" dirty="0">
              <a:solidFill>
                <a:schemeClr val="accent3">
                  <a:lumMod val="75000"/>
                </a:schemeClr>
              </a:solidFill>
            </a:endParaRPr>
          </a:p>
          <a:p>
            <a:pPr marL="137160" indent="0">
              <a:buNone/>
            </a:pPr>
            <a:r>
              <a:rPr lang="es-ES" dirty="0">
                <a:solidFill>
                  <a:srgbClr val="C00000"/>
                </a:solidFill>
              </a:rPr>
              <a:t>       </a:t>
            </a:r>
            <a:r>
              <a:rPr lang="es-ES" dirty="0" smtClean="0"/>
              <a:t>instrucciones</a:t>
            </a:r>
          </a:p>
          <a:p>
            <a:pPr marL="137160" indent="0">
              <a:buNone/>
            </a:pPr>
            <a:r>
              <a:rPr lang="es-ES" dirty="0" smtClean="0">
                <a:solidFill>
                  <a:schemeClr val="accent3">
                    <a:lumMod val="75000"/>
                  </a:schemeClr>
                </a:solidFill>
              </a:rPr>
              <a:t>Case </a:t>
            </a:r>
            <a:r>
              <a:rPr lang="es-ES" dirty="0" err="1" smtClean="0">
                <a:solidFill>
                  <a:schemeClr val="accent3">
                    <a:lumMod val="75000"/>
                  </a:schemeClr>
                </a:solidFill>
              </a:rPr>
              <a:t>else</a:t>
            </a:r>
            <a:endParaRPr lang="es-ES" dirty="0">
              <a:solidFill>
                <a:schemeClr val="accent3">
                  <a:lumMod val="75000"/>
                </a:schemeClr>
              </a:solidFill>
            </a:endParaRPr>
          </a:p>
          <a:p>
            <a:pPr marL="137160" indent="0">
              <a:buNone/>
            </a:pPr>
            <a:r>
              <a:rPr lang="es-ES" dirty="0" smtClean="0"/>
              <a:t>       instrucciones</a:t>
            </a:r>
          </a:p>
          <a:p>
            <a:pPr marL="137160" indent="0">
              <a:buNone/>
            </a:pPr>
            <a:r>
              <a:rPr lang="es-ES" dirty="0" err="1" smtClean="0">
                <a:solidFill>
                  <a:schemeClr val="accent3">
                    <a:lumMod val="75000"/>
                  </a:schemeClr>
                </a:solidFill>
              </a:rPr>
              <a:t>End</a:t>
            </a:r>
            <a:r>
              <a:rPr lang="es-ES" dirty="0" smtClean="0">
                <a:solidFill>
                  <a:schemeClr val="accent3">
                    <a:lumMod val="75000"/>
                  </a:schemeClr>
                </a:solidFill>
              </a:rPr>
              <a:t> </a:t>
            </a:r>
            <a:r>
              <a:rPr lang="es-ES" dirty="0" err="1" smtClean="0">
                <a:solidFill>
                  <a:schemeClr val="accent3">
                    <a:lumMod val="75000"/>
                  </a:schemeClr>
                </a:solidFill>
              </a:rPr>
              <a:t>Select</a:t>
            </a:r>
            <a:endParaRPr lang="es-ES" dirty="0">
              <a:solidFill>
                <a:schemeClr val="accent3">
                  <a:lumMod val="75000"/>
                </a:schemeClr>
              </a:solidFill>
            </a:endParaRPr>
          </a:p>
          <a:p>
            <a:pPr marL="137160" indent="0">
              <a:spcBef>
                <a:spcPts val="0"/>
              </a:spcBef>
              <a:buNone/>
            </a:pPr>
            <a:endParaRPr lang="es-ES" dirty="0" smtClean="0"/>
          </a:p>
          <a:p>
            <a:pPr marL="137160" indent="0">
              <a:buNone/>
            </a:pPr>
            <a:endParaRPr lang="es-ES" dirty="0"/>
          </a:p>
          <a:p>
            <a:pPr marL="137160" indent="0">
              <a:buFont typeface="Wingdings 2"/>
              <a:buNone/>
            </a:pPr>
            <a:endParaRPr lang="es-ES" dirty="0" smtClean="0">
              <a:solidFill>
                <a:srgbClr val="C00000"/>
              </a:solidFill>
            </a:endParaRPr>
          </a:p>
          <a:p>
            <a:pPr marL="137160" indent="0">
              <a:buFont typeface="Wingdings 2"/>
              <a:buNone/>
            </a:pPr>
            <a:endParaRPr lang="es-ES" dirty="0" smtClean="0">
              <a:solidFill>
                <a:srgbClr val="C00000"/>
              </a:solidFill>
            </a:endParaRPr>
          </a:p>
          <a:p>
            <a:pPr marL="137160" indent="0">
              <a:buFont typeface="Wingdings 2"/>
              <a:buNone/>
            </a:pPr>
            <a:endParaRPr lang="es-VE" dirty="0">
              <a:solidFill>
                <a:schemeClr val="accent3">
                  <a:lumMod val="75000"/>
                </a:schemeClr>
              </a:solidFill>
            </a:endParaRPr>
          </a:p>
        </p:txBody>
      </p:sp>
    </p:spTree>
    <p:extLst>
      <p:ext uri="{BB962C8B-B14F-4D97-AF65-F5344CB8AC3E}">
        <p14:creationId xmlns:p14="http://schemas.microsoft.com/office/powerpoint/2010/main" val="27939584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88640"/>
            <a:ext cx="8229600" cy="1143000"/>
          </a:xfrm>
        </p:spPr>
        <p:txBody>
          <a:bodyPr>
            <a:normAutofit/>
          </a:bodyPr>
          <a:lstStyle/>
          <a:p>
            <a:r>
              <a:rPr lang="es-VE" dirty="0" smtClean="0">
                <a:solidFill>
                  <a:srgbClr val="C00000"/>
                </a:solidFill>
                <a:effectLst/>
              </a:rPr>
              <a:t>Ejercicio 2</a:t>
            </a:r>
            <a:endParaRPr lang="es-VE" dirty="0">
              <a:solidFill>
                <a:srgbClr val="C00000"/>
              </a:solidFill>
            </a:endParaRPr>
          </a:p>
        </p:txBody>
      </p:sp>
      <p:sp>
        <p:nvSpPr>
          <p:cNvPr id="8" name="1 Título"/>
          <p:cNvSpPr txBox="1">
            <a:spLocks/>
          </p:cNvSpPr>
          <p:nvPr/>
        </p:nvSpPr>
        <p:spPr>
          <a:xfrm>
            <a:off x="441732" y="980728"/>
            <a:ext cx="8352928" cy="3456385"/>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es-ES" sz="2800" dirty="0" smtClean="0">
              <a:latin typeface="+mn-lt"/>
            </a:endParaRPr>
          </a:p>
          <a:p>
            <a:pPr algn="just"/>
            <a:r>
              <a:rPr lang="es-ES" sz="2800" dirty="0" smtClean="0">
                <a:latin typeface="+mn-lt"/>
              </a:rPr>
              <a:t>Elaborar un programa </a:t>
            </a:r>
            <a:r>
              <a:rPr lang="es-ES" sz="2800" dirty="0">
                <a:latin typeface="+mn-lt"/>
              </a:rPr>
              <a:t>para </a:t>
            </a:r>
            <a:r>
              <a:rPr lang="es-ES" sz="2800" dirty="0" smtClean="0">
                <a:latin typeface="+mn-lt"/>
              </a:rPr>
              <a:t>determinar el área de un triángulo, de un rectángulo o de un círculo.  El usuario debe seleccionar una opción de acuerdo al área que desea calcular:</a:t>
            </a:r>
          </a:p>
          <a:p>
            <a:pPr algn="just"/>
            <a:endParaRPr lang="es-VE" sz="2800" dirty="0">
              <a:latin typeface="+mn-lt"/>
            </a:endParaRPr>
          </a:p>
        </p:txBody>
      </p:sp>
      <p:graphicFrame>
        <p:nvGraphicFramePr>
          <p:cNvPr id="12" name="11 Tabla"/>
          <p:cNvGraphicFramePr>
            <a:graphicFrameLocks noGrp="1"/>
          </p:cNvGraphicFramePr>
          <p:nvPr>
            <p:extLst>
              <p:ext uri="{D42A27DB-BD31-4B8C-83A1-F6EECF244321}">
                <p14:modId xmlns:p14="http://schemas.microsoft.com/office/powerpoint/2010/main" val="1406886047"/>
              </p:ext>
            </p:extLst>
          </p:nvPr>
        </p:nvGraphicFramePr>
        <p:xfrm>
          <a:off x="2097916" y="4077072"/>
          <a:ext cx="5040560" cy="1463040"/>
        </p:xfrm>
        <a:graphic>
          <a:graphicData uri="http://schemas.openxmlformats.org/drawingml/2006/table">
            <a:tbl>
              <a:tblPr>
                <a:tableStyleId>{3C2FFA5D-87B4-456A-9821-1D502468CF0F}</a:tableStyleId>
              </a:tblPr>
              <a:tblGrid>
                <a:gridCol w="2520280"/>
                <a:gridCol w="2520280"/>
              </a:tblGrid>
              <a:tr h="167640">
                <a:tc>
                  <a:txBody>
                    <a:bodyPr/>
                    <a:lstStyle/>
                    <a:p>
                      <a:pPr algn="ctr">
                        <a:spcAft>
                          <a:spcPts val="0"/>
                        </a:spcAft>
                      </a:pPr>
                      <a:r>
                        <a:rPr lang="es-ES" sz="2400" b="1" dirty="0" smtClean="0">
                          <a:effectLst/>
                        </a:rPr>
                        <a:t>Opción</a:t>
                      </a:r>
                      <a:endParaRPr lang="es-VE" sz="2400" b="1" dirty="0">
                        <a:effectLst/>
                        <a:latin typeface="Times New Roman"/>
                        <a:ea typeface="Times New Roman"/>
                      </a:endParaRPr>
                    </a:p>
                  </a:txBody>
                  <a:tcPr marL="44450" marR="44450" marT="0" marB="0"/>
                </a:tc>
                <a:tc>
                  <a:txBody>
                    <a:bodyPr/>
                    <a:lstStyle/>
                    <a:p>
                      <a:pPr algn="ctr">
                        <a:spcAft>
                          <a:spcPts val="0"/>
                        </a:spcAft>
                      </a:pPr>
                      <a:r>
                        <a:rPr lang="es-ES" sz="2400" b="1" dirty="0" smtClean="0">
                          <a:effectLst/>
                          <a:latin typeface="+mn-lt"/>
                          <a:ea typeface="+mn-ea"/>
                        </a:rPr>
                        <a:t>Área</a:t>
                      </a:r>
                      <a:r>
                        <a:rPr lang="es-ES" sz="2400" b="1" baseline="0" dirty="0" smtClean="0">
                          <a:effectLst/>
                          <a:latin typeface="+mn-lt"/>
                          <a:ea typeface="+mn-ea"/>
                        </a:rPr>
                        <a:t> a calcular</a:t>
                      </a:r>
                      <a:endParaRPr lang="es-VE" sz="2400" b="1" dirty="0">
                        <a:effectLst/>
                        <a:latin typeface="Times New Roman"/>
                        <a:ea typeface="Times New Roman"/>
                      </a:endParaRPr>
                    </a:p>
                  </a:txBody>
                  <a:tcPr marL="44450" marR="44450" marT="0" marB="0"/>
                </a:tc>
              </a:tr>
              <a:tr h="0">
                <a:tc>
                  <a:txBody>
                    <a:bodyPr/>
                    <a:lstStyle/>
                    <a:p>
                      <a:pPr algn="ctr">
                        <a:spcAft>
                          <a:spcPts val="0"/>
                        </a:spcAft>
                      </a:pPr>
                      <a:r>
                        <a:rPr lang="es-ES" sz="2400" dirty="0" smtClean="0">
                          <a:effectLst/>
                          <a:latin typeface="+mn-lt"/>
                          <a:ea typeface="+mn-ea"/>
                        </a:rPr>
                        <a:t>T</a:t>
                      </a:r>
                      <a:endParaRPr lang="es-VE" sz="2400" dirty="0">
                        <a:effectLst/>
                        <a:latin typeface="Times New Roman"/>
                        <a:ea typeface="Times New Roman"/>
                      </a:endParaRPr>
                    </a:p>
                  </a:txBody>
                  <a:tcPr marL="44450" marR="44450" marT="0" marB="0"/>
                </a:tc>
                <a:tc>
                  <a:txBody>
                    <a:bodyPr/>
                    <a:lstStyle/>
                    <a:p>
                      <a:pPr algn="ctr">
                        <a:spcAft>
                          <a:spcPts val="0"/>
                        </a:spcAft>
                      </a:pPr>
                      <a:r>
                        <a:rPr lang="es-ES" sz="2400" dirty="0" smtClean="0">
                          <a:effectLst/>
                        </a:rPr>
                        <a:t>Triángulo</a:t>
                      </a:r>
                      <a:endParaRPr lang="es-VE" sz="2400" dirty="0">
                        <a:effectLst/>
                        <a:latin typeface="Times New Roman"/>
                        <a:ea typeface="Times New Roman"/>
                      </a:endParaRPr>
                    </a:p>
                  </a:txBody>
                  <a:tcPr marL="44450" marR="44450" marT="0" marB="0"/>
                </a:tc>
              </a:tr>
              <a:tr h="0">
                <a:tc>
                  <a:txBody>
                    <a:bodyPr/>
                    <a:lstStyle/>
                    <a:p>
                      <a:pPr algn="ctr">
                        <a:spcAft>
                          <a:spcPts val="0"/>
                        </a:spcAft>
                      </a:pPr>
                      <a:r>
                        <a:rPr lang="es-ES" sz="2400" dirty="0" smtClean="0">
                          <a:effectLst/>
                          <a:latin typeface="+mn-lt"/>
                          <a:ea typeface="+mn-ea"/>
                        </a:rPr>
                        <a:t>R</a:t>
                      </a:r>
                      <a:endParaRPr lang="es-VE" sz="2400" dirty="0">
                        <a:effectLst/>
                        <a:latin typeface="Times New Roman"/>
                        <a:ea typeface="Times New Roman"/>
                      </a:endParaRPr>
                    </a:p>
                  </a:txBody>
                  <a:tcPr marL="44450" marR="44450" marT="0" marB="0"/>
                </a:tc>
                <a:tc>
                  <a:txBody>
                    <a:bodyPr/>
                    <a:lstStyle/>
                    <a:p>
                      <a:pPr algn="ctr">
                        <a:spcAft>
                          <a:spcPts val="0"/>
                        </a:spcAft>
                      </a:pPr>
                      <a:r>
                        <a:rPr lang="es-ES" sz="2400" dirty="0" smtClean="0">
                          <a:effectLst/>
                          <a:latin typeface="+mn-lt"/>
                          <a:ea typeface="+mn-ea"/>
                        </a:rPr>
                        <a:t>Rectángulo</a:t>
                      </a:r>
                      <a:endParaRPr lang="es-VE" sz="2400" dirty="0">
                        <a:effectLst/>
                        <a:latin typeface="Times New Roman"/>
                        <a:ea typeface="Times New Roman"/>
                      </a:endParaRPr>
                    </a:p>
                  </a:txBody>
                  <a:tcPr marL="44450" marR="44450" marT="0" marB="0"/>
                </a:tc>
              </a:tr>
              <a:tr h="0">
                <a:tc>
                  <a:txBody>
                    <a:bodyPr/>
                    <a:lstStyle/>
                    <a:p>
                      <a:pPr algn="ctr">
                        <a:spcAft>
                          <a:spcPts val="0"/>
                        </a:spcAft>
                      </a:pPr>
                      <a:r>
                        <a:rPr lang="es-ES" sz="2400" dirty="0" smtClean="0">
                          <a:effectLst/>
                        </a:rPr>
                        <a:t>C</a:t>
                      </a:r>
                      <a:endParaRPr lang="es-VE" sz="2400" dirty="0">
                        <a:effectLst/>
                        <a:latin typeface="Times New Roman"/>
                        <a:ea typeface="Times New Roman"/>
                      </a:endParaRPr>
                    </a:p>
                  </a:txBody>
                  <a:tcPr marL="44450" marR="44450" marT="0" marB="0"/>
                </a:tc>
                <a:tc>
                  <a:txBody>
                    <a:bodyPr/>
                    <a:lstStyle/>
                    <a:p>
                      <a:pPr algn="ctr">
                        <a:spcAft>
                          <a:spcPts val="0"/>
                        </a:spcAft>
                      </a:pPr>
                      <a:r>
                        <a:rPr lang="es-ES" sz="2400" dirty="0" smtClean="0">
                          <a:effectLst/>
                          <a:latin typeface="+mn-lt"/>
                          <a:ea typeface="+mn-ea"/>
                        </a:rPr>
                        <a:t>Círculo</a:t>
                      </a:r>
                      <a:endParaRPr lang="es-VE" sz="2400" dirty="0">
                        <a:effectLst/>
                        <a:latin typeface="Times New Roman"/>
                        <a:ea typeface="Times New Roman"/>
                      </a:endParaRPr>
                    </a:p>
                  </a:txBody>
                  <a:tcPr marL="44450" marR="44450" marT="0" marB="0"/>
                </a:tc>
              </a:tr>
            </a:tbl>
          </a:graphicData>
        </a:graphic>
      </p:graphicFrame>
    </p:spTree>
    <p:extLst>
      <p:ext uri="{BB962C8B-B14F-4D97-AF65-F5344CB8AC3E}">
        <p14:creationId xmlns:p14="http://schemas.microsoft.com/office/powerpoint/2010/main" val="25672471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VE" dirty="0" smtClean="0">
                <a:effectLst/>
              </a:rPr>
              <a:t>Contenido</a:t>
            </a:r>
            <a:endParaRPr lang="en-US" dirty="0">
              <a:effectLst/>
            </a:endParaRPr>
          </a:p>
        </p:txBody>
      </p:sp>
      <p:sp>
        <p:nvSpPr>
          <p:cNvPr id="3" name="2 Marcador de contenido"/>
          <p:cNvSpPr>
            <a:spLocks noGrp="1"/>
          </p:cNvSpPr>
          <p:nvPr>
            <p:ph idx="1"/>
          </p:nvPr>
        </p:nvSpPr>
        <p:spPr>
          <a:xfrm>
            <a:off x="1142976" y="1643050"/>
            <a:ext cx="7043758" cy="4709160"/>
          </a:xfrm>
        </p:spPr>
        <p:txBody>
          <a:bodyPr>
            <a:normAutofit/>
          </a:bodyPr>
          <a:lstStyle/>
          <a:p>
            <a:pPr>
              <a:buClr>
                <a:srgbClr val="76B531"/>
              </a:buClr>
              <a:buSzPct val="85000"/>
              <a:buFont typeface="Wingdings" pitchFamily="2" charset="2"/>
              <a:buChar char="§"/>
            </a:pPr>
            <a:r>
              <a:rPr lang="es-VE" dirty="0" smtClean="0"/>
              <a:t>Operadores relacionales</a:t>
            </a:r>
          </a:p>
          <a:p>
            <a:pPr>
              <a:buClr>
                <a:srgbClr val="76B531"/>
              </a:buClr>
              <a:buSzPct val="85000"/>
              <a:buFont typeface="Wingdings" pitchFamily="2" charset="2"/>
              <a:buChar char="§"/>
            </a:pPr>
            <a:r>
              <a:rPr lang="es-VE" dirty="0" smtClean="0"/>
              <a:t>Operadores lógicos</a:t>
            </a:r>
          </a:p>
          <a:p>
            <a:pPr>
              <a:buClr>
                <a:srgbClr val="76B531"/>
              </a:buClr>
              <a:buSzPct val="85000"/>
              <a:buFont typeface="Wingdings" pitchFamily="2" charset="2"/>
              <a:buChar char="§"/>
            </a:pPr>
            <a:r>
              <a:rPr lang="es-VE" dirty="0" smtClean="0"/>
              <a:t>Expresiones lógicas</a:t>
            </a:r>
          </a:p>
          <a:p>
            <a:pPr>
              <a:buClr>
                <a:srgbClr val="76B531"/>
              </a:buClr>
              <a:buSzPct val="85000"/>
              <a:buFont typeface="Wingdings" pitchFamily="2" charset="2"/>
              <a:buChar char="§"/>
            </a:pPr>
            <a:r>
              <a:rPr lang="es-VE" dirty="0" smtClean="0"/>
              <a:t>Estructuras de decisión simple</a:t>
            </a:r>
          </a:p>
          <a:p>
            <a:pPr>
              <a:buClr>
                <a:srgbClr val="76B531"/>
              </a:buClr>
              <a:buSzPct val="85000"/>
              <a:buFont typeface="Wingdings" pitchFamily="2" charset="2"/>
              <a:buChar char="§"/>
            </a:pPr>
            <a:r>
              <a:rPr lang="es-VE" dirty="0" smtClean="0"/>
              <a:t>Estructuras de decisión doble</a:t>
            </a:r>
          </a:p>
          <a:p>
            <a:pPr>
              <a:buClr>
                <a:srgbClr val="76B531"/>
              </a:buClr>
              <a:buSzPct val="85000"/>
              <a:buFont typeface="Wingdings" pitchFamily="2" charset="2"/>
              <a:buChar char="§"/>
            </a:pPr>
            <a:r>
              <a:rPr lang="es-VE" dirty="0" smtClean="0">
                <a:solidFill>
                  <a:srgbClr val="0070C0"/>
                </a:solidFill>
              </a:rPr>
              <a:t>Estructuras de decisión anidadas</a:t>
            </a:r>
          </a:p>
          <a:p>
            <a:pPr>
              <a:buClr>
                <a:srgbClr val="76B531"/>
              </a:buClr>
              <a:buSzPct val="85000"/>
              <a:buFont typeface="Wingdings" pitchFamily="2" charset="2"/>
              <a:buChar char="§"/>
            </a:pPr>
            <a:r>
              <a:rPr lang="es-VE" dirty="0" smtClean="0">
                <a:solidFill>
                  <a:srgbClr val="0070C0"/>
                </a:solidFill>
              </a:rPr>
              <a:t>Estructuras de decisión múltiple </a:t>
            </a:r>
          </a:p>
          <a:p>
            <a:pPr>
              <a:buClr>
                <a:srgbClr val="76B531"/>
              </a:buClr>
              <a:buSzPct val="85000"/>
              <a:buFont typeface="Wingdings" pitchFamily="2" charset="2"/>
              <a:buChar char="§"/>
            </a:pPr>
            <a:endParaRPr lang="en-US" dirty="0"/>
          </a:p>
        </p:txBody>
      </p:sp>
      <p:sp>
        <p:nvSpPr>
          <p:cNvPr id="4" name="3 Flecha derecha">
            <a:hlinkClick r:id="rId2" action="ppaction://hlinksldjump"/>
          </p:cNvPr>
          <p:cNvSpPr/>
          <p:nvPr/>
        </p:nvSpPr>
        <p:spPr>
          <a:xfrm>
            <a:off x="7164288" y="4869160"/>
            <a:ext cx="360040"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6048712"/>
          </a:xfrm>
        </p:spPr>
        <p:txBody>
          <a:bodyPr>
            <a:normAutofit fontScale="70000" lnSpcReduction="20000"/>
          </a:bodyPr>
          <a:lstStyle/>
          <a:p>
            <a:pPr marL="137160" lvl="0" indent="0">
              <a:buNone/>
            </a:pPr>
            <a:r>
              <a:rPr lang="es-VE" dirty="0" smtClean="0"/>
              <a:t>0. Inicio</a:t>
            </a:r>
            <a:endParaRPr lang="es-VE" dirty="0"/>
          </a:p>
          <a:p>
            <a:pPr marL="137160" lvl="0" indent="0">
              <a:buNone/>
            </a:pPr>
            <a:r>
              <a:rPr lang="es-VE" dirty="0" smtClean="0"/>
              <a:t>1. Leer </a:t>
            </a:r>
            <a:r>
              <a:rPr lang="es-VE" dirty="0"/>
              <a:t>figura (</a:t>
            </a:r>
            <a:r>
              <a:rPr lang="es-VE" dirty="0" err="1"/>
              <a:t>Fig</a:t>
            </a:r>
            <a:r>
              <a:rPr lang="es-VE" dirty="0"/>
              <a:t>)</a:t>
            </a:r>
          </a:p>
          <a:p>
            <a:pPr marL="137160" lvl="0" indent="0">
              <a:buNone/>
            </a:pPr>
            <a:r>
              <a:rPr lang="es-VE" dirty="0" smtClean="0"/>
              <a:t>2. Seleccionar </a:t>
            </a:r>
            <a:r>
              <a:rPr lang="es-VE" dirty="0"/>
              <a:t>caso </a:t>
            </a:r>
            <a:r>
              <a:rPr lang="es-VE" dirty="0" err="1"/>
              <a:t>Fig</a:t>
            </a:r>
            <a:endParaRPr lang="es-VE" dirty="0"/>
          </a:p>
          <a:p>
            <a:pPr marL="137160" indent="0">
              <a:buNone/>
            </a:pPr>
            <a:r>
              <a:rPr lang="es-VE" dirty="0" smtClean="0"/>
              <a:t>      Caso “T</a:t>
            </a:r>
            <a:r>
              <a:rPr lang="es-VE" dirty="0"/>
              <a:t>”, “t</a:t>
            </a:r>
            <a:r>
              <a:rPr lang="es-VE" dirty="0" smtClean="0"/>
              <a:t>” </a:t>
            </a:r>
          </a:p>
          <a:p>
            <a:pPr marL="137160" indent="0">
              <a:buNone/>
            </a:pPr>
            <a:r>
              <a:rPr lang="es-VE" dirty="0"/>
              <a:t> </a:t>
            </a:r>
            <a:r>
              <a:rPr lang="es-VE" dirty="0" smtClean="0"/>
              <a:t>               Leer </a:t>
            </a:r>
            <a:r>
              <a:rPr lang="es-VE" dirty="0"/>
              <a:t>base del triángulo (b)</a:t>
            </a:r>
          </a:p>
          <a:p>
            <a:pPr marL="137160" indent="0">
              <a:buNone/>
            </a:pPr>
            <a:r>
              <a:rPr lang="es-VE" dirty="0" smtClean="0"/>
              <a:t>                Leer </a:t>
            </a:r>
            <a:r>
              <a:rPr lang="es-VE" dirty="0"/>
              <a:t>altura del triángulo (h)</a:t>
            </a:r>
          </a:p>
          <a:p>
            <a:pPr marL="137160" indent="0">
              <a:buNone/>
            </a:pPr>
            <a:r>
              <a:rPr lang="es-VE" dirty="0" smtClean="0"/>
              <a:t>                </a:t>
            </a:r>
            <a:r>
              <a:rPr lang="es-VE" dirty="0" err="1" smtClean="0"/>
              <a:t>AreaFig</a:t>
            </a:r>
            <a:r>
              <a:rPr lang="es-VE" dirty="0" smtClean="0"/>
              <a:t> </a:t>
            </a:r>
            <a:r>
              <a:rPr lang="es-VE" dirty="0"/>
              <a:t>= b * h / 2  </a:t>
            </a:r>
          </a:p>
          <a:p>
            <a:pPr marL="137160" indent="0">
              <a:buNone/>
            </a:pPr>
            <a:r>
              <a:rPr lang="es-VE" dirty="0" smtClean="0"/>
              <a:t>      Caso “R</a:t>
            </a:r>
            <a:r>
              <a:rPr lang="es-VE" dirty="0"/>
              <a:t>”, “</a:t>
            </a:r>
            <a:r>
              <a:rPr lang="es-VE" dirty="0" smtClean="0"/>
              <a:t>r”</a:t>
            </a:r>
          </a:p>
          <a:p>
            <a:pPr marL="137160" indent="0">
              <a:buNone/>
            </a:pPr>
            <a:r>
              <a:rPr lang="es-VE" dirty="0"/>
              <a:t> </a:t>
            </a:r>
            <a:r>
              <a:rPr lang="es-VE" dirty="0" smtClean="0"/>
              <a:t>               Leer </a:t>
            </a:r>
            <a:r>
              <a:rPr lang="es-VE" dirty="0"/>
              <a:t>largo del rectángulo (l)</a:t>
            </a:r>
          </a:p>
          <a:p>
            <a:pPr marL="137160" indent="0">
              <a:buNone/>
            </a:pPr>
            <a:r>
              <a:rPr lang="es-VE" dirty="0"/>
              <a:t>           </a:t>
            </a:r>
            <a:r>
              <a:rPr lang="es-VE" dirty="0" smtClean="0"/>
              <a:t>     Leer </a:t>
            </a:r>
            <a:r>
              <a:rPr lang="es-VE" dirty="0"/>
              <a:t>ancho del rectángulo (a)</a:t>
            </a:r>
          </a:p>
          <a:p>
            <a:pPr marL="137160" indent="0">
              <a:buNone/>
            </a:pPr>
            <a:r>
              <a:rPr lang="es-VE" dirty="0"/>
              <a:t>	   </a:t>
            </a:r>
            <a:r>
              <a:rPr lang="es-VE" dirty="0" smtClean="0"/>
              <a:t> </a:t>
            </a:r>
            <a:r>
              <a:rPr lang="es-VE" dirty="0" err="1" smtClean="0"/>
              <a:t>AreaFig</a:t>
            </a:r>
            <a:r>
              <a:rPr lang="es-VE" dirty="0" smtClean="0"/>
              <a:t> </a:t>
            </a:r>
            <a:r>
              <a:rPr lang="es-VE" dirty="0"/>
              <a:t>= l * a</a:t>
            </a:r>
          </a:p>
          <a:p>
            <a:pPr marL="137160" indent="0">
              <a:buNone/>
            </a:pPr>
            <a:r>
              <a:rPr lang="es-VE" dirty="0" smtClean="0"/>
              <a:t>      Caso “C</a:t>
            </a:r>
            <a:r>
              <a:rPr lang="es-VE" dirty="0"/>
              <a:t>”, “c</a:t>
            </a:r>
            <a:r>
              <a:rPr lang="es-VE" dirty="0" smtClean="0"/>
              <a:t>”</a:t>
            </a:r>
          </a:p>
          <a:p>
            <a:pPr marL="137160" indent="0">
              <a:buNone/>
            </a:pPr>
            <a:r>
              <a:rPr lang="es-VE" dirty="0"/>
              <a:t> </a:t>
            </a:r>
            <a:r>
              <a:rPr lang="es-VE" dirty="0" smtClean="0"/>
              <a:t>               </a:t>
            </a:r>
            <a:r>
              <a:rPr lang="es-VE" dirty="0"/>
              <a:t>Leer radio del círculo (r)</a:t>
            </a:r>
          </a:p>
          <a:p>
            <a:pPr marL="137160" indent="0">
              <a:buNone/>
            </a:pPr>
            <a:r>
              <a:rPr lang="es-VE" dirty="0"/>
              <a:t>	   </a:t>
            </a:r>
            <a:r>
              <a:rPr lang="es-VE" dirty="0" err="1" smtClean="0"/>
              <a:t>AreaFig</a:t>
            </a:r>
            <a:r>
              <a:rPr lang="es-VE" dirty="0" smtClean="0"/>
              <a:t> </a:t>
            </a:r>
            <a:r>
              <a:rPr lang="es-VE" dirty="0"/>
              <a:t>= 3.1416 * r</a:t>
            </a:r>
            <a:r>
              <a:rPr lang="es-VE" baseline="30000" dirty="0"/>
              <a:t>2</a:t>
            </a:r>
            <a:endParaRPr lang="es-VE" dirty="0"/>
          </a:p>
          <a:p>
            <a:pPr marL="137160" indent="0">
              <a:buNone/>
            </a:pPr>
            <a:r>
              <a:rPr lang="es-VE" dirty="0" smtClean="0"/>
              <a:t>   de </a:t>
            </a:r>
            <a:r>
              <a:rPr lang="es-VE" dirty="0"/>
              <a:t>lo contrario</a:t>
            </a:r>
          </a:p>
          <a:p>
            <a:pPr marL="137160" indent="0">
              <a:buNone/>
            </a:pPr>
            <a:r>
              <a:rPr lang="es-VE" dirty="0"/>
              <a:t>        Mostrar “Opción equivocada”</a:t>
            </a:r>
          </a:p>
          <a:p>
            <a:pPr marL="137160" indent="0">
              <a:buNone/>
            </a:pPr>
            <a:r>
              <a:rPr lang="es-VE" dirty="0" smtClean="0"/>
              <a:t>   Fin </a:t>
            </a:r>
            <a:r>
              <a:rPr lang="es-VE" dirty="0"/>
              <a:t>de seleccionar</a:t>
            </a:r>
          </a:p>
          <a:p>
            <a:pPr marL="137160" lvl="0" indent="0">
              <a:buNone/>
            </a:pPr>
            <a:r>
              <a:rPr lang="es-VE" dirty="0" smtClean="0"/>
              <a:t>3. Mostrar </a:t>
            </a:r>
            <a:r>
              <a:rPr lang="es-VE" dirty="0"/>
              <a:t>área de la figura (</a:t>
            </a:r>
            <a:r>
              <a:rPr lang="es-VE" dirty="0" err="1"/>
              <a:t>AreaFig</a:t>
            </a:r>
            <a:r>
              <a:rPr lang="es-VE" dirty="0"/>
              <a:t>)</a:t>
            </a:r>
          </a:p>
          <a:p>
            <a:pPr marL="137160" lvl="0" indent="0">
              <a:buNone/>
            </a:pPr>
            <a:r>
              <a:rPr lang="es-VE" dirty="0" smtClean="0"/>
              <a:t>4. Fin</a:t>
            </a:r>
            <a:endParaRPr lang="es-VE" dirty="0"/>
          </a:p>
          <a:p>
            <a:pPr marL="137160" indent="0">
              <a:buNone/>
            </a:pPr>
            <a:endParaRPr lang="es-VE" dirty="0"/>
          </a:p>
        </p:txBody>
      </p:sp>
    </p:spTree>
    <p:extLst>
      <p:ext uri="{BB962C8B-B14F-4D97-AF65-F5344CB8AC3E}">
        <p14:creationId xmlns:p14="http://schemas.microsoft.com/office/powerpoint/2010/main" val="12826737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043608" y="764704"/>
            <a:ext cx="7056784" cy="58326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ln>
                <a:solidFill>
                  <a:schemeClr val="tx1"/>
                </a:solidFill>
              </a:ln>
              <a:solidFill>
                <a:schemeClr val="bg1"/>
              </a:solidFill>
            </a:endParaRPr>
          </a:p>
        </p:txBody>
      </p:sp>
      <p:sp>
        <p:nvSpPr>
          <p:cNvPr id="5" name="2 Marcador de contenido"/>
          <p:cNvSpPr txBox="1">
            <a:spLocks/>
          </p:cNvSpPr>
          <p:nvPr/>
        </p:nvSpPr>
        <p:spPr>
          <a:xfrm>
            <a:off x="1043608" y="260648"/>
            <a:ext cx="8229600" cy="6480720"/>
          </a:xfrm>
          <a:prstGeom prst="rect">
            <a:avLst/>
          </a:prstGeom>
        </p:spPr>
        <p:txBody>
          <a:bodyPr vert="horz">
            <a:normAutofit/>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marL="137160" indent="0">
              <a:spcBef>
                <a:spcPts val="0"/>
              </a:spcBef>
              <a:spcAft>
                <a:spcPts val="1200"/>
              </a:spcAft>
              <a:buFont typeface="Wingdings 2"/>
              <a:buNone/>
            </a:pPr>
            <a:r>
              <a:rPr lang="es-ES" dirty="0" smtClean="0">
                <a:solidFill>
                  <a:srgbClr val="C00000"/>
                </a:solidFill>
              </a:rPr>
              <a:t>Otros formatos para </a:t>
            </a:r>
            <a:r>
              <a:rPr lang="es-ES" dirty="0" err="1" smtClean="0">
                <a:solidFill>
                  <a:srgbClr val="C00000"/>
                </a:solidFill>
              </a:rPr>
              <a:t>Select</a:t>
            </a:r>
            <a:r>
              <a:rPr lang="es-ES" dirty="0" smtClean="0">
                <a:solidFill>
                  <a:srgbClr val="C00000"/>
                </a:solidFill>
              </a:rPr>
              <a:t>  Case en Visual Basic</a:t>
            </a:r>
          </a:p>
          <a:p>
            <a:pPr marL="137160" indent="0">
              <a:spcBef>
                <a:spcPts val="0"/>
              </a:spcBef>
              <a:spcAft>
                <a:spcPts val="1200"/>
              </a:spcAft>
              <a:buFont typeface="Wingdings 2"/>
              <a:buNone/>
            </a:pPr>
            <a:r>
              <a:rPr lang="es-ES" dirty="0" err="1" smtClean="0">
                <a:solidFill>
                  <a:schemeClr val="accent3">
                    <a:lumMod val="75000"/>
                  </a:schemeClr>
                </a:solidFill>
              </a:rPr>
              <a:t>Select</a:t>
            </a:r>
            <a:r>
              <a:rPr lang="es-ES" dirty="0" smtClean="0">
                <a:solidFill>
                  <a:schemeClr val="accent3">
                    <a:lumMod val="75000"/>
                  </a:schemeClr>
                </a:solidFill>
              </a:rPr>
              <a:t> Case </a:t>
            </a:r>
            <a:r>
              <a:rPr lang="es-ES" dirty="0" smtClean="0"/>
              <a:t>Variable</a:t>
            </a:r>
          </a:p>
          <a:p>
            <a:pPr marL="137160" indent="0">
              <a:buFont typeface="Wingdings 2"/>
              <a:buNone/>
            </a:pPr>
            <a:r>
              <a:rPr lang="es-ES" dirty="0" smtClean="0">
                <a:solidFill>
                  <a:schemeClr val="accent3">
                    <a:lumMod val="75000"/>
                  </a:schemeClr>
                </a:solidFill>
              </a:rPr>
              <a:t>Case </a:t>
            </a:r>
            <a:r>
              <a:rPr lang="es-ES" dirty="0" err="1" smtClean="0">
                <a:solidFill>
                  <a:schemeClr val="accent3">
                    <a:lumMod val="75000"/>
                  </a:schemeClr>
                </a:solidFill>
              </a:rPr>
              <a:t>is</a:t>
            </a:r>
            <a:r>
              <a:rPr lang="es-ES" dirty="0" smtClean="0">
                <a:solidFill>
                  <a:schemeClr val="accent3">
                    <a:lumMod val="75000"/>
                  </a:schemeClr>
                </a:solidFill>
              </a:rPr>
              <a:t>   </a:t>
            </a:r>
            <a:r>
              <a:rPr lang="es-ES" dirty="0" smtClean="0"/>
              <a:t>Relación</a:t>
            </a:r>
          </a:p>
          <a:p>
            <a:pPr marL="137160" indent="0">
              <a:buFont typeface="Wingdings 2"/>
              <a:buNone/>
            </a:pPr>
            <a:r>
              <a:rPr lang="es-ES" dirty="0" smtClean="0">
                <a:solidFill>
                  <a:srgbClr val="C00000"/>
                </a:solidFill>
              </a:rPr>
              <a:t>       </a:t>
            </a:r>
            <a:r>
              <a:rPr lang="es-ES" dirty="0" smtClean="0"/>
              <a:t>instrucciones</a:t>
            </a:r>
          </a:p>
          <a:p>
            <a:pPr marL="137160" indent="0">
              <a:buNone/>
            </a:pPr>
            <a:r>
              <a:rPr lang="es-ES" dirty="0" smtClean="0">
                <a:solidFill>
                  <a:schemeClr val="accent3">
                    <a:lumMod val="75000"/>
                  </a:schemeClr>
                </a:solidFill>
              </a:rPr>
              <a:t>Case  </a:t>
            </a:r>
            <a:r>
              <a:rPr lang="es-ES" dirty="0" err="1" smtClean="0"/>
              <a:t>valor_inicial</a:t>
            </a:r>
            <a:r>
              <a:rPr lang="es-ES" dirty="0" smtClean="0"/>
              <a:t> </a:t>
            </a:r>
            <a:r>
              <a:rPr lang="es-ES" dirty="0" err="1" smtClean="0"/>
              <a:t>to</a:t>
            </a:r>
            <a:r>
              <a:rPr lang="es-ES" dirty="0" smtClean="0"/>
              <a:t> </a:t>
            </a:r>
            <a:r>
              <a:rPr lang="es-ES" dirty="0" err="1" smtClean="0"/>
              <a:t>valor_final</a:t>
            </a:r>
            <a:endParaRPr lang="es-ES" dirty="0"/>
          </a:p>
          <a:p>
            <a:pPr marL="137160" indent="0">
              <a:buNone/>
            </a:pPr>
            <a:r>
              <a:rPr lang="es-ES" dirty="0">
                <a:solidFill>
                  <a:srgbClr val="C00000"/>
                </a:solidFill>
              </a:rPr>
              <a:t>       </a:t>
            </a:r>
            <a:r>
              <a:rPr lang="es-ES" dirty="0" smtClean="0"/>
              <a:t>instrucciones</a:t>
            </a:r>
          </a:p>
          <a:p>
            <a:pPr marL="1077913" indent="0">
              <a:spcBef>
                <a:spcPts val="0"/>
              </a:spcBef>
              <a:buNone/>
            </a:pPr>
            <a:r>
              <a:rPr lang="es-ES" dirty="0" smtClean="0"/>
              <a:t>.</a:t>
            </a:r>
          </a:p>
          <a:p>
            <a:pPr marL="1077913" indent="0">
              <a:spcBef>
                <a:spcPts val="0"/>
              </a:spcBef>
              <a:buNone/>
            </a:pPr>
            <a:r>
              <a:rPr lang="es-ES" dirty="0" smtClean="0"/>
              <a:t>.</a:t>
            </a:r>
          </a:p>
          <a:p>
            <a:pPr marL="1077913" indent="0">
              <a:spcBef>
                <a:spcPts val="0"/>
              </a:spcBef>
              <a:buNone/>
            </a:pPr>
            <a:r>
              <a:rPr lang="es-ES" dirty="0" smtClean="0"/>
              <a:t>.</a:t>
            </a:r>
          </a:p>
          <a:p>
            <a:pPr marL="137160" indent="0">
              <a:buNone/>
            </a:pPr>
            <a:r>
              <a:rPr lang="es-ES" dirty="0" smtClean="0">
                <a:solidFill>
                  <a:schemeClr val="accent3">
                    <a:lumMod val="75000"/>
                  </a:schemeClr>
                </a:solidFill>
              </a:rPr>
              <a:t>Case </a:t>
            </a:r>
            <a:r>
              <a:rPr lang="es-ES" dirty="0" err="1">
                <a:solidFill>
                  <a:schemeClr val="accent3">
                    <a:lumMod val="75000"/>
                  </a:schemeClr>
                </a:solidFill>
              </a:rPr>
              <a:t>e</a:t>
            </a:r>
            <a:r>
              <a:rPr lang="es-ES" dirty="0" err="1" smtClean="0">
                <a:solidFill>
                  <a:schemeClr val="accent3">
                    <a:lumMod val="75000"/>
                  </a:schemeClr>
                </a:solidFill>
              </a:rPr>
              <a:t>lse</a:t>
            </a:r>
            <a:endParaRPr lang="es-ES" dirty="0">
              <a:solidFill>
                <a:schemeClr val="accent3">
                  <a:lumMod val="75000"/>
                </a:schemeClr>
              </a:solidFill>
            </a:endParaRPr>
          </a:p>
          <a:p>
            <a:pPr marL="137160" indent="0">
              <a:buNone/>
            </a:pPr>
            <a:r>
              <a:rPr lang="es-ES" dirty="0" smtClean="0"/>
              <a:t>       instrucciones</a:t>
            </a:r>
          </a:p>
          <a:p>
            <a:pPr marL="137160" indent="0">
              <a:buNone/>
            </a:pPr>
            <a:r>
              <a:rPr lang="es-ES" dirty="0" err="1" smtClean="0">
                <a:solidFill>
                  <a:schemeClr val="accent3">
                    <a:lumMod val="75000"/>
                  </a:schemeClr>
                </a:solidFill>
              </a:rPr>
              <a:t>End</a:t>
            </a:r>
            <a:r>
              <a:rPr lang="es-ES" dirty="0" smtClean="0">
                <a:solidFill>
                  <a:schemeClr val="accent3">
                    <a:lumMod val="75000"/>
                  </a:schemeClr>
                </a:solidFill>
              </a:rPr>
              <a:t> </a:t>
            </a:r>
            <a:r>
              <a:rPr lang="es-ES" dirty="0" err="1" smtClean="0">
                <a:solidFill>
                  <a:schemeClr val="accent3">
                    <a:lumMod val="75000"/>
                  </a:schemeClr>
                </a:solidFill>
              </a:rPr>
              <a:t>Select</a:t>
            </a:r>
            <a:endParaRPr lang="es-ES" dirty="0">
              <a:solidFill>
                <a:schemeClr val="accent3">
                  <a:lumMod val="75000"/>
                </a:schemeClr>
              </a:solidFill>
            </a:endParaRPr>
          </a:p>
          <a:p>
            <a:pPr marL="137160" indent="0">
              <a:spcBef>
                <a:spcPts val="0"/>
              </a:spcBef>
              <a:buNone/>
            </a:pPr>
            <a:endParaRPr lang="es-ES" dirty="0" smtClean="0"/>
          </a:p>
          <a:p>
            <a:pPr marL="137160" indent="0">
              <a:buNone/>
            </a:pPr>
            <a:endParaRPr lang="es-ES" dirty="0"/>
          </a:p>
          <a:p>
            <a:pPr marL="137160" indent="0">
              <a:buFont typeface="Wingdings 2"/>
              <a:buNone/>
            </a:pPr>
            <a:endParaRPr lang="es-ES" dirty="0" smtClean="0">
              <a:solidFill>
                <a:srgbClr val="C00000"/>
              </a:solidFill>
            </a:endParaRPr>
          </a:p>
          <a:p>
            <a:pPr marL="137160" indent="0">
              <a:buFont typeface="Wingdings 2"/>
              <a:buNone/>
            </a:pPr>
            <a:endParaRPr lang="es-ES" dirty="0" smtClean="0">
              <a:solidFill>
                <a:srgbClr val="C00000"/>
              </a:solidFill>
            </a:endParaRPr>
          </a:p>
          <a:p>
            <a:pPr marL="137160" indent="0">
              <a:buFont typeface="Wingdings 2"/>
              <a:buNone/>
            </a:pPr>
            <a:endParaRPr lang="es-VE" dirty="0">
              <a:solidFill>
                <a:schemeClr val="accent3">
                  <a:lumMod val="75000"/>
                </a:schemeClr>
              </a:solidFill>
            </a:endParaRPr>
          </a:p>
        </p:txBody>
      </p:sp>
    </p:spTree>
    <p:extLst>
      <p:ext uri="{BB962C8B-B14F-4D97-AF65-F5344CB8AC3E}">
        <p14:creationId xmlns:p14="http://schemas.microsoft.com/office/powerpoint/2010/main" val="30795070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88640"/>
            <a:ext cx="8229600" cy="1143000"/>
          </a:xfrm>
        </p:spPr>
        <p:txBody>
          <a:bodyPr>
            <a:normAutofit/>
          </a:bodyPr>
          <a:lstStyle/>
          <a:p>
            <a:r>
              <a:rPr lang="es-VE" dirty="0" smtClean="0">
                <a:solidFill>
                  <a:srgbClr val="C00000"/>
                </a:solidFill>
                <a:effectLst/>
              </a:rPr>
              <a:t>Ejercicio 3</a:t>
            </a:r>
            <a:endParaRPr lang="es-VE" dirty="0">
              <a:solidFill>
                <a:srgbClr val="C00000"/>
              </a:solidFill>
            </a:endParaRPr>
          </a:p>
        </p:txBody>
      </p:sp>
      <p:sp>
        <p:nvSpPr>
          <p:cNvPr id="8" name="1 Título"/>
          <p:cNvSpPr txBox="1">
            <a:spLocks/>
          </p:cNvSpPr>
          <p:nvPr/>
        </p:nvSpPr>
        <p:spPr>
          <a:xfrm>
            <a:off x="441732" y="980728"/>
            <a:ext cx="8352928" cy="3456385"/>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es-ES" sz="2800" dirty="0" smtClean="0">
              <a:latin typeface="+mn-lt"/>
            </a:endParaRPr>
          </a:p>
          <a:p>
            <a:pPr algn="just"/>
            <a:r>
              <a:rPr lang="es-ES" sz="2800" dirty="0" smtClean="0">
                <a:latin typeface="+mn-lt"/>
              </a:rPr>
              <a:t>Realizar un programa que dada la edad de una persona, la clasifique de la siguiente manera:</a:t>
            </a:r>
            <a:endParaRPr lang="es-VE" sz="2800" dirty="0">
              <a:latin typeface="+mn-lt"/>
            </a:endParaRPr>
          </a:p>
        </p:txBody>
      </p:sp>
      <p:graphicFrame>
        <p:nvGraphicFramePr>
          <p:cNvPr id="9" name="8 Tabla"/>
          <p:cNvGraphicFramePr>
            <a:graphicFrameLocks noGrp="1"/>
          </p:cNvGraphicFramePr>
          <p:nvPr>
            <p:extLst>
              <p:ext uri="{D42A27DB-BD31-4B8C-83A1-F6EECF244321}">
                <p14:modId xmlns:p14="http://schemas.microsoft.com/office/powerpoint/2010/main" val="4263891140"/>
              </p:ext>
            </p:extLst>
          </p:nvPr>
        </p:nvGraphicFramePr>
        <p:xfrm>
          <a:off x="2097916" y="3068960"/>
          <a:ext cx="5040560" cy="2194560"/>
        </p:xfrm>
        <a:graphic>
          <a:graphicData uri="http://schemas.openxmlformats.org/drawingml/2006/table">
            <a:tbl>
              <a:tblPr>
                <a:tableStyleId>{3C2FFA5D-87B4-456A-9821-1D502468CF0F}</a:tableStyleId>
              </a:tblPr>
              <a:tblGrid>
                <a:gridCol w="2520280"/>
                <a:gridCol w="2520280"/>
              </a:tblGrid>
              <a:tr h="167640">
                <a:tc>
                  <a:txBody>
                    <a:bodyPr/>
                    <a:lstStyle/>
                    <a:p>
                      <a:pPr algn="ctr">
                        <a:spcAft>
                          <a:spcPts val="0"/>
                        </a:spcAft>
                      </a:pPr>
                      <a:r>
                        <a:rPr lang="es-ES" sz="2400" b="1" dirty="0" smtClean="0">
                          <a:effectLst/>
                        </a:rPr>
                        <a:t>Edad</a:t>
                      </a:r>
                      <a:endParaRPr lang="es-VE" sz="2400" b="1" dirty="0">
                        <a:effectLst/>
                        <a:latin typeface="Times New Roman"/>
                        <a:ea typeface="Times New Roman"/>
                      </a:endParaRPr>
                    </a:p>
                  </a:txBody>
                  <a:tcPr marL="44450" marR="44450" marT="0" marB="0"/>
                </a:tc>
                <a:tc>
                  <a:txBody>
                    <a:bodyPr/>
                    <a:lstStyle/>
                    <a:p>
                      <a:pPr algn="ctr">
                        <a:spcAft>
                          <a:spcPts val="0"/>
                        </a:spcAft>
                      </a:pPr>
                      <a:r>
                        <a:rPr lang="es-ES" sz="2400" b="1" dirty="0" smtClean="0">
                          <a:effectLst/>
                        </a:rPr>
                        <a:t>Clasificación</a:t>
                      </a:r>
                      <a:endParaRPr lang="es-VE" sz="2400" b="1" dirty="0">
                        <a:effectLst/>
                        <a:latin typeface="Times New Roman"/>
                        <a:ea typeface="Times New Roman"/>
                      </a:endParaRPr>
                    </a:p>
                  </a:txBody>
                  <a:tcPr marL="44450" marR="44450" marT="0" marB="0"/>
                </a:tc>
              </a:tr>
              <a:tr h="0">
                <a:tc>
                  <a:txBody>
                    <a:bodyPr/>
                    <a:lstStyle/>
                    <a:p>
                      <a:pPr algn="ctr">
                        <a:spcAft>
                          <a:spcPts val="0"/>
                        </a:spcAft>
                      </a:pPr>
                      <a:r>
                        <a:rPr lang="es-ES" sz="2400" dirty="0" smtClean="0">
                          <a:effectLst/>
                        </a:rPr>
                        <a:t>Menor a dos años</a:t>
                      </a:r>
                      <a:endParaRPr lang="es-VE" sz="2400" dirty="0">
                        <a:effectLst/>
                        <a:latin typeface="Times New Roman"/>
                        <a:ea typeface="Times New Roman"/>
                      </a:endParaRPr>
                    </a:p>
                  </a:txBody>
                  <a:tcPr marL="44450" marR="44450" marT="0" marB="0"/>
                </a:tc>
                <a:tc>
                  <a:txBody>
                    <a:bodyPr/>
                    <a:lstStyle/>
                    <a:p>
                      <a:pPr algn="ctr">
                        <a:spcAft>
                          <a:spcPts val="0"/>
                        </a:spcAft>
                      </a:pPr>
                      <a:r>
                        <a:rPr lang="es-ES" sz="2400" dirty="0" smtClean="0">
                          <a:effectLst/>
                        </a:rPr>
                        <a:t>Bebé</a:t>
                      </a:r>
                      <a:endParaRPr lang="es-VE" sz="2400" dirty="0">
                        <a:effectLst/>
                        <a:latin typeface="Times New Roman"/>
                        <a:ea typeface="Times New Roman"/>
                      </a:endParaRPr>
                    </a:p>
                  </a:txBody>
                  <a:tcPr marL="44450" marR="44450" marT="0" marB="0"/>
                </a:tc>
              </a:tr>
              <a:tr h="0">
                <a:tc>
                  <a:txBody>
                    <a:bodyPr/>
                    <a:lstStyle/>
                    <a:p>
                      <a:pPr algn="ctr">
                        <a:spcAft>
                          <a:spcPts val="0"/>
                        </a:spcAft>
                      </a:pPr>
                      <a:r>
                        <a:rPr lang="es-ES" sz="2400" dirty="0" smtClean="0">
                          <a:effectLst/>
                        </a:rPr>
                        <a:t>2 – 12 años</a:t>
                      </a:r>
                      <a:endParaRPr lang="es-VE" sz="2400" dirty="0">
                        <a:effectLst/>
                        <a:latin typeface="Times New Roman"/>
                        <a:ea typeface="Times New Roman"/>
                      </a:endParaRPr>
                    </a:p>
                  </a:txBody>
                  <a:tcPr marL="44450" marR="44450" marT="0" marB="0"/>
                </a:tc>
                <a:tc>
                  <a:txBody>
                    <a:bodyPr/>
                    <a:lstStyle/>
                    <a:p>
                      <a:pPr algn="ctr">
                        <a:spcAft>
                          <a:spcPts val="0"/>
                        </a:spcAft>
                      </a:pPr>
                      <a:r>
                        <a:rPr lang="es-ES" sz="2400" dirty="0" smtClean="0">
                          <a:effectLst/>
                        </a:rPr>
                        <a:t>Niño</a:t>
                      </a:r>
                      <a:endParaRPr lang="es-VE" sz="2400" dirty="0">
                        <a:effectLst/>
                        <a:latin typeface="Times New Roman"/>
                        <a:ea typeface="Times New Roman"/>
                      </a:endParaRPr>
                    </a:p>
                  </a:txBody>
                  <a:tcPr marL="44450" marR="44450" marT="0" marB="0"/>
                </a:tc>
              </a:tr>
              <a:tr h="0">
                <a:tc>
                  <a:txBody>
                    <a:bodyPr/>
                    <a:lstStyle/>
                    <a:p>
                      <a:pPr algn="ctr">
                        <a:spcAft>
                          <a:spcPts val="0"/>
                        </a:spcAft>
                      </a:pPr>
                      <a:r>
                        <a:rPr lang="es-ES" sz="2400" dirty="0" smtClean="0">
                          <a:effectLst/>
                          <a:latin typeface="Times New Roman"/>
                          <a:ea typeface="Times New Roman"/>
                        </a:rPr>
                        <a:t>13-17 años</a:t>
                      </a:r>
                      <a:endParaRPr lang="es-VE" sz="2400" dirty="0">
                        <a:effectLst/>
                        <a:latin typeface="Times New Roman"/>
                        <a:ea typeface="Times New Roman"/>
                      </a:endParaRPr>
                    </a:p>
                  </a:txBody>
                  <a:tcPr marL="44450" marR="44450" marT="0" marB="0"/>
                </a:tc>
                <a:tc>
                  <a:txBody>
                    <a:bodyPr/>
                    <a:lstStyle/>
                    <a:p>
                      <a:pPr algn="ctr">
                        <a:spcAft>
                          <a:spcPts val="0"/>
                        </a:spcAft>
                      </a:pPr>
                      <a:r>
                        <a:rPr lang="es-ES" sz="2400" dirty="0" smtClean="0">
                          <a:effectLst/>
                          <a:latin typeface="Times New Roman"/>
                          <a:ea typeface="Times New Roman"/>
                        </a:rPr>
                        <a:t>Adolescente</a:t>
                      </a:r>
                      <a:endParaRPr lang="es-VE" sz="2400" dirty="0">
                        <a:effectLst/>
                        <a:latin typeface="Times New Roman"/>
                        <a:ea typeface="Times New Roman"/>
                      </a:endParaRPr>
                    </a:p>
                  </a:txBody>
                  <a:tcPr marL="44450" marR="44450" marT="0" marB="0"/>
                </a:tc>
              </a:tr>
              <a:tr h="0">
                <a:tc>
                  <a:txBody>
                    <a:bodyPr/>
                    <a:lstStyle/>
                    <a:p>
                      <a:pPr algn="ctr">
                        <a:spcAft>
                          <a:spcPts val="0"/>
                        </a:spcAft>
                      </a:pPr>
                      <a:r>
                        <a:rPr lang="es-ES" sz="2400" dirty="0" smtClean="0">
                          <a:effectLst/>
                        </a:rPr>
                        <a:t>18 – 59 años</a:t>
                      </a:r>
                      <a:endParaRPr lang="es-VE" sz="2400" dirty="0">
                        <a:effectLst/>
                        <a:latin typeface="Times New Roman"/>
                        <a:ea typeface="Times New Roman"/>
                      </a:endParaRPr>
                    </a:p>
                  </a:txBody>
                  <a:tcPr marL="44450" marR="44450" marT="0" marB="0"/>
                </a:tc>
                <a:tc>
                  <a:txBody>
                    <a:bodyPr/>
                    <a:lstStyle/>
                    <a:p>
                      <a:pPr algn="ctr">
                        <a:spcAft>
                          <a:spcPts val="0"/>
                        </a:spcAft>
                      </a:pPr>
                      <a:r>
                        <a:rPr lang="es-ES" sz="2400" dirty="0" smtClean="0">
                          <a:effectLst/>
                          <a:latin typeface="+mn-lt"/>
                          <a:ea typeface="+mn-ea"/>
                        </a:rPr>
                        <a:t>Adulto</a:t>
                      </a:r>
                      <a:endParaRPr lang="es-VE" sz="2400" dirty="0">
                        <a:effectLst/>
                        <a:latin typeface="Times New Roman"/>
                        <a:ea typeface="Times New Roman"/>
                      </a:endParaRPr>
                    </a:p>
                  </a:txBody>
                  <a:tcPr marL="44450" marR="44450" marT="0" marB="0"/>
                </a:tc>
              </a:tr>
              <a:tr h="0">
                <a:tc>
                  <a:txBody>
                    <a:bodyPr/>
                    <a:lstStyle/>
                    <a:p>
                      <a:pPr algn="ctr">
                        <a:spcAft>
                          <a:spcPts val="0"/>
                        </a:spcAft>
                      </a:pPr>
                      <a:r>
                        <a:rPr lang="es-ES" sz="2400" dirty="0" smtClean="0">
                          <a:effectLst/>
                          <a:latin typeface="Times New Roman"/>
                          <a:ea typeface="Times New Roman"/>
                        </a:rPr>
                        <a:t>60 años o más</a:t>
                      </a:r>
                      <a:endParaRPr lang="es-VE" sz="2400" dirty="0">
                        <a:effectLst/>
                        <a:latin typeface="Times New Roman"/>
                        <a:ea typeface="Times New Roman"/>
                      </a:endParaRPr>
                    </a:p>
                  </a:txBody>
                  <a:tcPr marL="44450" marR="44450" marT="0" marB="0"/>
                </a:tc>
                <a:tc>
                  <a:txBody>
                    <a:bodyPr/>
                    <a:lstStyle/>
                    <a:p>
                      <a:pPr algn="ctr">
                        <a:spcAft>
                          <a:spcPts val="0"/>
                        </a:spcAft>
                      </a:pPr>
                      <a:r>
                        <a:rPr lang="es-ES" sz="2400" dirty="0" smtClean="0">
                          <a:effectLst/>
                          <a:latin typeface="Times New Roman"/>
                          <a:ea typeface="Times New Roman"/>
                        </a:rPr>
                        <a:t>Tercera edad</a:t>
                      </a:r>
                      <a:endParaRPr lang="es-VE" sz="2400" dirty="0">
                        <a:effectLst/>
                        <a:latin typeface="Times New Roman"/>
                        <a:ea typeface="Times New Roman"/>
                      </a:endParaRPr>
                    </a:p>
                  </a:txBody>
                  <a:tcPr marL="44450" marR="44450" marT="0" marB="0"/>
                </a:tc>
              </a:tr>
            </a:tbl>
          </a:graphicData>
        </a:graphic>
      </p:graphicFrame>
    </p:spTree>
    <p:extLst>
      <p:ext uri="{BB962C8B-B14F-4D97-AF65-F5344CB8AC3E}">
        <p14:creationId xmlns:p14="http://schemas.microsoft.com/office/powerpoint/2010/main" val="37017072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8" y="116632"/>
            <a:ext cx="8496944" cy="7109639"/>
          </a:xfrm>
          <a:prstGeom prst="rect">
            <a:avLst/>
          </a:prstGeom>
        </p:spPr>
        <p:txBody>
          <a:bodyPr wrap="square">
            <a:spAutoFit/>
          </a:bodyPr>
          <a:lstStyle/>
          <a:p>
            <a:r>
              <a:rPr lang="es-VE" sz="2400" dirty="0"/>
              <a:t>Sub </a:t>
            </a:r>
            <a:r>
              <a:rPr lang="es-VE" sz="2400" dirty="0" err="1"/>
              <a:t>Main</a:t>
            </a:r>
            <a:r>
              <a:rPr lang="es-VE" sz="2400" dirty="0"/>
              <a:t>()</a:t>
            </a:r>
          </a:p>
          <a:p>
            <a:endParaRPr lang="es-VE" sz="2400" dirty="0"/>
          </a:p>
          <a:p>
            <a:r>
              <a:rPr lang="es-VE" sz="2400" dirty="0"/>
              <a:t>        </a:t>
            </a:r>
            <a:r>
              <a:rPr lang="es-VE" sz="2400" dirty="0" err="1"/>
              <a:t>Dim</a:t>
            </a:r>
            <a:r>
              <a:rPr lang="es-VE" sz="2400" dirty="0"/>
              <a:t> edad As Byte</a:t>
            </a:r>
          </a:p>
          <a:p>
            <a:r>
              <a:rPr lang="es-ES" sz="2400" dirty="0"/>
              <a:t>        edad = </a:t>
            </a:r>
            <a:r>
              <a:rPr lang="es-ES" sz="2400" dirty="0" err="1"/>
              <a:t>InputBox</a:t>
            </a:r>
            <a:r>
              <a:rPr lang="es-ES" sz="2400" dirty="0"/>
              <a:t>("Introduzca la edad de la persona")</a:t>
            </a:r>
          </a:p>
          <a:p>
            <a:r>
              <a:rPr lang="es-VE" sz="2400" dirty="0"/>
              <a:t>        </a:t>
            </a:r>
            <a:r>
              <a:rPr lang="es-VE" sz="2400" dirty="0" err="1"/>
              <a:t>Select</a:t>
            </a:r>
            <a:r>
              <a:rPr lang="es-VE" sz="2400" dirty="0"/>
              <a:t> Case edad</a:t>
            </a:r>
          </a:p>
          <a:p>
            <a:r>
              <a:rPr lang="es-VE" sz="2400" dirty="0"/>
              <a:t>            Case </a:t>
            </a:r>
            <a:r>
              <a:rPr lang="es-VE" sz="2400" dirty="0" err="1"/>
              <a:t>Is</a:t>
            </a:r>
            <a:r>
              <a:rPr lang="es-VE" sz="2400" dirty="0"/>
              <a:t> &lt; 2</a:t>
            </a:r>
          </a:p>
          <a:p>
            <a:r>
              <a:rPr lang="es-VE" sz="2400" dirty="0"/>
              <a:t>                </a:t>
            </a:r>
            <a:r>
              <a:rPr lang="es-VE" sz="2400" dirty="0" err="1"/>
              <a:t>MsgBox</a:t>
            </a:r>
            <a:r>
              <a:rPr lang="es-VE" sz="2400" dirty="0"/>
              <a:t>("Bebé")</a:t>
            </a:r>
          </a:p>
          <a:p>
            <a:r>
              <a:rPr lang="es-VE" sz="2400" dirty="0"/>
              <a:t>            Case 2 </a:t>
            </a:r>
            <a:r>
              <a:rPr lang="es-VE" sz="2400" dirty="0" err="1"/>
              <a:t>To</a:t>
            </a:r>
            <a:r>
              <a:rPr lang="es-VE" sz="2400" dirty="0"/>
              <a:t> 12</a:t>
            </a:r>
          </a:p>
          <a:p>
            <a:r>
              <a:rPr lang="es-VE" sz="2400" dirty="0"/>
              <a:t>                </a:t>
            </a:r>
            <a:r>
              <a:rPr lang="es-VE" sz="2400" dirty="0" err="1"/>
              <a:t>MsgBox</a:t>
            </a:r>
            <a:r>
              <a:rPr lang="es-VE" sz="2400" dirty="0"/>
              <a:t>("Niño</a:t>
            </a:r>
            <a:r>
              <a:rPr lang="es-VE" sz="2400" dirty="0" smtClean="0"/>
              <a:t>")</a:t>
            </a:r>
          </a:p>
          <a:p>
            <a:r>
              <a:rPr lang="es-ES" sz="2400" dirty="0"/>
              <a:t> </a:t>
            </a:r>
            <a:r>
              <a:rPr lang="es-ES" sz="2400" dirty="0" smtClean="0"/>
              <a:t>           Case 13 </a:t>
            </a:r>
            <a:r>
              <a:rPr lang="es-ES" sz="2400" dirty="0" err="1" smtClean="0"/>
              <a:t>To</a:t>
            </a:r>
            <a:r>
              <a:rPr lang="es-ES" sz="2400" dirty="0" smtClean="0"/>
              <a:t> 17</a:t>
            </a:r>
          </a:p>
          <a:p>
            <a:r>
              <a:rPr lang="es-VE" sz="2400" dirty="0" smtClean="0"/>
              <a:t>                </a:t>
            </a:r>
            <a:r>
              <a:rPr lang="es-VE" sz="2400" dirty="0" err="1" smtClean="0"/>
              <a:t>MsgBox</a:t>
            </a:r>
            <a:r>
              <a:rPr lang="es-VE" sz="2400" dirty="0" smtClean="0"/>
              <a:t>(“Adolescente")</a:t>
            </a:r>
            <a:endParaRPr lang="es-VE" sz="2400" dirty="0"/>
          </a:p>
          <a:p>
            <a:r>
              <a:rPr lang="es-ES" sz="2400" dirty="0" smtClean="0"/>
              <a:t>  </a:t>
            </a:r>
            <a:r>
              <a:rPr lang="es-VE" sz="2400" dirty="0" smtClean="0"/>
              <a:t>          </a:t>
            </a:r>
            <a:r>
              <a:rPr lang="es-VE" sz="2400" dirty="0"/>
              <a:t>Case </a:t>
            </a:r>
            <a:r>
              <a:rPr lang="es-VE" sz="2400" dirty="0" smtClean="0"/>
              <a:t>18 </a:t>
            </a:r>
            <a:r>
              <a:rPr lang="es-VE" sz="2400" dirty="0" err="1"/>
              <a:t>To</a:t>
            </a:r>
            <a:r>
              <a:rPr lang="es-VE" sz="2400" dirty="0"/>
              <a:t> 59</a:t>
            </a:r>
          </a:p>
          <a:p>
            <a:r>
              <a:rPr lang="es-VE" sz="2400" dirty="0"/>
              <a:t>                </a:t>
            </a:r>
            <a:r>
              <a:rPr lang="es-VE" sz="2400" dirty="0" err="1"/>
              <a:t>MsgBox</a:t>
            </a:r>
            <a:r>
              <a:rPr lang="es-VE" sz="2400" dirty="0"/>
              <a:t>("Adulto")</a:t>
            </a:r>
          </a:p>
          <a:p>
            <a:r>
              <a:rPr lang="es-VE" sz="2400" dirty="0"/>
              <a:t>            Case </a:t>
            </a:r>
            <a:r>
              <a:rPr lang="es-VE" sz="2400" dirty="0" err="1"/>
              <a:t>Is</a:t>
            </a:r>
            <a:r>
              <a:rPr lang="es-VE" sz="2400" dirty="0"/>
              <a:t> &gt;= 60</a:t>
            </a:r>
          </a:p>
          <a:p>
            <a:r>
              <a:rPr lang="es-VE" sz="2400" dirty="0"/>
              <a:t>                </a:t>
            </a:r>
            <a:r>
              <a:rPr lang="es-VE" sz="2400" dirty="0" err="1"/>
              <a:t>MsgBox</a:t>
            </a:r>
            <a:r>
              <a:rPr lang="es-VE" sz="2400" dirty="0"/>
              <a:t>("Tercera edad")</a:t>
            </a:r>
          </a:p>
          <a:p>
            <a:r>
              <a:rPr lang="es-VE" sz="2400" dirty="0"/>
              <a:t>        </a:t>
            </a:r>
            <a:r>
              <a:rPr lang="es-VE" sz="2400" dirty="0" err="1"/>
              <a:t>End</a:t>
            </a:r>
            <a:r>
              <a:rPr lang="es-VE" sz="2400" dirty="0"/>
              <a:t> </a:t>
            </a:r>
            <a:r>
              <a:rPr lang="es-VE" sz="2400" dirty="0" err="1"/>
              <a:t>Select</a:t>
            </a:r>
            <a:endParaRPr lang="es-VE" sz="2400" dirty="0"/>
          </a:p>
          <a:p>
            <a:endParaRPr lang="es-VE" sz="2400" dirty="0"/>
          </a:p>
          <a:p>
            <a:r>
              <a:rPr lang="es-VE" sz="2400" dirty="0" err="1" smtClean="0"/>
              <a:t>End</a:t>
            </a:r>
            <a:r>
              <a:rPr lang="es-VE" sz="2400" dirty="0" smtClean="0"/>
              <a:t> </a:t>
            </a:r>
            <a:r>
              <a:rPr lang="es-VE" sz="2400" dirty="0"/>
              <a:t>Sub</a:t>
            </a:r>
          </a:p>
          <a:p>
            <a:endParaRPr lang="es-VE" sz="2400" dirty="0"/>
          </a:p>
        </p:txBody>
      </p:sp>
    </p:spTree>
    <p:extLst>
      <p:ext uri="{BB962C8B-B14F-4D97-AF65-F5344CB8AC3E}">
        <p14:creationId xmlns:p14="http://schemas.microsoft.com/office/powerpoint/2010/main" val="10908239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a:spLocks noGrp="1"/>
          </p:cNvSpPr>
          <p:nvPr>
            <p:ph type="title"/>
          </p:nvPr>
        </p:nvSpPr>
        <p:spPr>
          <a:xfrm>
            <a:off x="296823" y="-3175"/>
            <a:ext cx="8229600" cy="1143000"/>
          </a:xfrm>
        </p:spPr>
        <p:txBody>
          <a:bodyPr>
            <a:normAutofit fontScale="90000"/>
          </a:bodyPr>
          <a:lstStyle/>
          <a:p>
            <a:pPr algn="l"/>
            <a:r>
              <a:rPr lang="es-VE" dirty="0" smtClean="0">
                <a:solidFill>
                  <a:srgbClr val="92D050"/>
                </a:solidFill>
                <a:effectLst/>
              </a:rPr>
              <a:t>Estructuras de decisión anidadas</a:t>
            </a:r>
            <a:endParaRPr lang="en-US" dirty="0">
              <a:solidFill>
                <a:srgbClr val="92D050"/>
              </a:solidFill>
              <a:effectLst/>
            </a:endParaRPr>
          </a:p>
        </p:txBody>
      </p:sp>
      <p:sp>
        <p:nvSpPr>
          <p:cNvPr id="5" name="2 Marcador de contenido"/>
          <p:cNvSpPr txBox="1">
            <a:spLocks/>
          </p:cNvSpPr>
          <p:nvPr/>
        </p:nvSpPr>
        <p:spPr>
          <a:xfrm>
            <a:off x="296822" y="980727"/>
            <a:ext cx="8847177" cy="2039037"/>
          </a:xfrm>
          <a:prstGeom prst="rect">
            <a:avLst/>
          </a:prstGeom>
        </p:spPr>
        <p:txBody>
          <a:bodyPr vert="horz">
            <a:normAutofit/>
          </a:bodyPr>
          <a:lstStyle/>
          <a:p>
            <a:r>
              <a:rPr lang="es-ES" sz="2400" dirty="0"/>
              <a:t>Se utilizan cuando hay más de dos alternativas entre las cuales se puede elegir.  Cuando en una estructura de decisión, alguna de sus instrucciones es otra estructura de decisión, se dice que las estructuras están </a:t>
            </a:r>
            <a:r>
              <a:rPr lang="es-ES" sz="2400" dirty="0" smtClean="0"/>
              <a:t>anidadas. </a:t>
            </a:r>
          </a:p>
          <a:p>
            <a:r>
              <a:rPr lang="es-ES" sz="2400" dirty="0" smtClean="0"/>
              <a:t>Ejemplos:</a:t>
            </a:r>
            <a:endParaRPr lang="es-VE" sz="2400" dirty="0"/>
          </a:p>
          <a:p>
            <a:pPr marL="176213" marR="0" lvl="0" indent="-39688" algn="l" defTabSz="914400" rtl="0" eaLnBrk="1" fontAlgn="auto" latinLnBrk="0" hangingPunct="1">
              <a:lnSpc>
                <a:spcPct val="100000"/>
              </a:lnSpc>
              <a:spcBef>
                <a:spcPct val="20000"/>
              </a:spcBef>
              <a:spcAft>
                <a:spcPts val="0"/>
              </a:spcAft>
              <a:buClr>
                <a:schemeClr val="tx1">
                  <a:shade val="95000"/>
                </a:schemeClr>
              </a:buClr>
              <a:buSzPct val="65000"/>
              <a:buFont typeface="Wingdings 2"/>
              <a:buNone/>
              <a:tabLst/>
              <a:defRPr/>
            </a:pPr>
            <a:endParaRPr lang="es-VE" sz="2800" dirty="0" smtClean="0"/>
          </a:p>
          <a:p>
            <a:pPr marL="176213" marR="0" lvl="0" indent="-39688" algn="l" defTabSz="914400" rtl="0" eaLnBrk="1" fontAlgn="auto" latinLnBrk="0" hangingPunct="1">
              <a:lnSpc>
                <a:spcPct val="100000"/>
              </a:lnSpc>
              <a:spcBef>
                <a:spcPct val="20000"/>
              </a:spcBef>
              <a:spcAft>
                <a:spcPts val="0"/>
              </a:spcAft>
              <a:buClr>
                <a:schemeClr val="tx1">
                  <a:shade val="95000"/>
                </a:schemeClr>
              </a:buClr>
              <a:buSzPct val="65000"/>
              <a:buFont typeface="Wingdings 2"/>
              <a:buNone/>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1026" name="AutoShape 2" descr="https://encrypted-tbn3.gstatic.com/images?q=tbn:ANd9GcRB80-yPPa2Q0SGS_dzHTWu7eIzdrjogoOPMAfRWYcTHHMAmsMS"/>
          <p:cNvSpPr>
            <a:spLocks noChangeAspect="1" noChangeArrowheads="1"/>
          </p:cNvSpPr>
          <p:nvPr/>
        </p:nvSpPr>
        <p:spPr bwMode="auto">
          <a:xfrm>
            <a:off x="155575" y="-1050925"/>
            <a:ext cx="2190750" cy="2190750"/>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1028" name="AutoShape 4" descr="https://encrypted-tbn3.gstatic.com/images?q=tbn:ANd9GcRB80-yPPa2Q0SGS_dzHTWu7eIzdrjogoOPMAfRWYcTHHMAmsMS"/>
          <p:cNvSpPr>
            <a:spLocks noChangeAspect="1" noChangeArrowheads="1"/>
          </p:cNvSpPr>
          <p:nvPr/>
        </p:nvSpPr>
        <p:spPr bwMode="auto">
          <a:xfrm>
            <a:off x="155575" y="-1050925"/>
            <a:ext cx="2190750" cy="2190750"/>
          </a:xfrm>
          <a:prstGeom prst="rect">
            <a:avLst/>
          </a:prstGeom>
          <a:noFill/>
        </p:spPr>
        <p:txBody>
          <a:bodyPr vert="horz" wrap="square" lIns="91440" tIns="45720" rIns="91440" bIns="45720" numCol="1" anchor="t" anchorCtr="0" compatLnSpc="1">
            <a:prstTxWarp prst="textNoShape">
              <a:avLst/>
            </a:prstTxWarp>
          </a:bodyPr>
          <a:lstStyle/>
          <a:p>
            <a:endParaRPr lang="en-US" dirty="0"/>
          </a:p>
        </p:txBody>
      </p:sp>
      <p:sp>
        <p:nvSpPr>
          <p:cNvPr id="9" name="Rectangle 22"/>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VE" dirty="0"/>
          </a:p>
        </p:txBody>
      </p:sp>
      <p:sp>
        <p:nvSpPr>
          <p:cNvPr id="25" name="24 Rombo"/>
          <p:cNvSpPr/>
          <p:nvPr/>
        </p:nvSpPr>
        <p:spPr>
          <a:xfrm>
            <a:off x="3698376" y="3019765"/>
            <a:ext cx="1944216" cy="1008112"/>
          </a:xfrm>
          <a:prstGeom prst="diamond">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sz="1200" dirty="0">
              <a:solidFill>
                <a:schemeClr val="tx1"/>
              </a:solidFill>
            </a:endParaRPr>
          </a:p>
        </p:txBody>
      </p:sp>
      <p:sp>
        <p:nvSpPr>
          <p:cNvPr id="28" name="27 CuadroTexto"/>
          <p:cNvSpPr txBox="1"/>
          <p:nvPr/>
        </p:nvSpPr>
        <p:spPr>
          <a:xfrm>
            <a:off x="4029812" y="3307797"/>
            <a:ext cx="1584176" cy="369332"/>
          </a:xfrm>
          <a:prstGeom prst="rect">
            <a:avLst/>
          </a:prstGeom>
          <a:noFill/>
        </p:spPr>
        <p:txBody>
          <a:bodyPr wrap="square" rtlCol="0">
            <a:spAutoFit/>
          </a:bodyPr>
          <a:lstStyle/>
          <a:p>
            <a:r>
              <a:rPr lang="es-ES" dirty="0" smtClean="0"/>
              <a:t>Condición</a:t>
            </a:r>
            <a:endParaRPr lang="es-VE" dirty="0"/>
          </a:p>
        </p:txBody>
      </p:sp>
      <p:cxnSp>
        <p:nvCxnSpPr>
          <p:cNvPr id="30" name="29 Conector recto de flecha"/>
          <p:cNvCxnSpPr>
            <a:endCxn id="25" idx="0"/>
          </p:cNvCxnSpPr>
          <p:nvPr/>
        </p:nvCxnSpPr>
        <p:spPr>
          <a:xfrm>
            <a:off x="4670484" y="2659725"/>
            <a:ext cx="0" cy="360040"/>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33 Conector recto de flecha"/>
          <p:cNvCxnSpPr/>
          <p:nvPr/>
        </p:nvCxnSpPr>
        <p:spPr>
          <a:xfrm>
            <a:off x="4709369" y="6394849"/>
            <a:ext cx="0" cy="360040"/>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31 Conector recto"/>
          <p:cNvCxnSpPr>
            <a:stCxn id="25" idx="1"/>
          </p:cNvCxnSpPr>
          <p:nvPr/>
        </p:nvCxnSpPr>
        <p:spPr>
          <a:xfrm flipH="1">
            <a:off x="3050304" y="3523821"/>
            <a:ext cx="64807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38 Conector recto"/>
          <p:cNvCxnSpPr/>
          <p:nvPr/>
        </p:nvCxnSpPr>
        <p:spPr>
          <a:xfrm flipH="1">
            <a:off x="5642592" y="3523821"/>
            <a:ext cx="68735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39 Conector recto de flecha"/>
          <p:cNvCxnSpPr>
            <a:endCxn id="36" idx="0"/>
          </p:cNvCxnSpPr>
          <p:nvPr/>
        </p:nvCxnSpPr>
        <p:spPr>
          <a:xfrm>
            <a:off x="6329950" y="3523821"/>
            <a:ext cx="0" cy="554951"/>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35 CuadroTexto"/>
          <p:cNvSpPr txBox="1"/>
          <p:nvPr/>
        </p:nvSpPr>
        <p:spPr>
          <a:xfrm>
            <a:off x="5393846" y="4078772"/>
            <a:ext cx="1872208" cy="369332"/>
          </a:xfrm>
          <a:prstGeom prst="rect">
            <a:avLst/>
          </a:prstGeom>
          <a:solidFill>
            <a:schemeClr val="bg1"/>
          </a:solidFill>
          <a:ln w="9525">
            <a:solidFill>
              <a:schemeClr val="tx1"/>
            </a:solidFill>
          </a:ln>
        </p:spPr>
        <p:txBody>
          <a:bodyPr wrap="square" rtlCol="0">
            <a:spAutoFit/>
          </a:bodyPr>
          <a:lstStyle/>
          <a:p>
            <a:pPr algn="ctr"/>
            <a:r>
              <a:rPr lang="es-ES" dirty="0" smtClean="0"/>
              <a:t>Instrucciones </a:t>
            </a:r>
            <a:endParaRPr lang="es-VE" dirty="0"/>
          </a:p>
        </p:txBody>
      </p:sp>
      <p:cxnSp>
        <p:nvCxnSpPr>
          <p:cNvPr id="50" name="49 Conector recto"/>
          <p:cNvCxnSpPr/>
          <p:nvPr/>
        </p:nvCxnSpPr>
        <p:spPr>
          <a:xfrm flipH="1">
            <a:off x="1412114" y="5950980"/>
            <a:ext cx="327964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51 Conector recto"/>
          <p:cNvCxnSpPr/>
          <p:nvPr/>
        </p:nvCxnSpPr>
        <p:spPr>
          <a:xfrm>
            <a:off x="4684546" y="5507110"/>
            <a:ext cx="0" cy="4438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48 CuadroTexto"/>
          <p:cNvSpPr txBox="1"/>
          <p:nvPr/>
        </p:nvSpPr>
        <p:spPr>
          <a:xfrm>
            <a:off x="3217887" y="3123131"/>
            <a:ext cx="312906" cy="369332"/>
          </a:xfrm>
          <a:prstGeom prst="rect">
            <a:avLst/>
          </a:prstGeom>
          <a:noFill/>
        </p:spPr>
        <p:txBody>
          <a:bodyPr wrap="none" rtlCol="0">
            <a:spAutoFit/>
          </a:bodyPr>
          <a:lstStyle/>
          <a:p>
            <a:r>
              <a:rPr lang="es-ES" dirty="0" smtClean="0"/>
              <a:t>F</a:t>
            </a:r>
            <a:endParaRPr lang="es-VE" dirty="0"/>
          </a:p>
        </p:txBody>
      </p:sp>
      <p:sp>
        <p:nvSpPr>
          <p:cNvPr id="55" name="54 CuadroTexto"/>
          <p:cNvSpPr txBox="1"/>
          <p:nvPr/>
        </p:nvSpPr>
        <p:spPr>
          <a:xfrm>
            <a:off x="5810582" y="3123131"/>
            <a:ext cx="351378" cy="369332"/>
          </a:xfrm>
          <a:prstGeom prst="rect">
            <a:avLst/>
          </a:prstGeom>
          <a:noFill/>
        </p:spPr>
        <p:txBody>
          <a:bodyPr wrap="none" rtlCol="0">
            <a:spAutoFit/>
          </a:bodyPr>
          <a:lstStyle/>
          <a:p>
            <a:r>
              <a:rPr lang="es-ES" dirty="0" smtClean="0"/>
              <a:t>V</a:t>
            </a:r>
            <a:endParaRPr lang="es-VE" dirty="0"/>
          </a:p>
        </p:txBody>
      </p:sp>
      <p:cxnSp>
        <p:nvCxnSpPr>
          <p:cNvPr id="20" name="19 Conector recto de flecha"/>
          <p:cNvCxnSpPr/>
          <p:nvPr/>
        </p:nvCxnSpPr>
        <p:spPr>
          <a:xfrm>
            <a:off x="3049903" y="3523821"/>
            <a:ext cx="0" cy="554951"/>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21 Conector recto"/>
          <p:cNvCxnSpPr/>
          <p:nvPr/>
        </p:nvCxnSpPr>
        <p:spPr>
          <a:xfrm>
            <a:off x="1429322" y="5507111"/>
            <a:ext cx="0" cy="4438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22 Rombo"/>
          <p:cNvSpPr/>
          <p:nvPr/>
        </p:nvSpPr>
        <p:spPr>
          <a:xfrm>
            <a:off x="2077795" y="4078772"/>
            <a:ext cx="1944216" cy="1008112"/>
          </a:xfrm>
          <a:prstGeom prst="diamond">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sz="1200" dirty="0">
              <a:solidFill>
                <a:schemeClr val="tx1"/>
              </a:solidFill>
            </a:endParaRPr>
          </a:p>
        </p:txBody>
      </p:sp>
      <p:sp>
        <p:nvSpPr>
          <p:cNvPr id="24" name="23 CuadroTexto"/>
          <p:cNvSpPr txBox="1"/>
          <p:nvPr/>
        </p:nvSpPr>
        <p:spPr>
          <a:xfrm>
            <a:off x="2409231" y="4366804"/>
            <a:ext cx="1584176" cy="369332"/>
          </a:xfrm>
          <a:prstGeom prst="rect">
            <a:avLst/>
          </a:prstGeom>
          <a:noFill/>
        </p:spPr>
        <p:txBody>
          <a:bodyPr wrap="square" rtlCol="0">
            <a:spAutoFit/>
          </a:bodyPr>
          <a:lstStyle/>
          <a:p>
            <a:r>
              <a:rPr lang="es-ES" dirty="0" smtClean="0"/>
              <a:t>Condición</a:t>
            </a:r>
            <a:endParaRPr lang="es-VE" dirty="0"/>
          </a:p>
        </p:txBody>
      </p:sp>
      <p:cxnSp>
        <p:nvCxnSpPr>
          <p:cNvPr id="26" name="25 Conector recto de flecha"/>
          <p:cNvCxnSpPr>
            <a:endCxn id="23" idx="0"/>
          </p:cNvCxnSpPr>
          <p:nvPr/>
        </p:nvCxnSpPr>
        <p:spPr>
          <a:xfrm>
            <a:off x="3049903" y="3718732"/>
            <a:ext cx="0" cy="360040"/>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26 Conector recto"/>
          <p:cNvCxnSpPr>
            <a:stCxn id="23" idx="1"/>
          </p:cNvCxnSpPr>
          <p:nvPr/>
        </p:nvCxnSpPr>
        <p:spPr>
          <a:xfrm flipH="1">
            <a:off x="1429723" y="4582828"/>
            <a:ext cx="64807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28 Conector recto"/>
          <p:cNvCxnSpPr/>
          <p:nvPr/>
        </p:nvCxnSpPr>
        <p:spPr>
          <a:xfrm flipH="1">
            <a:off x="4022011" y="4582828"/>
            <a:ext cx="68735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30 Conector recto de flecha"/>
          <p:cNvCxnSpPr>
            <a:endCxn id="33" idx="0"/>
          </p:cNvCxnSpPr>
          <p:nvPr/>
        </p:nvCxnSpPr>
        <p:spPr>
          <a:xfrm>
            <a:off x="4709369" y="4582828"/>
            <a:ext cx="0" cy="554951"/>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3" name="32 CuadroTexto"/>
          <p:cNvSpPr txBox="1"/>
          <p:nvPr/>
        </p:nvSpPr>
        <p:spPr>
          <a:xfrm>
            <a:off x="3773265" y="5137779"/>
            <a:ext cx="1872208" cy="369332"/>
          </a:xfrm>
          <a:prstGeom prst="rect">
            <a:avLst/>
          </a:prstGeom>
          <a:solidFill>
            <a:schemeClr val="bg1"/>
          </a:solidFill>
          <a:ln w="9525">
            <a:solidFill>
              <a:schemeClr val="tx1"/>
            </a:solidFill>
          </a:ln>
        </p:spPr>
        <p:txBody>
          <a:bodyPr wrap="square" rtlCol="0">
            <a:spAutoFit/>
          </a:bodyPr>
          <a:lstStyle/>
          <a:p>
            <a:pPr algn="ctr"/>
            <a:r>
              <a:rPr lang="es-ES" dirty="0" smtClean="0"/>
              <a:t>Instrucciones </a:t>
            </a:r>
            <a:endParaRPr lang="es-VE" dirty="0"/>
          </a:p>
        </p:txBody>
      </p:sp>
      <p:sp>
        <p:nvSpPr>
          <p:cNvPr id="35" name="34 CuadroTexto"/>
          <p:cNvSpPr txBox="1"/>
          <p:nvPr/>
        </p:nvSpPr>
        <p:spPr>
          <a:xfrm>
            <a:off x="1547664" y="4088064"/>
            <a:ext cx="312906" cy="369332"/>
          </a:xfrm>
          <a:prstGeom prst="rect">
            <a:avLst/>
          </a:prstGeom>
          <a:noFill/>
        </p:spPr>
        <p:txBody>
          <a:bodyPr wrap="none" rtlCol="0">
            <a:spAutoFit/>
          </a:bodyPr>
          <a:lstStyle/>
          <a:p>
            <a:r>
              <a:rPr lang="es-ES" dirty="0" smtClean="0"/>
              <a:t>F</a:t>
            </a:r>
            <a:endParaRPr lang="es-VE" dirty="0"/>
          </a:p>
        </p:txBody>
      </p:sp>
      <p:sp>
        <p:nvSpPr>
          <p:cNvPr id="37" name="36 CuadroTexto"/>
          <p:cNvSpPr txBox="1"/>
          <p:nvPr/>
        </p:nvSpPr>
        <p:spPr>
          <a:xfrm>
            <a:off x="4139952" y="4178741"/>
            <a:ext cx="351378" cy="369332"/>
          </a:xfrm>
          <a:prstGeom prst="rect">
            <a:avLst/>
          </a:prstGeom>
          <a:noFill/>
        </p:spPr>
        <p:txBody>
          <a:bodyPr wrap="none" rtlCol="0">
            <a:spAutoFit/>
          </a:bodyPr>
          <a:lstStyle/>
          <a:p>
            <a:r>
              <a:rPr lang="es-ES" dirty="0" smtClean="0"/>
              <a:t>V</a:t>
            </a:r>
            <a:endParaRPr lang="es-VE" dirty="0"/>
          </a:p>
        </p:txBody>
      </p:sp>
      <p:cxnSp>
        <p:nvCxnSpPr>
          <p:cNvPr id="38" name="37 Conector recto de flecha"/>
          <p:cNvCxnSpPr/>
          <p:nvPr/>
        </p:nvCxnSpPr>
        <p:spPr>
          <a:xfrm>
            <a:off x="1429322" y="4582828"/>
            <a:ext cx="0" cy="554951"/>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40 CuadroTexto"/>
          <p:cNvSpPr txBox="1"/>
          <p:nvPr/>
        </p:nvSpPr>
        <p:spPr>
          <a:xfrm>
            <a:off x="681283" y="5137779"/>
            <a:ext cx="1872208" cy="369332"/>
          </a:xfrm>
          <a:prstGeom prst="rect">
            <a:avLst/>
          </a:prstGeom>
          <a:solidFill>
            <a:schemeClr val="bg1"/>
          </a:solidFill>
          <a:ln w="9525">
            <a:solidFill>
              <a:schemeClr val="tx1"/>
            </a:solidFill>
          </a:ln>
        </p:spPr>
        <p:txBody>
          <a:bodyPr wrap="square" rtlCol="0">
            <a:spAutoFit/>
          </a:bodyPr>
          <a:lstStyle/>
          <a:p>
            <a:pPr algn="ctr"/>
            <a:r>
              <a:rPr lang="es-ES" dirty="0" smtClean="0"/>
              <a:t>Instrucciones </a:t>
            </a:r>
            <a:endParaRPr lang="es-VE" dirty="0"/>
          </a:p>
        </p:txBody>
      </p:sp>
      <p:cxnSp>
        <p:nvCxnSpPr>
          <p:cNvPr id="42" name="41 Conector recto"/>
          <p:cNvCxnSpPr/>
          <p:nvPr/>
        </p:nvCxnSpPr>
        <p:spPr>
          <a:xfrm>
            <a:off x="2915816" y="5950980"/>
            <a:ext cx="0" cy="4438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42 Conector recto"/>
          <p:cNvCxnSpPr/>
          <p:nvPr/>
        </p:nvCxnSpPr>
        <p:spPr>
          <a:xfrm>
            <a:off x="6322569" y="4457396"/>
            <a:ext cx="0" cy="193299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43 Conector recto"/>
          <p:cNvCxnSpPr/>
          <p:nvPr/>
        </p:nvCxnSpPr>
        <p:spPr>
          <a:xfrm flipH="1">
            <a:off x="2915816" y="6390392"/>
            <a:ext cx="341413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57130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2595" y="4797152"/>
            <a:ext cx="8229600" cy="936104"/>
          </a:xfrm>
        </p:spPr>
        <p:txBody>
          <a:bodyPr>
            <a:normAutofit/>
          </a:bodyPr>
          <a:lstStyle/>
          <a:p>
            <a:pPr marL="137160" indent="0">
              <a:buNone/>
            </a:pPr>
            <a:r>
              <a:rPr lang="es-ES" sz="2400" dirty="0" smtClean="0"/>
              <a:t>La forma en que se anidan las estructuras de decisión dependerá del problema a resolver.</a:t>
            </a:r>
            <a:endParaRPr lang="es-VE" sz="2400" dirty="0"/>
          </a:p>
        </p:txBody>
      </p:sp>
      <p:sp>
        <p:nvSpPr>
          <p:cNvPr id="4" name="3 Rombo"/>
          <p:cNvSpPr/>
          <p:nvPr/>
        </p:nvSpPr>
        <p:spPr>
          <a:xfrm>
            <a:off x="3773265" y="569287"/>
            <a:ext cx="1944216" cy="1008112"/>
          </a:xfrm>
          <a:prstGeom prst="diamond">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sz="1200" dirty="0">
              <a:solidFill>
                <a:schemeClr val="tx1"/>
              </a:solidFill>
            </a:endParaRPr>
          </a:p>
        </p:txBody>
      </p:sp>
      <p:sp>
        <p:nvSpPr>
          <p:cNvPr id="5" name="4 CuadroTexto"/>
          <p:cNvSpPr txBox="1"/>
          <p:nvPr/>
        </p:nvSpPr>
        <p:spPr>
          <a:xfrm>
            <a:off x="4133305" y="894138"/>
            <a:ext cx="1584176" cy="369332"/>
          </a:xfrm>
          <a:prstGeom prst="rect">
            <a:avLst/>
          </a:prstGeom>
          <a:noFill/>
        </p:spPr>
        <p:txBody>
          <a:bodyPr wrap="square" rtlCol="0">
            <a:spAutoFit/>
          </a:bodyPr>
          <a:lstStyle/>
          <a:p>
            <a:r>
              <a:rPr lang="es-ES" dirty="0" smtClean="0"/>
              <a:t>Condición</a:t>
            </a:r>
            <a:endParaRPr lang="es-VE" dirty="0"/>
          </a:p>
        </p:txBody>
      </p:sp>
      <p:cxnSp>
        <p:nvCxnSpPr>
          <p:cNvPr id="6" name="5 Conector recto de flecha"/>
          <p:cNvCxnSpPr>
            <a:endCxn id="4" idx="0"/>
          </p:cNvCxnSpPr>
          <p:nvPr/>
        </p:nvCxnSpPr>
        <p:spPr>
          <a:xfrm>
            <a:off x="4745373" y="209247"/>
            <a:ext cx="0" cy="360040"/>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6 Conector recto de flecha"/>
          <p:cNvCxnSpPr/>
          <p:nvPr/>
        </p:nvCxnSpPr>
        <p:spPr>
          <a:xfrm>
            <a:off x="4426783" y="4032084"/>
            <a:ext cx="0" cy="360040"/>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7 Conector recto"/>
          <p:cNvCxnSpPr/>
          <p:nvPr/>
        </p:nvCxnSpPr>
        <p:spPr>
          <a:xfrm flipH="1">
            <a:off x="2411156" y="1110162"/>
            <a:ext cx="136210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8 Conector recto"/>
          <p:cNvCxnSpPr/>
          <p:nvPr/>
        </p:nvCxnSpPr>
        <p:spPr>
          <a:xfrm flipH="1">
            <a:off x="5730399" y="1078804"/>
            <a:ext cx="178584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9 Conector recto de flecha"/>
          <p:cNvCxnSpPr/>
          <p:nvPr/>
        </p:nvCxnSpPr>
        <p:spPr>
          <a:xfrm>
            <a:off x="7516242" y="1078804"/>
            <a:ext cx="12917" cy="615138"/>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11 Conector recto"/>
          <p:cNvCxnSpPr/>
          <p:nvPr/>
        </p:nvCxnSpPr>
        <p:spPr>
          <a:xfrm flipH="1">
            <a:off x="773366" y="3588216"/>
            <a:ext cx="327964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a:off x="4045798" y="3144346"/>
            <a:ext cx="0" cy="4438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13 CuadroTexto"/>
          <p:cNvSpPr txBox="1"/>
          <p:nvPr/>
        </p:nvSpPr>
        <p:spPr>
          <a:xfrm>
            <a:off x="3292776" y="672653"/>
            <a:ext cx="312906" cy="369332"/>
          </a:xfrm>
          <a:prstGeom prst="rect">
            <a:avLst/>
          </a:prstGeom>
          <a:noFill/>
        </p:spPr>
        <p:txBody>
          <a:bodyPr wrap="none" rtlCol="0">
            <a:spAutoFit/>
          </a:bodyPr>
          <a:lstStyle/>
          <a:p>
            <a:r>
              <a:rPr lang="es-ES" dirty="0" smtClean="0"/>
              <a:t>F</a:t>
            </a:r>
            <a:endParaRPr lang="es-VE" dirty="0"/>
          </a:p>
        </p:txBody>
      </p:sp>
      <p:sp>
        <p:nvSpPr>
          <p:cNvPr id="15" name="14 CuadroTexto"/>
          <p:cNvSpPr txBox="1"/>
          <p:nvPr/>
        </p:nvSpPr>
        <p:spPr>
          <a:xfrm>
            <a:off x="6090611" y="670603"/>
            <a:ext cx="351378" cy="369332"/>
          </a:xfrm>
          <a:prstGeom prst="rect">
            <a:avLst/>
          </a:prstGeom>
          <a:noFill/>
        </p:spPr>
        <p:txBody>
          <a:bodyPr wrap="none" rtlCol="0">
            <a:spAutoFit/>
          </a:bodyPr>
          <a:lstStyle/>
          <a:p>
            <a:r>
              <a:rPr lang="es-ES" dirty="0" smtClean="0"/>
              <a:t>V</a:t>
            </a:r>
            <a:endParaRPr lang="es-VE" dirty="0"/>
          </a:p>
        </p:txBody>
      </p:sp>
      <p:cxnSp>
        <p:nvCxnSpPr>
          <p:cNvPr id="17" name="16 Conector recto"/>
          <p:cNvCxnSpPr/>
          <p:nvPr/>
        </p:nvCxnSpPr>
        <p:spPr>
          <a:xfrm>
            <a:off x="790574" y="3144347"/>
            <a:ext cx="0" cy="4438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17 Rombo"/>
          <p:cNvSpPr/>
          <p:nvPr/>
        </p:nvSpPr>
        <p:spPr>
          <a:xfrm>
            <a:off x="1439047" y="1716008"/>
            <a:ext cx="1944216" cy="1008112"/>
          </a:xfrm>
          <a:prstGeom prst="diamond">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sz="1200" dirty="0">
              <a:solidFill>
                <a:schemeClr val="tx1"/>
              </a:solidFill>
            </a:endParaRPr>
          </a:p>
        </p:txBody>
      </p:sp>
      <p:sp>
        <p:nvSpPr>
          <p:cNvPr id="19" name="18 CuadroTexto"/>
          <p:cNvSpPr txBox="1"/>
          <p:nvPr/>
        </p:nvSpPr>
        <p:spPr>
          <a:xfrm>
            <a:off x="1770483" y="2004040"/>
            <a:ext cx="1584176" cy="369332"/>
          </a:xfrm>
          <a:prstGeom prst="rect">
            <a:avLst/>
          </a:prstGeom>
          <a:noFill/>
        </p:spPr>
        <p:txBody>
          <a:bodyPr wrap="square" rtlCol="0">
            <a:spAutoFit/>
          </a:bodyPr>
          <a:lstStyle/>
          <a:p>
            <a:r>
              <a:rPr lang="es-ES" dirty="0" smtClean="0"/>
              <a:t>Condición</a:t>
            </a:r>
            <a:endParaRPr lang="es-VE" dirty="0"/>
          </a:p>
        </p:txBody>
      </p:sp>
      <p:cxnSp>
        <p:nvCxnSpPr>
          <p:cNvPr id="20" name="19 Conector recto de flecha"/>
          <p:cNvCxnSpPr>
            <a:endCxn id="18" idx="0"/>
          </p:cNvCxnSpPr>
          <p:nvPr/>
        </p:nvCxnSpPr>
        <p:spPr>
          <a:xfrm>
            <a:off x="2411155" y="1110162"/>
            <a:ext cx="0" cy="605846"/>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20 Conector recto"/>
          <p:cNvCxnSpPr>
            <a:stCxn id="18" idx="1"/>
          </p:cNvCxnSpPr>
          <p:nvPr/>
        </p:nvCxnSpPr>
        <p:spPr>
          <a:xfrm flipH="1">
            <a:off x="790975" y="2220064"/>
            <a:ext cx="64807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21 Conector recto"/>
          <p:cNvCxnSpPr/>
          <p:nvPr/>
        </p:nvCxnSpPr>
        <p:spPr>
          <a:xfrm flipH="1">
            <a:off x="3383263" y="2220064"/>
            <a:ext cx="68735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22 Conector recto de flecha"/>
          <p:cNvCxnSpPr>
            <a:endCxn id="24" idx="0"/>
          </p:cNvCxnSpPr>
          <p:nvPr/>
        </p:nvCxnSpPr>
        <p:spPr>
          <a:xfrm>
            <a:off x="4070621" y="2220064"/>
            <a:ext cx="0" cy="554951"/>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23 CuadroTexto"/>
          <p:cNvSpPr txBox="1"/>
          <p:nvPr/>
        </p:nvSpPr>
        <p:spPr>
          <a:xfrm>
            <a:off x="3134517" y="2775015"/>
            <a:ext cx="1872208" cy="369332"/>
          </a:xfrm>
          <a:prstGeom prst="rect">
            <a:avLst/>
          </a:prstGeom>
          <a:solidFill>
            <a:schemeClr val="bg1"/>
          </a:solidFill>
          <a:ln w="9525">
            <a:solidFill>
              <a:schemeClr val="tx1"/>
            </a:solidFill>
          </a:ln>
        </p:spPr>
        <p:txBody>
          <a:bodyPr wrap="square" rtlCol="0">
            <a:spAutoFit/>
          </a:bodyPr>
          <a:lstStyle/>
          <a:p>
            <a:pPr algn="ctr"/>
            <a:r>
              <a:rPr lang="es-ES" dirty="0" smtClean="0"/>
              <a:t>Instrucciones </a:t>
            </a:r>
            <a:endParaRPr lang="es-VE" dirty="0"/>
          </a:p>
        </p:txBody>
      </p:sp>
      <p:sp>
        <p:nvSpPr>
          <p:cNvPr id="25" name="24 CuadroTexto"/>
          <p:cNvSpPr txBox="1"/>
          <p:nvPr/>
        </p:nvSpPr>
        <p:spPr>
          <a:xfrm>
            <a:off x="908916" y="1725300"/>
            <a:ext cx="312906" cy="369332"/>
          </a:xfrm>
          <a:prstGeom prst="rect">
            <a:avLst/>
          </a:prstGeom>
          <a:noFill/>
        </p:spPr>
        <p:txBody>
          <a:bodyPr wrap="none" rtlCol="0">
            <a:spAutoFit/>
          </a:bodyPr>
          <a:lstStyle/>
          <a:p>
            <a:r>
              <a:rPr lang="es-ES" dirty="0" smtClean="0"/>
              <a:t>F</a:t>
            </a:r>
            <a:endParaRPr lang="es-VE" dirty="0"/>
          </a:p>
        </p:txBody>
      </p:sp>
      <p:sp>
        <p:nvSpPr>
          <p:cNvPr id="26" name="25 CuadroTexto"/>
          <p:cNvSpPr txBox="1"/>
          <p:nvPr/>
        </p:nvSpPr>
        <p:spPr>
          <a:xfrm>
            <a:off x="3501204" y="1815977"/>
            <a:ext cx="351378" cy="369332"/>
          </a:xfrm>
          <a:prstGeom prst="rect">
            <a:avLst/>
          </a:prstGeom>
          <a:noFill/>
        </p:spPr>
        <p:txBody>
          <a:bodyPr wrap="none" rtlCol="0">
            <a:spAutoFit/>
          </a:bodyPr>
          <a:lstStyle/>
          <a:p>
            <a:r>
              <a:rPr lang="es-ES" dirty="0" smtClean="0"/>
              <a:t>V</a:t>
            </a:r>
            <a:endParaRPr lang="es-VE" dirty="0"/>
          </a:p>
        </p:txBody>
      </p:sp>
      <p:cxnSp>
        <p:nvCxnSpPr>
          <p:cNvPr id="27" name="26 Conector recto de flecha"/>
          <p:cNvCxnSpPr/>
          <p:nvPr/>
        </p:nvCxnSpPr>
        <p:spPr>
          <a:xfrm>
            <a:off x="790574" y="2220064"/>
            <a:ext cx="0" cy="554951"/>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27 CuadroTexto"/>
          <p:cNvSpPr txBox="1"/>
          <p:nvPr/>
        </p:nvSpPr>
        <p:spPr>
          <a:xfrm>
            <a:off x="42535" y="2775015"/>
            <a:ext cx="1872208" cy="369332"/>
          </a:xfrm>
          <a:prstGeom prst="rect">
            <a:avLst/>
          </a:prstGeom>
          <a:solidFill>
            <a:schemeClr val="bg1"/>
          </a:solidFill>
          <a:ln w="9525">
            <a:solidFill>
              <a:schemeClr val="tx1"/>
            </a:solidFill>
          </a:ln>
        </p:spPr>
        <p:txBody>
          <a:bodyPr wrap="square" rtlCol="0">
            <a:spAutoFit/>
          </a:bodyPr>
          <a:lstStyle/>
          <a:p>
            <a:pPr algn="ctr"/>
            <a:r>
              <a:rPr lang="es-ES" dirty="0" smtClean="0"/>
              <a:t>Instrucciones </a:t>
            </a:r>
            <a:endParaRPr lang="es-VE" dirty="0"/>
          </a:p>
        </p:txBody>
      </p:sp>
      <p:cxnSp>
        <p:nvCxnSpPr>
          <p:cNvPr id="29" name="28 Conector recto"/>
          <p:cNvCxnSpPr/>
          <p:nvPr/>
        </p:nvCxnSpPr>
        <p:spPr>
          <a:xfrm>
            <a:off x="2411155" y="3588215"/>
            <a:ext cx="0" cy="4438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30 Conector recto"/>
          <p:cNvCxnSpPr/>
          <p:nvPr/>
        </p:nvCxnSpPr>
        <p:spPr>
          <a:xfrm flipH="1">
            <a:off x="2411155" y="4032084"/>
            <a:ext cx="510299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33 Conector recto"/>
          <p:cNvCxnSpPr/>
          <p:nvPr/>
        </p:nvCxnSpPr>
        <p:spPr>
          <a:xfrm flipH="1">
            <a:off x="5870226" y="3588215"/>
            <a:ext cx="2927658" cy="54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35 Conector recto"/>
          <p:cNvCxnSpPr/>
          <p:nvPr/>
        </p:nvCxnSpPr>
        <p:spPr>
          <a:xfrm>
            <a:off x="5902546" y="3149808"/>
            <a:ext cx="0" cy="4438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36 Rombo"/>
          <p:cNvSpPr/>
          <p:nvPr/>
        </p:nvSpPr>
        <p:spPr>
          <a:xfrm>
            <a:off x="6562865" y="1684650"/>
            <a:ext cx="1944216" cy="1008112"/>
          </a:xfrm>
          <a:prstGeom prst="diamond">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sz="1200" dirty="0">
              <a:solidFill>
                <a:schemeClr val="tx1"/>
              </a:solidFill>
            </a:endParaRPr>
          </a:p>
        </p:txBody>
      </p:sp>
      <p:sp>
        <p:nvSpPr>
          <p:cNvPr id="38" name="37 CuadroTexto"/>
          <p:cNvSpPr txBox="1"/>
          <p:nvPr/>
        </p:nvSpPr>
        <p:spPr>
          <a:xfrm>
            <a:off x="6894301" y="1972682"/>
            <a:ext cx="1584176" cy="369332"/>
          </a:xfrm>
          <a:prstGeom prst="rect">
            <a:avLst/>
          </a:prstGeom>
          <a:noFill/>
        </p:spPr>
        <p:txBody>
          <a:bodyPr wrap="square" rtlCol="0">
            <a:spAutoFit/>
          </a:bodyPr>
          <a:lstStyle/>
          <a:p>
            <a:r>
              <a:rPr lang="es-ES" dirty="0" smtClean="0"/>
              <a:t>Condición</a:t>
            </a:r>
            <a:endParaRPr lang="es-VE" dirty="0"/>
          </a:p>
        </p:txBody>
      </p:sp>
      <p:cxnSp>
        <p:nvCxnSpPr>
          <p:cNvPr id="39" name="38 Conector recto"/>
          <p:cNvCxnSpPr/>
          <p:nvPr/>
        </p:nvCxnSpPr>
        <p:spPr>
          <a:xfrm flipH="1">
            <a:off x="5902947" y="2225525"/>
            <a:ext cx="64807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39 Conector recto"/>
          <p:cNvCxnSpPr/>
          <p:nvPr/>
        </p:nvCxnSpPr>
        <p:spPr>
          <a:xfrm flipH="1">
            <a:off x="8507081" y="2185309"/>
            <a:ext cx="290803" cy="339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42 CuadroTexto"/>
          <p:cNvSpPr txBox="1"/>
          <p:nvPr/>
        </p:nvSpPr>
        <p:spPr>
          <a:xfrm>
            <a:off x="6020888" y="1730761"/>
            <a:ext cx="312906" cy="369332"/>
          </a:xfrm>
          <a:prstGeom prst="rect">
            <a:avLst/>
          </a:prstGeom>
          <a:noFill/>
        </p:spPr>
        <p:txBody>
          <a:bodyPr wrap="none" rtlCol="0">
            <a:spAutoFit/>
          </a:bodyPr>
          <a:lstStyle/>
          <a:p>
            <a:r>
              <a:rPr lang="es-ES" dirty="0" smtClean="0"/>
              <a:t>F</a:t>
            </a:r>
            <a:endParaRPr lang="es-VE" dirty="0"/>
          </a:p>
        </p:txBody>
      </p:sp>
      <p:sp>
        <p:nvSpPr>
          <p:cNvPr id="44" name="43 CuadroTexto"/>
          <p:cNvSpPr txBox="1"/>
          <p:nvPr/>
        </p:nvSpPr>
        <p:spPr>
          <a:xfrm>
            <a:off x="8446506" y="1784619"/>
            <a:ext cx="351378" cy="369332"/>
          </a:xfrm>
          <a:prstGeom prst="rect">
            <a:avLst/>
          </a:prstGeom>
          <a:noFill/>
        </p:spPr>
        <p:txBody>
          <a:bodyPr wrap="none" rtlCol="0">
            <a:spAutoFit/>
          </a:bodyPr>
          <a:lstStyle/>
          <a:p>
            <a:r>
              <a:rPr lang="es-ES" dirty="0" smtClean="0"/>
              <a:t>V</a:t>
            </a:r>
            <a:endParaRPr lang="es-VE" dirty="0"/>
          </a:p>
        </p:txBody>
      </p:sp>
      <p:cxnSp>
        <p:nvCxnSpPr>
          <p:cNvPr id="45" name="44 Conector recto de flecha"/>
          <p:cNvCxnSpPr/>
          <p:nvPr/>
        </p:nvCxnSpPr>
        <p:spPr>
          <a:xfrm>
            <a:off x="5902546" y="2225525"/>
            <a:ext cx="0" cy="554951"/>
          </a:xfrm>
          <a:prstGeom prst="straightConnector1">
            <a:avLst/>
          </a:prstGeom>
          <a:ln w="63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6" name="45 CuadroTexto"/>
          <p:cNvSpPr txBox="1"/>
          <p:nvPr/>
        </p:nvSpPr>
        <p:spPr>
          <a:xfrm>
            <a:off x="5154507" y="2780476"/>
            <a:ext cx="1872208" cy="369332"/>
          </a:xfrm>
          <a:prstGeom prst="rect">
            <a:avLst/>
          </a:prstGeom>
          <a:solidFill>
            <a:schemeClr val="bg1"/>
          </a:solidFill>
          <a:ln w="9525">
            <a:solidFill>
              <a:schemeClr val="tx1"/>
            </a:solidFill>
          </a:ln>
        </p:spPr>
        <p:txBody>
          <a:bodyPr wrap="square" rtlCol="0">
            <a:spAutoFit/>
          </a:bodyPr>
          <a:lstStyle/>
          <a:p>
            <a:pPr algn="ctr"/>
            <a:r>
              <a:rPr lang="es-ES" dirty="0" smtClean="0"/>
              <a:t>Instrucciones </a:t>
            </a:r>
            <a:endParaRPr lang="es-VE" dirty="0"/>
          </a:p>
        </p:txBody>
      </p:sp>
      <p:cxnSp>
        <p:nvCxnSpPr>
          <p:cNvPr id="53" name="52 Conector recto"/>
          <p:cNvCxnSpPr/>
          <p:nvPr/>
        </p:nvCxnSpPr>
        <p:spPr>
          <a:xfrm>
            <a:off x="8797884" y="2188706"/>
            <a:ext cx="0" cy="14049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55 Conector recto"/>
          <p:cNvCxnSpPr/>
          <p:nvPr/>
        </p:nvCxnSpPr>
        <p:spPr>
          <a:xfrm>
            <a:off x="7514150" y="3593677"/>
            <a:ext cx="0" cy="44386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66341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1043608" y="4491477"/>
            <a:ext cx="4018365" cy="170071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dirty="0">
              <a:ln>
                <a:solidFill>
                  <a:schemeClr val="tx1"/>
                </a:solidFill>
              </a:ln>
              <a:solidFill>
                <a:schemeClr val="bg1"/>
              </a:solidFill>
            </a:endParaRPr>
          </a:p>
        </p:txBody>
      </p:sp>
      <p:sp>
        <p:nvSpPr>
          <p:cNvPr id="4" name="3 Rectángulo"/>
          <p:cNvSpPr/>
          <p:nvPr/>
        </p:nvSpPr>
        <p:spPr>
          <a:xfrm>
            <a:off x="1043608" y="1916832"/>
            <a:ext cx="3864153" cy="154817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dirty="0">
              <a:ln>
                <a:solidFill>
                  <a:schemeClr val="tx1"/>
                </a:solidFill>
              </a:ln>
              <a:solidFill>
                <a:schemeClr val="bg1"/>
              </a:solidFill>
            </a:endParaRPr>
          </a:p>
        </p:txBody>
      </p:sp>
      <p:sp>
        <p:nvSpPr>
          <p:cNvPr id="3" name="2 Marcador de contenido"/>
          <p:cNvSpPr>
            <a:spLocks noGrp="1"/>
          </p:cNvSpPr>
          <p:nvPr>
            <p:ph idx="1"/>
          </p:nvPr>
        </p:nvSpPr>
        <p:spPr>
          <a:xfrm>
            <a:off x="1043608" y="260648"/>
            <a:ext cx="8229600" cy="3528392"/>
          </a:xfrm>
        </p:spPr>
        <p:txBody>
          <a:bodyPr>
            <a:normAutofit/>
          </a:bodyPr>
          <a:lstStyle/>
          <a:p>
            <a:pPr marL="137160" indent="0">
              <a:spcBef>
                <a:spcPts val="0"/>
              </a:spcBef>
              <a:spcAft>
                <a:spcPts val="1200"/>
              </a:spcAft>
              <a:buNone/>
            </a:pPr>
            <a:r>
              <a:rPr lang="es-ES" dirty="0" smtClean="0">
                <a:solidFill>
                  <a:srgbClr val="C00000"/>
                </a:solidFill>
              </a:rPr>
              <a:t>Notación algorítmica</a:t>
            </a:r>
          </a:p>
          <a:p>
            <a:pPr marL="137160" indent="0">
              <a:spcBef>
                <a:spcPts val="0"/>
              </a:spcBef>
              <a:spcAft>
                <a:spcPts val="1200"/>
              </a:spcAft>
              <a:buNone/>
            </a:pPr>
            <a:r>
              <a:rPr lang="es-ES" dirty="0" smtClean="0"/>
              <a:t>Se usan las mismas palabras que en las estructuras de decisión doble:</a:t>
            </a:r>
          </a:p>
          <a:p>
            <a:pPr marL="137160" indent="0">
              <a:buNone/>
            </a:pPr>
            <a:r>
              <a:rPr lang="es-ES" dirty="0" smtClean="0">
                <a:solidFill>
                  <a:schemeClr val="accent3">
                    <a:lumMod val="75000"/>
                  </a:schemeClr>
                </a:solidFill>
              </a:rPr>
              <a:t>	Si - Entonces</a:t>
            </a:r>
          </a:p>
          <a:p>
            <a:pPr marL="137160" indent="0">
              <a:buNone/>
            </a:pPr>
            <a:r>
              <a:rPr lang="es-ES" dirty="0" smtClean="0">
                <a:solidFill>
                  <a:schemeClr val="accent3">
                    <a:lumMod val="75000"/>
                  </a:schemeClr>
                </a:solidFill>
              </a:rPr>
              <a:t>	de lo contrario</a:t>
            </a:r>
          </a:p>
          <a:p>
            <a:pPr marL="137160" indent="0">
              <a:buNone/>
            </a:pPr>
            <a:r>
              <a:rPr lang="es-ES" dirty="0" smtClean="0">
                <a:solidFill>
                  <a:schemeClr val="accent3">
                    <a:lumMod val="75000"/>
                  </a:schemeClr>
                </a:solidFill>
              </a:rPr>
              <a:t>	Fin de si</a:t>
            </a:r>
          </a:p>
          <a:p>
            <a:pPr marL="137160" indent="0">
              <a:buNone/>
            </a:pPr>
            <a:endParaRPr lang="es-ES" dirty="0">
              <a:solidFill>
                <a:schemeClr val="accent3">
                  <a:lumMod val="75000"/>
                </a:schemeClr>
              </a:solidFill>
            </a:endParaRPr>
          </a:p>
          <a:p>
            <a:pPr marL="137160" indent="0">
              <a:buNone/>
            </a:pPr>
            <a:endParaRPr lang="es-ES" dirty="0" smtClean="0">
              <a:solidFill>
                <a:srgbClr val="C00000"/>
              </a:solidFill>
            </a:endParaRPr>
          </a:p>
          <a:p>
            <a:pPr marL="137160" indent="0">
              <a:buNone/>
            </a:pPr>
            <a:endParaRPr lang="es-ES" dirty="0" smtClean="0">
              <a:solidFill>
                <a:srgbClr val="C00000"/>
              </a:solidFill>
            </a:endParaRPr>
          </a:p>
          <a:p>
            <a:pPr marL="137160" indent="0">
              <a:buNone/>
            </a:pPr>
            <a:endParaRPr lang="es-VE" dirty="0">
              <a:solidFill>
                <a:schemeClr val="accent3">
                  <a:lumMod val="75000"/>
                </a:schemeClr>
              </a:solidFill>
            </a:endParaRPr>
          </a:p>
        </p:txBody>
      </p:sp>
      <p:sp>
        <p:nvSpPr>
          <p:cNvPr id="6" name="5 Rectángulo"/>
          <p:cNvSpPr/>
          <p:nvPr/>
        </p:nvSpPr>
        <p:spPr>
          <a:xfrm>
            <a:off x="999213" y="3573016"/>
            <a:ext cx="4572000" cy="2677656"/>
          </a:xfrm>
          <a:prstGeom prst="rect">
            <a:avLst/>
          </a:prstGeom>
        </p:spPr>
        <p:txBody>
          <a:bodyPr>
            <a:spAutoFit/>
          </a:bodyPr>
          <a:lstStyle/>
          <a:p>
            <a:pPr marL="137160" indent="0">
              <a:buNone/>
            </a:pPr>
            <a:r>
              <a:rPr lang="es-ES" sz="2800" dirty="0">
                <a:solidFill>
                  <a:srgbClr val="C00000"/>
                </a:solidFill>
              </a:rPr>
              <a:t>Sintaxis en Visual </a:t>
            </a:r>
            <a:r>
              <a:rPr lang="es-ES" sz="2800" dirty="0" smtClean="0">
                <a:solidFill>
                  <a:srgbClr val="C00000"/>
                </a:solidFill>
              </a:rPr>
              <a:t>Basic</a:t>
            </a:r>
          </a:p>
          <a:p>
            <a:pPr marL="137160" indent="0">
              <a:buNone/>
            </a:pPr>
            <a:endParaRPr lang="es-ES" sz="2800" dirty="0" smtClean="0">
              <a:solidFill>
                <a:srgbClr val="C00000"/>
              </a:solidFill>
            </a:endParaRPr>
          </a:p>
          <a:p>
            <a:pPr marL="137160" indent="0">
              <a:buNone/>
            </a:pPr>
            <a:r>
              <a:rPr lang="es-ES" sz="2800" dirty="0" smtClean="0">
                <a:solidFill>
                  <a:schemeClr val="accent3">
                    <a:lumMod val="75000"/>
                  </a:schemeClr>
                </a:solidFill>
              </a:rPr>
              <a:t>	</a:t>
            </a:r>
            <a:r>
              <a:rPr lang="es-ES" sz="2800" dirty="0" err="1" smtClean="0">
                <a:solidFill>
                  <a:schemeClr val="accent3">
                    <a:lumMod val="75000"/>
                  </a:schemeClr>
                </a:solidFill>
              </a:rPr>
              <a:t>If</a:t>
            </a:r>
            <a:r>
              <a:rPr lang="es-ES" sz="2800" dirty="0" smtClean="0"/>
              <a:t>     </a:t>
            </a:r>
            <a:r>
              <a:rPr lang="es-ES" sz="2800" dirty="0" err="1" smtClean="0">
                <a:solidFill>
                  <a:schemeClr val="accent3">
                    <a:lumMod val="75000"/>
                  </a:schemeClr>
                </a:solidFill>
              </a:rPr>
              <a:t>Then</a:t>
            </a:r>
            <a:endParaRPr lang="es-ES" sz="2800" dirty="0">
              <a:solidFill>
                <a:schemeClr val="accent3">
                  <a:lumMod val="75000"/>
                </a:schemeClr>
              </a:solidFill>
            </a:endParaRPr>
          </a:p>
          <a:p>
            <a:pPr marL="137160" indent="0">
              <a:buNone/>
            </a:pPr>
            <a:r>
              <a:rPr lang="es-ES" sz="2800" dirty="0" smtClean="0">
                <a:solidFill>
                  <a:schemeClr val="accent3">
                    <a:lumMod val="75000"/>
                  </a:schemeClr>
                </a:solidFill>
              </a:rPr>
              <a:t>	</a:t>
            </a:r>
            <a:r>
              <a:rPr lang="es-ES" sz="2800" dirty="0" err="1" smtClean="0">
                <a:solidFill>
                  <a:schemeClr val="accent3">
                    <a:lumMod val="75000"/>
                  </a:schemeClr>
                </a:solidFill>
              </a:rPr>
              <a:t>Else</a:t>
            </a:r>
            <a:endParaRPr lang="es-ES" sz="2800" dirty="0"/>
          </a:p>
          <a:p>
            <a:pPr marL="137160" indent="0">
              <a:buNone/>
            </a:pPr>
            <a:r>
              <a:rPr lang="es-ES" sz="2800" dirty="0" smtClean="0">
                <a:solidFill>
                  <a:schemeClr val="accent3">
                    <a:lumMod val="75000"/>
                  </a:schemeClr>
                </a:solidFill>
              </a:rPr>
              <a:t>	</a:t>
            </a:r>
            <a:r>
              <a:rPr lang="es-ES" sz="2800" dirty="0" err="1" smtClean="0">
                <a:solidFill>
                  <a:schemeClr val="accent3">
                    <a:lumMod val="75000"/>
                  </a:schemeClr>
                </a:solidFill>
              </a:rPr>
              <a:t>End</a:t>
            </a:r>
            <a:r>
              <a:rPr lang="es-ES" sz="2800" dirty="0" smtClean="0">
                <a:solidFill>
                  <a:schemeClr val="accent3">
                    <a:lumMod val="75000"/>
                  </a:schemeClr>
                </a:solidFill>
              </a:rPr>
              <a:t> </a:t>
            </a:r>
            <a:r>
              <a:rPr lang="es-ES" sz="2800" dirty="0" err="1">
                <a:solidFill>
                  <a:schemeClr val="accent3">
                    <a:lumMod val="75000"/>
                  </a:schemeClr>
                </a:solidFill>
              </a:rPr>
              <a:t>if</a:t>
            </a:r>
            <a:endParaRPr lang="es-ES" sz="2800" dirty="0">
              <a:solidFill>
                <a:schemeClr val="accent3">
                  <a:lumMod val="75000"/>
                </a:schemeClr>
              </a:solidFill>
            </a:endParaRPr>
          </a:p>
          <a:p>
            <a:pPr marL="137160" indent="0">
              <a:buNone/>
            </a:pPr>
            <a:endParaRPr lang="es-ES" sz="2800" dirty="0">
              <a:solidFill>
                <a:schemeClr val="accent3">
                  <a:lumMod val="75000"/>
                </a:schemeClr>
              </a:solidFill>
            </a:endParaRPr>
          </a:p>
        </p:txBody>
      </p:sp>
    </p:spTree>
    <p:extLst>
      <p:ext uri="{BB962C8B-B14F-4D97-AF65-F5344CB8AC3E}">
        <p14:creationId xmlns:p14="http://schemas.microsoft.com/office/powerpoint/2010/main" val="3407881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548680"/>
            <a:ext cx="8229600" cy="1143000"/>
          </a:xfrm>
        </p:spPr>
        <p:txBody>
          <a:bodyPr>
            <a:normAutofit/>
          </a:bodyPr>
          <a:lstStyle/>
          <a:p>
            <a:r>
              <a:rPr lang="es-VE" dirty="0" smtClean="0">
                <a:solidFill>
                  <a:srgbClr val="C00000"/>
                </a:solidFill>
                <a:effectLst/>
              </a:rPr>
              <a:t>Ejercicio 1</a:t>
            </a:r>
            <a:endParaRPr lang="es-VE" dirty="0">
              <a:solidFill>
                <a:srgbClr val="C00000"/>
              </a:solidFill>
            </a:endParaRPr>
          </a:p>
        </p:txBody>
      </p:sp>
      <p:sp>
        <p:nvSpPr>
          <p:cNvPr id="3" name="2 Marcador de contenido"/>
          <p:cNvSpPr>
            <a:spLocks noGrp="1"/>
          </p:cNvSpPr>
          <p:nvPr>
            <p:ph idx="1"/>
          </p:nvPr>
        </p:nvSpPr>
        <p:spPr>
          <a:xfrm>
            <a:off x="539552" y="1916832"/>
            <a:ext cx="8229600" cy="4709160"/>
          </a:xfrm>
        </p:spPr>
        <p:txBody>
          <a:bodyPr/>
          <a:lstStyle/>
          <a:p>
            <a:pPr marL="137160" indent="0">
              <a:buNone/>
            </a:pPr>
            <a:r>
              <a:rPr lang="es-ES" dirty="0" smtClean="0"/>
              <a:t>Elaborar un programa que calcule la nota final de Informática, a partir de la nota obtenida en teoría (75%) y la nota de práctica (25%). Además de la nota final, el programa debe indicar los siguientes mensajes:</a:t>
            </a:r>
          </a:p>
          <a:p>
            <a:pPr marL="137160" indent="0">
              <a:buNone/>
            </a:pPr>
            <a:r>
              <a:rPr lang="es-ES" dirty="0" smtClean="0"/>
              <a:t>1. “Reprobado” si no aprueba la asignatura</a:t>
            </a:r>
          </a:p>
          <a:p>
            <a:pPr marL="137160" indent="0">
              <a:buNone/>
            </a:pPr>
            <a:r>
              <a:rPr lang="es-ES" dirty="0" smtClean="0"/>
              <a:t>2. “Aprobado” si aprueba con una  nota inferior a 16 puntos.</a:t>
            </a:r>
          </a:p>
          <a:p>
            <a:pPr marL="137160" indent="0">
              <a:buNone/>
            </a:pPr>
            <a:r>
              <a:rPr lang="es-ES" dirty="0" smtClean="0"/>
              <a:t>3. “Eximido” si obtiene 16 puntos o más.</a:t>
            </a:r>
            <a:endParaRPr lang="es-VE" dirty="0"/>
          </a:p>
        </p:txBody>
      </p:sp>
    </p:spTree>
    <p:extLst>
      <p:ext uri="{BB962C8B-B14F-4D97-AF65-F5344CB8AC3E}">
        <p14:creationId xmlns:p14="http://schemas.microsoft.com/office/powerpoint/2010/main" val="11300863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260648"/>
            <a:ext cx="8424936" cy="6408712"/>
          </a:xfrm>
        </p:spPr>
        <p:txBody>
          <a:bodyPr>
            <a:normAutofit lnSpcReduction="10000"/>
          </a:bodyPr>
          <a:lstStyle/>
          <a:p>
            <a:pPr marL="137160" indent="0">
              <a:buNone/>
            </a:pPr>
            <a:r>
              <a:rPr lang="es-ES" b="1" dirty="0" smtClean="0">
                <a:solidFill>
                  <a:srgbClr val="92D050"/>
                </a:solidFill>
              </a:rPr>
              <a:t>Análisis E-P-S</a:t>
            </a:r>
          </a:p>
          <a:p>
            <a:pPr marL="137160" indent="0">
              <a:buNone/>
            </a:pPr>
            <a:r>
              <a:rPr lang="es-ES" u="sng" dirty="0" smtClean="0">
                <a:solidFill>
                  <a:srgbClr val="0070C0"/>
                </a:solidFill>
              </a:rPr>
              <a:t>Entrada</a:t>
            </a:r>
          </a:p>
          <a:p>
            <a:pPr marL="137160" indent="0">
              <a:buNone/>
            </a:pPr>
            <a:r>
              <a:rPr lang="es-ES" dirty="0" err="1" smtClean="0"/>
              <a:t>NotaT</a:t>
            </a:r>
            <a:r>
              <a:rPr lang="es-ES" dirty="0" smtClean="0"/>
              <a:t>: nota obtenida en teoría. Tipo: Real.</a:t>
            </a:r>
          </a:p>
          <a:p>
            <a:pPr marL="137160" indent="0">
              <a:buNone/>
            </a:pPr>
            <a:r>
              <a:rPr lang="es-ES" dirty="0" err="1"/>
              <a:t>N</a:t>
            </a:r>
            <a:r>
              <a:rPr lang="es-ES" dirty="0" err="1" smtClean="0"/>
              <a:t>otaP</a:t>
            </a:r>
            <a:r>
              <a:rPr lang="es-ES" dirty="0" smtClean="0"/>
              <a:t>: nota obtenida en práctica. Tipo: Real.</a:t>
            </a:r>
          </a:p>
          <a:p>
            <a:pPr marL="137160" indent="0">
              <a:buNone/>
            </a:pPr>
            <a:endParaRPr lang="es-ES" dirty="0"/>
          </a:p>
          <a:p>
            <a:pPr marL="137160" indent="0">
              <a:buNone/>
            </a:pPr>
            <a:r>
              <a:rPr lang="es-ES" u="sng" dirty="0" smtClean="0">
                <a:solidFill>
                  <a:srgbClr val="0070C0"/>
                </a:solidFill>
              </a:rPr>
              <a:t>Proceso</a:t>
            </a:r>
          </a:p>
          <a:p>
            <a:pPr marL="137160" indent="0">
              <a:buNone/>
            </a:pPr>
            <a:r>
              <a:rPr lang="es-ES" dirty="0" err="1" smtClean="0"/>
              <a:t>NotaF</a:t>
            </a:r>
            <a:r>
              <a:rPr lang="es-ES" dirty="0" smtClean="0"/>
              <a:t> = 0.75xNotaT + 0.25xNotaP</a:t>
            </a:r>
          </a:p>
          <a:p>
            <a:pPr marL="137160" indent="0">
              <a:buNone/>
            </a:pPr>
            <a:endParaRPr lang="es-ES" dirty="0"/>
          </a:p>
          <a:p>
            <a:pPr marL="137160" indent="0">
              <a:buNone/>
            </a:pPr>
            <a:r>
              <a:rPr lang="es-ES" dirty="0" err="1" smtClean="0"/>
              <a:t>NotaF</a:t>
            </a:r>
            <a:r>
              <a:rPr lang="es-ES" dirty="0" smtClean="0"/>
              <a:t> &lt; 9.5 Escribir  APLAZADO</a:t>
            </a:r>
          </a:p>
          <a:p>
            <a:pPr marL="137160" indent="0">
              <a:buNone/>
            </a:pPr>
            <a:r>
              <a:rPr lang="es-ES" dirty="0" err="1" smtClean="0"/>
              <a:t>NotaF</a:t>
            </a:r>
            <a:r>
              <a:rPr lang="es-ES" dirty="0" smtClean="0"/>
              <a:t> &gt;= 9.5 y </a:t>
            </a:r>
            <a:r>
              <a:rPr lang="es-ES" dirty="0" err="1" smtClean="0"/>
              <a:t>NotaF</a:t>
            </a:r>
            <a:r>
              <a:rPr lang="es-ES" dirty="0" smtClean="0"/>
              <a:t> &lt; 16  Escribir APROBADO</a:t>
            </a:r>
          </a:p>
          <a:p>
            <a:pPr marL="137160" indent="0">
              <a:buNone/>
            </a:pPr>
            <a:r>
              <a:rPr lang="es-ES" dirty="0" err="1" smtClean="0"/>
              <a:t>NotaF</a:t>
            </a:r>
            <a:r>
              <a:rPr lang="es-ES" dirty="0" smtClean="0"/>
              <a:t> &gt;= 16 Escribir  EXIMIDO</a:t>
            </a:r>
            <a:endParaRPr lang="es-ES" dirty="0"/>
          </a:p>
          <a:p>
            <a:pPr marL="137160" indent="0">
              <a:buNone/>
            </a:pPr>
            <a:r>
              <a:rPr lang="es-ES" u="sng" dirty="0" smtClean="0">
                <a:solidFill>
                  <a:srgbClr val="0070C0"/>
                </a:solidFill>
              </a:rPr>
              <a:t>Salida</a:t>
            </a:r>
          </a:p>
          <a:p>
            <a:pPr marL="137160" indent="0">
              <a:buNone/>
            </a:pPr>
            <a:r>
              <a:rPr lang="es-ES" dirty="0" err="1" smtClean="0"/>
              <a:t>NotaF</a:t>
            </a:r>
            <a:r>
              <a:rPr lang="es-ES" dirty="0" smtClean="0"/>
              <a:t>: nota final de Informática. Tipo Real.</a:t>
            </a:r>
          </a:p>
          <a:p>
            <a:pPr marL="137160" indent="0">
              <a:buNone/>
            </a:pPr>
            <a:endParaRPr lang="es-ES" dirty="0"/>
          </a:p>
          <a:p>
            <a:pPr marL="137160" indent="0">
              <a:buNone/>
            </a:pPr>
            <a:endParaRPr lang="es-ES" dirty="0" smtClean="0"/>
          </a:p>
          <a:p>
            <a:pPr marL="137160" indent="0">
              <a:buNone/>
            </a:pPr>
            <a:endParaRPr lang="es-VE" dirty="0"/>
          </a:p>
        </p:txBody>
      </p:sp>
    </p:spTree>
    <p:extLst>
      <p:ext uri="{BB962C8B-B14F-4D97-AF65-F5344CB8AC3E}">
        <p14:creationId xmlns:p14="http://schemas.microsoft.com/office/powerpoint/2010/main" val="5768058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260648"/>
            <a:ext cx="8229600" cy="6120680"/>
          </a:xfrm>
        </p:spPr>
        <p:txBody>
          <a:bodyPr>
            <a:normAutofit fontScale="85000" lnSpcReduction="20000"/>
          </a:bodyPr>
          <a:lstStyle/>
          <a:p>
            <a:pPr marL="137160" indent="0">
              <a:buNone/>
            </a:pPr>
            <a:r>
              <a:rPr lang="es-ES" b="1" dirty="0" smtClean="0">
                <a:solidFill>
                  <a:srgbClr val="92D050"/>
                </a:solidFill>
              </a:rPr>
              <a:t>Algoritmo</a:t>
            </a:r>
          </a:p>
          <a:p>
            <a:pPr marL="137160" indent="0">
              <a:buNone/>
            </a:pPr>
            <a:r>
              <a:rPr lang="es-ES" dirty="0" smtClean="0"/>
              <a:t>0. Inicio</a:t>
            </a:r>
          </a:p>
          <a:p>
            <a:pPr marL="137160" indent="0">
              <a:buNone/>
            </a:pPr>
            <a:r>
              <a:rPr lang="es-ES" dirty="0" smtClean="0"/>
              <a:t>1. Leer nota obtenida en teoría (</a:t>
            </a:r>
            <a:r>
              <a:rPr lang="es-ES" dirty="0" err="1" smtClean="0"/>
              <a:t>NotaT</a:t>
            </a:r>
            <a:r>
              <a:rPr lang="es-ES" dirty="0"/>
              <a:t>)</a:t>
            </a:r>
            <a:endParaRPr lang="es-ES" dirty="0" smtClean="0"/>
          </a:p>
          <a:p>
            <a:pPr marL="137160" indent="0">
              <a:buNone/>
            </a:pPr>
            <a:r>
              <a:rPr lang="es-ES" dirty="0" smtClean="0"/>
              <a:t>2. Leer nota obtenida en práctica (</a:t>
            </a:r>
            <a:r>
              <a:rPr lang="es-ES" dirty="0" err="1" smtClean="0"/>
              <a:t>NotaP</a:t>
            </a:r>
            <a:r>
              <a:rPr lang="es-ES" dirty="0" smtClean="0"/>
              <a:t>)</a:t>
            </a:r>
          </a:p>
          <a:p>
            <a:pPr marL="137160" indent="0">
              <a:buNone/>
            </a:pPr>
            <a:r>
              <a:rPr lang="es-ES" dirty="0" smtClean="0"/>
              <a:t>3. </a:t>
            </a:r>
            <a:r>
              <a:rPr lang="es-ES" dirty="0" err="1" smtClean="0"/>
              <a:t>NotaF</a:t>
            </a:r>
            <a:r>
              <a:rPr lang="es-ES" dirty="0" smtClean="0"/>
              <a:t> = 0.75xNotaT + 0.25xNotaP</a:t>
            </a:r>
          </a:p>
          <a:p>
            <a:pPr marL="137160" indent="0">
              <a:buNone/>
            </a:pPr>
            <a:r>
              <a:rPr lang="es-ES" dirty="0" smtClean="0"/>
              <a:t>4. Mostrar Nota final (</a:t>
            </a:r>
            <a:r>
              <a:rPr lang="es-ES" dirty="0" err="1" smtClean="0"/>
              <a:t>NotaF</a:t>
            </a:r>
            <a:r>
              <a:rPr lang="es-ES" dirty="0" smtClean="0"/>
              <a:t>)</a:t>
            </a:r>
          </a:p>
          <a:p>
            <a:pPr marL="137160" indent="0">
              <a:buNone/>
            </a:pPr>
            <a:r>
              <a:rPr lang="es-ES" dirty="0"/>
              <a:t>5</a:t>
            </a:r>
            <a:r>
              <a:rPr lang="es-ES" dirty="0" smtClean="0"/>
              <a:t>. Si </a:t>
            </a:r>
            <a:r>
              <a:rPr lang="es-ES" dirty="0" err="1" smtClean="0"/>
              <a:t>NotaF</a:t>
            </a:r>
            <a:r>
              <a:rPr lang="es-ES" dirty="0" smtClean="0"/>
              <a:t> &lt; 9.5    Entonces</a:t>
            </a:r>
          </a:p>
          <a:p>
            <a:pPr marL="137160" indent="0">
              <a:buNone/>
            </a:pPr>
            <a:r>
              <a:rPr lang="es-ES" dirty="0"/>
              <a:t> </a:t>
            </a:r>
            <a:r>
              <a:rPr lang="es-ES" dirty="0" smtClean="0"/>
              <a:t>   5.1 Mostrar mensaje </a:t>
            </a:r>
            <a:r>
              <a:rPr lang="es-VE" dirty="0" smtClean="0"/>
              <a:t>"</a:t>
            </a:r>
            <a:r>
              <a:rPr lang="es-ES" dirty="0" smtClean="0"/>
              <a:t>APLAZADO</a:t>
            </a:r>
            <a:r>
              <a:rPr lang="es-VE" dirty="0"/>
              <a:t> "</a:t>
            </a:r>
            <a:endParaRPr lang="es-ES" dirty="0" smtClean="0"/>
          </a:p>
          <a:p>
            <a:pPr marL="137160" indent="0">
              <a:buNone/>
            </a:pPr>
            <a:r>
              <a:rPr lang="es-ES" dirty="0"/>
              <a:t> </a:t>
            </a:r>
            <a:r>
              <a:rPr lang="es-ES" dirty="0" smtClean="0"/>
              <a:t>   De lo contrario</a:t>
            </a:r>
          </a:p>
          <a:p>
            <a:pPr marL="137160" indent="0">
              <a:buNone/>
            </a:pPr>
            <a:r>
              <a:rPr lang="es-ES" dirty="0"/>
              <a:t> </a:t>
            </a:r>
            <a:r>
              <a:rPr lang="es-ES" dirty="0" smtClean="0"/>
              <a:t>    5.2 Si </a:t>
            </a:r>
            <a:r>
              <a:rPr lang="es-ES" dirty="0" err="1" smtClean="0"/>
              <a:t>NotaF</a:t>
            </a:r>
            <a:r>
              <a:rPr lang="es-ES" dirty="0" smtClean="0"/>
              <a:t> &lt; 16  Entonces</a:t>
            </a:r>
          </a:p>
          <a:p>
            <a:pPr marL="137160" indent="0">
              <a:buNone/>
            </a:pPr>
            <a:r>
              <a:rPr lang="es-ES" dirty="0"/>
              <a:t> </a:t>
            </a:r>
            <a:r>
              <a:rPr lang="es-ES" dirty="0" smtClean="0"/>
              <a:t>          5.2.1 </a:t>
            </a:r>
            <a:r>
              <a:rPr lang="es-ES" dirty="0"/>
              <a:t>Mostrar mensaje </a:t>
            </a:r>
            <a:r>
              <a:rPr lang="es-VE" dirty="0"/>
              <a:t>" </a:t>
            </a:r>
            <a:r>
              <a:rPr lang="es-ES" dirty="0" smtClean="0"/>
              <a:t>APROBADO</a:t>
            </a:r>
            <a:r>
              <a:rPr lang="es-VE" dirty="0"/>
              <a:t> "</a:t>
            </a:r>
            <a:endParaRPr lang="es-ES" dirty="0" smtClean="0"/>
          </a:p>
          <a:p>
            <a:pPr marL="137160" indent="0">
              <a:buNone/>
            </a:pPr>
            <a:r>
              <a:rPr lang="es-ES" dirty="0"/>
              <a:t> </a:t>
            </a:r>
            <a:r>
              <a:rPr lang="es-ES" dirty="0" smtClean="0"/>
              <a:t>          De </a:t>
            </a:r>
            <a:r>
              <a:rPr lang="es-ES" dirty="0"/>
              <a:t>lo contrario</a:t>
            </a:r>
          </a:p>
          <a:p>
            <a:pPr marL="137160" indent="0">
              <a:buNone/>
            </a:pPr>
            <a:r>
              <a:rPr lang="es-ES" dirty="0" smtClean="0"/>
              <a:t>           5.2.2 </a:t>
            </a:r>
            <a:r>
              <a:rPr lang="es-ES" dirty="0"/>
              <a:t>Mostrar mensaje </a:t>
            </a:r>
            <a:r>
              <a:rPr lang="es-VE" dirty="0"/>
              <a:t>" </a:t>
            </a:r>
            <a:r>
              <a:rPr lang="es-ES" dirty="0" smtClean="0"/>
              <a:t>EXIMIDO</a:t>
            </a:r>
            <a:r>
              <a:rPr lang="es-VE" dirty="0"/>
              <a:t> "</a:t>
            </a:r>
            <a:endParaRPr lang="es-ES" dirty="0"/>
          </a:p>
          <a:p>
            <a:pPr marL="137160" indent="0">
              <a:buNone/>
            </a:pPr>
            <a:r>
              <a:rPr lang="es-ES" dirty="0" smtClean="0"/>
              <a:t>      Fin de si 5.2</a:t>
            </a:r>
          </a:p>
          <a:p>
            <a:pPr marL="137160" indent="0">
              <a:buNone/>
            </a:pPr>
            <a:r>
              <a:rPr lang="es-ES" dirty="0"/>
              <a:t> </a:t>
            </a:r>
            <a:r>
              <a:rPr lang="es-ES" dirty="0" smtClean="0"/>
              <a:t>   Fin de si 5</a:t>
            </a:r>
          </a:p>
          <a:p>
            <a:pPr marL="137160" indent="0">
              <a:buNone/>
            </a:pPr>
            <a:r>
              <a:rPr lang="es-ES" dirty="0" smtClean="0"/>
              <a:t>6. Fin</a:t>
            </a:r>
            <a:endParaRPr lang="es-ES" dirty="0"/>
          </a:p>
          <a:p>
            <a:pPr marL="137160" indent="0">
              <a:buNone/>
            </a:pPr>
            <a:endParaRPr lang="es-ES" dirty="0" smtClean="0"/>
          </a:p>
          <a:p>
            <a:pPr marL="137160" indent="0">
              <a:buNone/>
            </a:pPr>
            <a:endParaRPr lang="es-VE" dirty="0"/>
          </a:p>
        </p:txBody>
      </p:sp>
    </p:spTree>
    <p:extLst>
      <p:ext uri="{BB962C8B-B14F-4D97-AF65-F5344CB8AC3E}">
        <p14:creationId xmlns:p14="http://schemas.microsoft.com/office/powerpoint/2010/main" val="18842617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5748" y="-21363"/>
            <a:ext cx="8229600" cy="1143000"/>
          </a:xfrm>
        </p:spPr>
        <p:txBody>
          <a:bodyPr>
            <a:normAutofit/>
          </a:bodyPr>
          <a:lstStyle/>
          <a:p>
            <a:pPr algn="l"/>
            <a:r>
              <a:rPr lang="es-ES" sz="2800" dirty="0" smtClean="0">
                <a:solidFill>
                  <a:srgbClr val="92D050"/>
                </a:solidFill>
                <a:effectLst/>
                <a:latin typeface="+mn-lt"/>
              </a:rPr>
              <a:t>Programa en Visual Basic</a:t>
            </a:r>
            <a:endParaRPr lang="es-VE" sz="2800" dirty="0">
              <a:solidFill>
                <a:srgbClr val="92D050"/>
              </a:solidFill>
              <a:effectLst/>
              <a:latin typeface="+mn-lt"/>
            </a:endParaRPr>
          </a:p>
        </p:txBody>
      </p:sp>
      <p:sp>
        <p:nvSpPr>
          <p:cNvPr id="3" name="2 Rectángulo"/>
          <p:cNvSpPr/>
          <p:nvPr/>
        </p:nvSpPr>
        <p:spPr>
          <a:xfrm>
            <a:off x="467544" y="980728"/>
            <a:ext cx="8676456" cy="6001643"/>
          </a:xfrm>
          <a:prstGeom prst="rect">
            <a:avLst/>
          </a:prstGeom>
        </p:spPr>
        <p:txBody>
          <a:bodyPr wrap="square">
            <a:spAutoFit/>
          </a:bodyPr>
          <a:lstStyle/>
          <a:p>
            <a:r>
              <a:rPr lang="es-VE" sz="2400" dirty="0"/>
              <a:t>Sub </a:t>
            </a:r>
            <a:r>
              <a:rPr lang="es-VE" sz="2400" dirty="0" err="1"/>
              <a:t>Main</a:t>
            </a:r>
            <a:r>
              <a:rPr lang="es-VE" sz="2400" dirty="0"/>
              <a:t>()</a:t>
            </a:r>
          </a:p>
          <a:p>
            <a:r>
              <a:rPr lang="en-US" sz="2400" dirty="0" smtClean="0"/>
              <a:t>        </a:t>
            </a:r>
            <a:r>
              <a:rPr lang="en-US" sz="2400" dirty="0"/>
              <a:t>Dim </a:t>
            </a:r>
            <a:r>
              <a:rPr lang="en-US" sz="2400" dirty="0" err="1"/>
              <a:t>NotaT</a:t>
            </a:r>
            <a:r>
              <a:rPr lang="en-US" sz="2400" dirty="0"/>
              <a:t>, </a:t>
            </a:r>
            <a:r>
              <a:rPr lang="en-US" sz="2400" dirty="0" err="1"/>
              <a:t>NotaP</a:t>
            </a:r>
            <a:r>
              <a:rPr lang="en-US" sz="2400" dirty="0"/>
              <a:t>, </a:t>
            </a:r>
            <a:r>
              <a:rPr lang="en-US" sz="2400" dirty="0" err="1"/>
              <a:t>NotaF</a:t>
            </a:r>
            <a:r>
              <a:rPr lang="en-US" sz="2400" dirty="0"/>
              <a:t> As Single</a:t>
            </a:r>
          </a:p>
          <a:p>
            <a:r>
              <a:rPr lang="es-ES" sz="2400" dirty="0" smtClean="0"/>
              <a:t>        </a:t>
            </a:r>
            <a:r>
              <a:rPr lang="es-ES" sz="2400" dirty="0" err="1"/>
              <a:t>NotaT</a:t>
            </a:r>
            <a:r>
              <a:rPr lang="es-ES" sz="2400" dirty="0"/>
              <a:t> = </a:t>
            </a:r>
            <a:r>
              <a:rPr lang="es-ES" sz="2400" dirty="0" err="1"/>
              <a:t>InputBox</a:t>
            </a:r>
            <a:r>
              <a:rPr lang="es-ES" sz="2400" dirty="0"/>
              <a:t>("Escriba la nota obtenida en teoría: ")</a:t>
            </a:r>
          </a:p>
          <a:p>
            <a:r>
              <a:rPr lang="es-ES" sz="2400" dirty="0"/>
              <a:t>        </a:t>
            </a:r>
            <a:r>
              <a:rPr lang="es-ES" sz="2400" dirty="0" err="1"/>
              <a:t>NotaP</a:t>
            </a:r>
            <a:r>
              <a:rPr lang="es-ES" sz="2400" dirty="0"/>
              <a:t> = </a:t>
            </a:r>
            <a:r>
              <a:rPr lang="es-ES" sz="2400" dirty="0" err="1"/>
              <a:t>InputBox</a:t>
            </a:r>
            <a:r>
              <a:rPr lang="es-ES" sz="2400" dirty="0"/>
              <a:t>("Escriba la nota obtenida en práctica: ")</a:t>
            </a:r>
          </a:p>
          <a:p>
            <a:r>
              <a:rPr lang="es-VE" sz="2400" dirty="0"/>
              <a:t>        </a:t>
            </a:r>
            <a:r>
              <a:rPr lang="es-VE" sz="2400" dirty="0" err="1"/>
              <a:t>NotaF</a:t>
            </a:r>
            <a:r>
              <a:rPr lang="es-VE" sz="2400" dirty="0"/>
              <a:t> = 0.75 * </a:t>
            </a:r>
            <a:r>
              <a:rPr lang="es-VE" sz="2400" dirty="0" err="1"/>
              <a:t>NotaT</a:t>
            </a:r>
            <a:r>
              <a:rPr lang="es-VE" sz="2400" dirty="0"/>
              <a:t> + 0.25 * </a:t>
            </a:r>
            <a:r>
              <a:rPr lang="es-VE" sz="2400" dirty="0" err="1"/>
              <a:t>NotaP</a:t>
            </a:r>
            <a:endParaRPr lang="es-VE" sz="2400" dirty="0"/>
          </a:p>
          <a:p>
            <a:r>
              <a:rPr lang="es-ES" sz="2400" dirty="0"/>
              <a:t>        </a:t>
            </a:r>
            <a:r>
              <a:rPr lang="es-ES" sz="2400" dirty="0" err="1"/>
              <a:t>MsgBox</a:t>
            </a:r>
            <a:r>
              <a:rPr lang="es-ES" sz="2400" dirty="0"/>
              <a:t>("La nota final es " &amp; </a:t>
            </a:r>
            <a:r>
              <a:rPr lang="es-ES" sz="2400" dirty="0" err="1"/>
              <a:t>NotaF</a:t>
            </a:r>
            <a:r>
              <a:rPr lang="es-ES" sz="2400" dirty="0"/>
              <a:t> &amp; " puntos")</a:t>
            </a:r>
          </a:p>
          <a:p>
            <a:r>
              <a:rPr lang="es-VE" sz="2400" dirty="0"/>
              <a:t>        </a:t>
            </a:r>
            <a:r>
              <a:rPr lang="es-VE" sz="2400" dirty="0" err="1"/>
              <a:t>If</a:t>
            </a:r>
            <a:r>
              <a:rPr lang="es-VE" sz="2400" dirty="0"/>
              <a:t> </a:t>
            </a:r>
            <a:r>
              <a:rPr lang="es-VE" sz="2400" dirty="0" err="1"/>
              <a:t>NotaF</a:t>
            </a:r>
            <a:r>
              <a:rPr lang="es-VE" sz="2400" dirty="0"/>
              <a:t> &lt; 9.5 </a:t>
            </a:r>
            <a:r>
              <a:rPr lang="es-VE" sz="2400" dirty="0" err="1"/>
              <a:t>Then</a:t>
            </a:r>
            <a:endParaRPr lang="es-VE" sz="2400" dirty="0"/>
          </a:p>
          <a:p>
            <a:r>
              <a:rPr lang="es-VE" sz="2400" dirty="0"/>
              <a:t>            </a:t>
            </a:r>
            <a:r>
              <a:rPr lang="es-VE" sz="2400" dirty="0" err="1"/>
              <a:t>MsgBox</a:t>
            </a:r>
            <a:r>
              <a:rPr lang="es-VE" sz="2400" dirty="0"/>
              <a:t>("Estudiante APLAZADO</a:t>
            </a:r>
            <a:r>
              <a:rPr lang="es-VE" sz="2400" dirty="0" smtClean="0"/>
              <a:t>")</a:t>
            </a:r>
          </a:p>
          <a:p>
            <a:r>
              <a:rPr lang="es-ES" sz="2400" dirty="0" smtClean="0"/>
              <a:t>        </a:t>
            </a:r>
            <a:r>
              <a:rPr lang="es-ES" sz="2400" dirty="0" err="1" smtClean="0"/>
              <a:t>Else</a:t>
            </a:r>
            <a:endParaRPr lang="es-ES" sz="2400" dirty="0" smtClean="0"/>
          </a:p>
          <a:p>
            <a:r>
              <a:rPr lang="es-ES" sz="2400" dirty="0"/>
              <a:t> </a:t>
            </a:r>
            <a:r>
              <a:rPr lang="es-ES" sz="2400" dirty="0" smtClean="0"/>
              <a:t>            </a:t>
            </a:r>
            <a:r>
              <a:rPr lang="es-ES" sz="2400" dirty="0" err="1" smtClean="0"/>
              <a:t>If</a:t>
            </a:r>
            <a:r>
              <a:rPr lang="es-ES" sz="2400" dirty="0" smtClean="0"/>
              <a:t> </a:t>
            </a:r>
            <a:r>
              <a:rPr lang="es-VE" sz="2400" dirty="0" err="1"/>
              <a:t>NotaF</a:t>
            </a:r>
            <a:r>
              <a:rPr lang="es-VE" sz="2400" dirty="0"/>
              <a:t> &lt; </a:t>
            </a:r>
            <a:r>
              <a:rPr lang="es-VE" sz="2400" dirty="0" smtClean="0"/>
              <a:t>16 </a:t>
            </a:r>
            <a:r>
              <a:rPr lang="es-VE" sz="2400" dirty="0" err="1"/>
              <a:t>Then</a:t>
            </a:r>
            <a:endParaRPr lang="es-VE" sz="2400" dirty="0"/>
          </a:p>
          <a:p>
            <a:r>
              <a:rPr lang="es-VE" sz="2400" dirty="0"/>
              <a:t>            </a:t>
            </a:r>
            <a:r>
              <a:rPr lang="es-VE" sz="2400" dirty="0" smtClean="0"/>
              <a:t>      </a:t>
            </a:r>
            <a:r>
              <a:rPr lang="es-VE" sz="2400" dirty="0" err="1" smtClean="0"/>
              <a:t>MsgBox</a:t>
            </a:r>
            <a:r>
              <a:rPr lang="es-VE" sz="2400" dirty="0"/>
              <a:t>("Estudiante </a:t>
            </a:r>
            <a:r>
              <a:rPr lang="es-VE" sz="2400" dirty="0" smtClean="0"/>
              <a:t>APROBADO</a:t>
            </a:r>
            <a:r>
              <a:rPr lang="es-VE" sz="2400" dirty="0"/>
              <a:t>")</a:t>
            </a:r>
          </a:p>
          <a:p>
            <a:r>
              <a:rPr lang="es-ES" sz="2400" dirty="0" smtClean="0"/>
              <a:t>             </a:t>
            </a:r>
            <a:r>
              <a:rPr lang="es-ES" sz="2400" dirty="0" err="1" smtClean="0"/>
              <a:t>Else</a:t>
            </a:r>
            <a:r>
              <a:rPr lang="es-ES" sz="2400" dirty="0" smtClean="0"/>
              <a:t> </a:t>
            </a:r>
          </a:p>
          <a:p>
            <a:r>
              <a:rPr lang="es-VE" sz="2400" dirty="0" smtClean="0"/>
              <a:t>                   </a:t>
            </a:r>
            <a:r>
              <a:rPr lang="es-VE" sz="2400" dirty="0" err="1" smtClean="0"/>
              <a:t>MsgBox</a:t>
            </a:r>
            <a:r>
              <a:rPr lang="es-VE" sz="2400" dirty="0"/>
              <a:t>("Estudiante </a:t>
            </a:r>
            <a:r>
              <a:rPr lang="es-VE" sz="2400" dirty="0" smtClean="0"/>
              <a:t>EXIMIDO")</a:t>
            </a:r>
            <a:endParaRPr lang="es-VE" sz="2400" dirty="0"/>
          </a:p>
          <a:p>
            <a:r>
              <a:rPr lang="es-VE" sz="2400" dirty="0" smtClean="0"/>
              <a:t>             </a:t>
            </a:r>
            <a:r>
              <a:rPr lang="es-VE" sz="2400" dirty="0" err="1" smtClean="0"/>
              <a:t>End</a:t>
            </a:r>
            <a:r>
              <a:rPr lang="es-VE" sz="2400" dirty="0" smtClean="0"/>
              <a:t> </a:t>
            </a:r>
            <a:r>
              <a:rPr lang="es-VE" sz="2400" dirty="0" err="1" smtClean="0"/>
              <a:t>If</a:t>
            </a:r>
            <a:endParaRPr lang="es-VE" sz="2400" dirty="0" smtClean="0"/>
          </a:p>
          <a:p>
            <a:r>
              <a:rPr lang="es-ES" sz="2400" dirty="0"/>
              <a:t> </a:t>
            </a:r>
            <a:r>
              <a:rPr lang="es-ES" sz="2400" dirty="0" smtClean="0"/>
              <a:t>       </a:t>
            </a:r>
            <a:r>
              <a:rPr lang="es-ES" sz="2400" dirty="0" err="1" smtClean="0"/>
              <a:t>End</a:t>
            </a:r>
            <a:r>
              <a:rPr lang="es-ES" sz="2400" dirty="0" smtClean="0"/>
              <a:t> </a:t>
            </a:r>
            <a:r>
              <a:rPr lang="es-ES" sz="2400" dirty="0" err="1" smtClean="0"/>
              <a:t>If</a:t>
            </a:r>
            <a:endParaRPr lang="es-ES" sz="2400" dirty="0" smtClean="0"/>
          </a:p>
          <a:p>
            <a:r>
              <a:rPr lang="es-VE" sz="2400" dirty="0" err="1" smtClean="0"/>
              <a:t>End</a:t>
            </a:r>
            <a:r>
              <a:rPr lang="es-VE" sz="2400" dirty="0" smtClean="0"/>
              <a:t> </a:t>
            </a:r>
            <a:r>
              <a:rPr lang="es-VE" sz="2400" dirty="0"/>
              <a:t>Sub</a:t>
            </a:r>
          </a:p>
        </p:txBody>
      </p:sp>
    </p:spTree>
    <p:extLst>
      <p:ext uri="{BB962C8B-B14F-4D97-AF65-F5344CB8AC3E}">
        <p14:creationId xmlns:p14="http://schemas.microsoft.com/office/powerpoint/2010/main" val="7240288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értice">
  <a:themeElements>
    <a:clrScheme name="Vértice">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Vértic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ért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611</TotalTime>
  <Words>1342</Words>
  <Application>Microsoft Office PowerPoint</Application>
  <PresentationFormat>Presentación en pantalla (4:3)</PresentationFormat>
  <Paragraphs>322</Paragraphs>
  <Slides>23</Slides>
  <Notes>2</Notes>
  <HiddenSlides>0</HiddenSlides>
  <MMClips>0</MMClips>
  <ScaleCrop>false</ScaleCrop>
  <HeadingPairs>
    <vt:vector size="4" baseType="variant">
      <vt:variant>
        <vt:lpstr>Tema</vt:lpstr>
      </vt:variant>
      <vt:variant>
        <vt:i4>1</vt:i4>
      </vt:variant>
      <vt:variant>
        <vt:lpstr>Títulos de diapositiva</vt:lpstr>
      </vt:variant>
      <vt:variant>
        <vt:i4>23</vt:i4>
      </vt:variant>
    </vt:vector>
  </HeadingPairs>
  <TitlesOfParts>
    <vt:vector size="24" baseType="lpstr">
      <vt:lpstr>Vértice</vt:lpstr>
      <vt:lpstr>Tema 8. Estructuras de decisión. Clases 3 y 4.</vt:lpstr>
      <vt:lpstr>Contenido</vt:lpstr>
      <vt:lpstr>Estructuras de decisión anidadas</vt:lpstr>
      <vt:lpstr>Presentación de PowerPoint</vt:lpstr>
      <vt:lpstr>Presentación de PowerPoint</vt:lpstr>
      <vt:lpstr>Ejercicio 1</vt:lpstr>
      <vt:lpstr>Presentación de PowerPoint</vt:lpstr>
      <vt:lpstr>Presentación de PowerPoint</vt:lpstr>
      <vt:lpstr>Programa en Visual Basic</vt:lpstr>
      <vt:lpstr>Ejercicio 2</vt:lpstr>
      <vt:lpstr>Presentación de PowerPoint</vt:lpstr>
      <vt:lpstr>Ejercicio 3</vt:lpstr>
      <vt:lpstr>Ejercicio 4</vt:lpstr>
      <vt:lpstr>Estructuras de decisión múltiple</vt:lpstr>
      <vt:lpstr>Presentación de PowerPoint</vt:lpstr>
      <vt:lpstr>Ejercicio 1</vt:lpstr>
      <vt:lpstr>Presentación de PowerPoint</vt:lpstr>
      <vt:lpstr>Presentación de PowerPoint</vt:lpstr>
      <vt:lpstr>Ejercicio 2</vt:lpstr>
      <vt:lpstr>Presentación de PowerPoint</vt:lpstr>
      <vt:lpstr>Presentación de PowerPoint</vt:lpstr>
      <vt:lpstr>Ejercicio 3</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8. Estructuras de decisión. Clase 1.</dc:title>
  <dc:creator>Usuario</dc:creator>
  <cp:lastModifiedBy>evaluador</cp:lastModifiedBy>
  <cp:revision>108</cp:revision>
  <dcterms:created xsi:type="dcterms:W3CDTF">2013-10-21T14:51:20Z</dcterms:created>
  <dcterms:modified xsi:type="dcterms:W3CDTF">2018-02-19T16:06:57Z</dcterms:modified>
</cp:coreProperties>
</file>