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E275C-2F24-4327-8D09-51A3DEC553E2}" type="datetimeFigureOut">
              <a:rPr lang="es-VE" smtClean="0"/>
              <a:t>29-04-2019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9EA5F-C179-49FC-B5F5-03B2AFBE20F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721159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9EA5F-C179-49FC-B5F5-03B2AFBE20FF}" type="slidenum">
              <a:rPr lang="es-VE" smtClean="0"/>
              <a:t>13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78859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9EA5F-C179-49FC-B5F5-03B2AFBE20FF}" type="slidenum">
              <a:rPr lang="es-VE" smtClean="0"/>
              <a:t>20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78859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1118545-ACF6-4227-B15C-47E053D35CED}" type="datetimeFigureOut">
              <a:rPr lang="en-US" smtClean="0"/>
              <a:pPr/>
              <a:t>4/29/2019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3D10D87-A7A4-4674-83CE-96D95FC5E24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428596" y="1214422"/>
            <a:ext cx="8229600" cy="1828800"/>
          </a:xfrm>
        </p:spPr>
        <p:txBody>
          <a:bodyPr>
            <a:normAutofit/>
          </a:bodyPr>
          <a:lstStyle/>
          <a:p>
            <a:r>
              <a:rPr lang="es-VE" sz="4000" dirty="0" smtClean="0">
                <a:solidFill>
                  <a:srgbClr val="92D050"/>
                </a:solidFill>
                <a:effectLst/>
              </a:rPr>
              <a:t>Tema 8. Estructuras de decisión. </a:t>
            </a:r>
            <a:r>
              <a:rPr lang="es-VE" sz="4000" cap="none" dirty="0" smtClean="0">
                <a:solidFill>
                  <a:srgbClr val="92D050"/>
                </a:solidFill>
                <a:effectLst/>
              </a:rPr>
              <a:t>Clases 1 y 2.</a:t>
            </a:r>
            <a:endParaRPr lang="en-US" sz="4000" dirty="0">
              <a:solidFill>
                <a:srgbClr val="92D050"/>
              </a:solidFill>
              <a:effectLst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883120"/>
          </a:xfrm>
        </p:spPr>
        <p:txBody>
          <a:bodyPr>
            <a:normAutofit/>
          </a:bodyPr>
          <a:lstStyle/>
          <a:p>
            <a:r>
              <a:rPr lang="es-VE" sz="4000" dirty="0" smtClean="0"/>
              <a:t>Informática</a:t>
            </a:r>
            <a:endParaRPr lang="en-US" sz="4000" dirty="0"/>
          </a:p>
        </p:txBody>
      </p:sp>
      <p:sp>
        <p:nvSpPr>
          <p:cNvPr id="6" name="4 Subtítulo"/>
          <p:cNvSpPr txBox="1">
            <a:spLocks/>
          </p:cNvSpPr>
          <p:nvPr/>
        </p:nvSpPr>
        <p:spPr>
          <a:xfrm>
            <a:off x="2143108" y="5357826"/>
            <a:ext cx="6400800" cy="88312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VE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Prof. María Alejandra Quintero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1143008"/>
          </a:xfrm>
        </p:spPr>
        <p:txBody>
          <a:bodyPr/>
          <a:lstStyle/>
          <a:p>
            <a:pPr>
              <a:buNone/>
            </a:pPr>
            <a:r>
              <a:rPr lang="es-VE" dirty="0" smtClean="0"/>
              <a:t>Orden de precedencia de los operadores lógicos</a:t>
            </a:r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785918" y="1357298"/>
          <a:ext cx="5905520" cy="279146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52760"/>
                <a:gridCol w="2952760"/>
              </a:tblGrid>
              <a:tr h="492126"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Operador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Orden de precedencia</a:t>
                      </a:r>
                      <a:endParaRPr lang="en-US" sz="2400" dirty="0"/>
                    </a:p>
                  </a:txBody>
                  <a:tcPr/>
                </a:tc>
              </a:tr>
              <a:tr h="492126"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(  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</a:tr>
              <a:tr h="492126"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err="1" smtClean="0"/>
                        <a:t>Not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</a:tr>
              <a:tr h="492126"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And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</a:tr>
              <a:tr h="492126"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err="1" smtClean="0"/>
                        <a:t>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928662" y="5143512"/>
            <a:ext cx="75009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Ejemplo:  </a:t>
            </a:r>
            <a:r>
              <a:rPr lang="es-VE" sz="2800" dirty="0" smtClean="0">
                <a:solidFill>
                  <a:srgbClr val="C00000"/>
                </a:solidFill>
              </a:rPr>
              <a:t>Si A=V, B=V, C=F y D= F, </a:t>
            </a:r>
          </a:p>
          <a:p>
            <a:r>
              <a:rPr lang="es-VE" sz="2800" dirty="0" smtClean="0">
                <a:solidFill>
                  <a:srgbClr val="C00000"/>
                </a:solidFill>
              </a:rPr>
              <a:t>¿cuál es el valor de la expresión  </a:t>
            </a:r>
          </a:p>
          <a:p>
            <a:r>
              <a:rPr lang="es-VE" sz="2800" dirty="0" smtClean="0">
                <a:solidFill>
                  <a:srgbClr val="C00000"/>
                </a:solidFill>
              </a:rPr>
              <a:t>Y = </a:t>
            </a:r>
            <a:r>
              <a:rPr lang="es-VE" sz="2800" dirty="0" err="1" smtClean="0">
                <a:solidFill>
                  <a:srgbClr val="C00000"/>
                </a:solidFill>
              </a:rPr>
              <a:t>Not</a:t>
            </a:r>
            <a:r>
              <a:rPr lang="es-VE" sz="2800" dirty="0" smtClean="0">
                <a:solidFill>
                  <a:srgbClr val="C00000"/>
                </a:solidFill>
              </a:rPr>
              <a:t> (A and C) </a:t>
            </a:r>
            <a:r>
              <a:rPr lang="es-VE" sz="2800" dirty="0" err="1" smtClean="0">
                <a:solidFill>
                  <a:srgbClr val="C00000"/>
                </a:solidFill>
              </a:rPr>
              <a:t>or</a:t>
            </a:r>
            <a:r>
              <a:rPr lang="es-VE" sz="2800" dirty="0" smtClean="0">
                <a:solidFill>
                  <a:srgbClr val="C00000"/>
                </a:solidFill>
              </a:rPr>
              <a:t> B and C? 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2686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VE" dirty="0" smtClean="0"/>
              <a:t>Es posible usar ambos tipos e operadores en una misma expresión, por ejemplo:</a:t>
            </a:r>
          </a:p>
          <a:p>
            <a:pPr marL="0" indent="0">
              <a:buNone/>
            </a:pPr>
            <a:r>
              <a:rPr lang="es-VE" dirty="0" smtClean="0"/>
              <a:t> </a:t>
            </a:r>
          </a:p>
          <a:p>
            <a:pPr marL="0" indent="0">
              <a:buNone/>
            </a:pPr>
            <a:r>
              <a:rPr lang="es-VE" dirty="0" smtClean="0"/>
              <a:t>Y = (A </a:t>
            </a:r>
            <a:r>
              <a:rPr lang="en-US" dirty="0" smtClean="0"/>
              <a:t>&gt;= 5) and (B &lt; 8)</a:t>
            </a:r>
            <a:endParaRPr lang="es-VE" dirty="0" smtClean="0"/>
          </a:p>
          <a:p>
            <a:pPr marL="0" indent="0">
              <a:buNone/>
            </a:pPr>
            <a:endParaRPr lang="es-VE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VE" sz="3200" dirty="0" smtClean="0">
                <a:solidFill>
                  <a:srgbClr val="92D050"/>
                </a:solidFill>
                <a:effectLst/>
              </a:rPr>
              <a:t>Expresiones lógicas con operadores lógicos y operadores relacionales</a:t>
            </a:r>
            <a:endParaRPr lang="en-US" sz="3200" dirty="0">
              <a:solidFill>
                <a:srgbClr val="92D050"/>
              </a:solidFill>
              <a:effectLst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42910" y="4071942"/>
            <a:ext cx="81439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>
                <a:solidFill>
                  <a:srgbClr val="C00000"/>
                </a:solidFill>
              </a:rPr>
              <a:t>Si A=8  y  B=2   ¿cuál es el valor de esta expresión? 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VE" dirty="0" smtClean="0">
                <a:solidFill>
                  <a:srgbClr val="92D050"/>
                </a:solidFill>
                <a:effectLst/>
              </a:rPr>
              <a:t>Estructuras de decisión</a:t>
            </a:r>
            <a:endParaRPr lang="en-US" dirty="0">
              <a:solidFill>
                <a:srgbClr val="92D050"/>
              </a:solidFill>
              <a:effectLst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1357298"/>
            <a:ext cx="8229600" cy="3429024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s-VE" sz="2800" dirty="0" smtClean="0"/>
              <a:t> Se utilizan cuando se desea que un programa ejecute algunas instrucciones dependiendo de una condición.</a:t>
            </a:r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lang="es-VE" sz="2800" dirty="0" smtClean="0"/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s-VE" sz="2800" dirty="0" smtClean="0"/>
              <a:t>En una estructura de decisión se evalúa una condición (expresión lógica o variable lógica), y dependiendo de su valor (Verdadero o Falso) el programa elige qué hacer. </a:t>
            </a:r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lang="es-VE" sz="2800" dirty="0" smtClean="0"/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6" name="AutoShape 2" descr="https://encrypted-tbn3.gstatic.com/images?q=tbn:ANd9GcRB80-yPPa2Q0SGS_dzHTWu7eIzdrjogoOPMAfRWYcTHHMAmsMS"/>
          <p:cNvSpPr>
            <a:spLocks noChangeAspect="1" noChangeArrowheads="1"/>
          </p:cNvSpPr>
          <p:nvPr/>
        </p:nvSpPr>
        <p:spPr bwMode="auto">
          <a:xfrm>
            <a:off x="155575" y="-1050925"/>
            <a:ext cx="2190750" cy="2190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https://encrypted-tbn3.gstatic.com/images?q=tbn:ANd9GcRB80-yPPa2Q0SGS_dzHTWu7eIzdrjogoOPMAfRWYcTHHMAmsMS"/>
          <p:cNvSpPr>
            <a:spLocks noChangeAspect="1" noChangeArrowheads="1"/>
          </p:cNvSpPr>
          <p:nvPr/>
        </p:nvSpPr>
        <p:spPr bwMode="auto">
          <a:xfrm>
            <a:off x="155575" y="-1050925"/>
            <a:ext cx="2190750" cy="2190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4429132"/>
            <a:ext cx="217170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VE" dirty="0" smtClean="0">
                <a:solidFill>
                  <a:srgbClr val="92D050"/>
                </a:solidFill>
                <a:effectLst/>
              </a:rPr>
              <a:t>Estructuras de decisión simple</a:t>
            </a:r>
            <a:endParaRPr lang="en-US" dirty="0">
              <a:solidFill>
                <a:srgbClr val="92D050"/>
              </a:solidFill>
              <a:effectLst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1357298"/>
            <a:ext cx="8229600" cy="250375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r>
              <a:rPr lang="es-ES" sz="2800" dirty="0" smtClean="0"/>
              <a:t>Este </a:t>
            </a:r>
            <a:r>
              <a:rPr lang="es-ES" sz="2800" dirty="0"/>
              <a:t>tipo de estructura evalúa una </a:t>
            </a:r>
            <a:r>
              <a:rPr lang="es-ES" sz="2800" dirty="0" smtClean="0"/>
              <a:t>condición lógica, si es </a:t>
            </a:r>
            <a:r>
              <a:rPr lang="es-ES" sz="2800" dirty="0"/>
              <a:t>verdadera, se ejecuta un conjunto de instrucciones.  Si la condición es falsa se ignoran estas instrucciones</a:t>
            </a:r>
            <a:r>
              <a:rPr lang="es-ES" sz="2800" dirty="0" smtClean="0"/>
              <a:t>.</a:t>
            </a:r>
          </a:p>
          <a:p>
            <a:endParaRPr lang="es-ES" sz="2800" dirty="0" smtClean="0"/>
          </a:p>
          <a:p>
            <a:endParaRPr lang="es-ES" sz="2800" dirty="0"/>
          </a:p>
          <a:p>
            <a:r>
              <a:rPr lang="es-ES" sz="2800" dirty="0" smtClean="0"/>
              <a:t>Diagrama de flujo:</a:t>
            </a:r>
            <a:endParaRPr lang="es-VE" sz="2800" dirty="0"/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lang="es-VE" sz="2800" dirty="0" smtClean="0"/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6" name="AutoShape 2" descr="https://encrypted-tbn3.gstatic.com/images?q=tbn:ANd9GcRB80-yPPa2Q0SGS_dzHTWu7eIzdrjogoOPMAfRWYcTHHMAmsMS"/>
          <p:cNvSpPr>
            <a:spLocks noChangeAspect="1" noChangeArrowheads="1"/>
          </p:cNvSpPr>
          <p:nvPr/>
        </p:nvSpPr>
        <p:spPr bwMode="auto">
          <a:xfrm>
            <a:off x="155575" y="-1050925"/>
            <a:ext cx="2190750" cy="2190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https://encrypted-tbn3.gstatic.com/images?q=tbn:ANd9GcRB80-yPPa2Q0SGS_dzHTWu7eIzdrjogoOPMAfRWYcTHHMAmsMS"/>
          <p:cNvSpPr>
            <a:spLocks noChangeAspect="1" noChangeArrowheads="1"/>
          </p:cNvSpPr>
          <p:nvPr/>
        </p:nvSpPr>
        <p:spPr bwMode="auto">
          <a:xfrm>
            <a:off x="155575" y="-1050925"/>
            <a:ext cx="2190750" cy="2190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VE"/>
          </a:p>
        </p:txBody>
      </p:sp>
      <p:sp>
        <p:nvSpPr>
          <p:cNvPr id="25" name="24 Rombo"/>
          <p:cNvSpPr/>
          <p:nvPr/>
        </p:nvSpPr>
        <p:spPr>
          <a:xfrm>
            <a:off x="3419872" y="4077072"/>
            <a:ext cx="1944216" cy="1008112"/>
          </a:xfrm>
          <a:prstGeom prst="diamond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sz="1200" dirty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751308" y="43651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Condición</a:t>
            </a:r>
            <a:endParaRPr lang="es-VE" dirty="0"/>
          </a:p>
        </p:txBody>
      </p:sp>
      <p:cxnSp>
        <p:nvCxnSpPr>
          <p:cNvPr id="30" name="29 Conector recto de flecha"/>
          <p:cNvCxnSpPr>
            <a:endCxn id="25" idx="0"/>
          </p:cNvCxnSpPr>
          <p:nvPr/>
        </p:nvCxnSpPr>
        <p:spPr>
          <a:xfrm>
            <a:off x="4391980" y="3717032"/>
            <a:ext cx="0" cy="36004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4365784" y="5949280"/>
            <a:ext cx="0" cy="36004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endCxn id="25" idx="3"/>
          </p:cNvCxnSpPr>
          <p:nvPr/>
        </p:nvCxnSpPr>
        <p:spPr>
          <a:xfrm flipH="1">
            <a:off x="5364088" y="4581128"/>
            <a:ext cx="6873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H="1">
            <a:off x="2732514" y="4581128"/>
            <a:ext cx="6873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>
            <a:off x="2757671" y="4581128"/>
            <a:ext cx="0" cy="554951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CuadroTexto"/>
          <p:cNvSpPr txBox="1"/>
          <p:nvPr/>
        </p:nvSpPr>
        <p:spPr>
          <a:xfrm>
            <a:off x="1835696" y="5161905"/>
            <a:ext cx="1872208" cy="3693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Instrucciones</a:t>
            </a:r>
            <a:endParaRPr lang="es-VE" dirty="0"/>
          </a:p>
        </p:txBody>
      </p:sp>
      <p:cxnSp>
        <p:nvCxnSpPr>
          <p:cNvPr id="46" name="45 Conector recto"/>
          <p:cNvCxnSpPr/>
          <p:nvPr/>
        </p:nvCxnSpPr>
        <p:spPr>
          <a:xfrm>
            <a:off x="6051446" y="4581128"/>
            <a:ext cx="0" cy="1368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flipH="1">
            <a:off x="2771800" y="5949280"/>
            <a:ext cx="32796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 flipH="1">
            <a:off x="2757671" y="5531237"/>
            <a:ext cx="823" cy="4180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CuadroTexto"/>
          <p:cNvSpPr txBox="1"/>
          <p:nvPr/>
        </p:nvSpPr>
        <p:spPr>
          <a:xfrm>
            <a:off x="5531671" y="421179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</a:t>
            </a:r>
            <a:endParaRPr lang="es-VE" dirty="0"/>
          </a:p>
        </p:txBody>
      </p:sp>
      <p:sp>
        <p:nvSpPr>
          <p:cNvPr id="55" name="54 CuadroTexto"/>
          <p:cNvSpPr txBox="1"/>
          <p:nvPr/>
        </p:nvSpPr>
        <p:spPr>
          <a:xfrm>
            <a:off x="2987824" y="4211796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V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22488" y="4437112"/>
            <a:ext cx="5040560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017825" y="1412776"/>
            <a:ext cx="5040560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3648" y="548680"/>
            <a:ext cx="8229600" cy="2880320"/>
          </a:xfrm>
        </p:spPr>
        <p:txBody>
          <a:bodyPr>
            <a:normAutofit/>
          </a:bodyPr>
          <a:lstStyle/>
          <a:p>
            <a:pPr marL="137160" indent="0">
              <a:spcBef>
                <a:spcPts val="0"/>
              </a:spcBef>
              <a:buNone/>
            </a:pPr>
            <a:r>
              <a:rPr lang="es-ES" dirty="0" smtClean="0">
                <a:solidFill>
                  <a:srgbClr val="C00000"/>
                </a:solidFill>
              </a:rPr>
              <a:t>Notación algorítmica</a:t>
            </a:r>
          </a:p>
          <a:p>
            <a:pPr marL="137160" indent="0">
              <a:buNone/>
            </a:pPr>
            <a:endParaRPr lang="es-ES" dirty="0" smtClean="0"/>
          </a:p>
          <a:p>
            <a:pPr marL="137160" indent="0">
              <a:buNone/>
            </a:pP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Si </a:t>
            </a:r>
            <a:r>
              <a:rPr lang="es-ES" dirty="0" smtClean="0"/>
              <a:t>  condición   </a:t>
            </a: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Entonces</a:t>
            </a:r>
          </a:p>
          <a:p>
            <a:pPr marL="137160" indent="0">
              <a:buNone/>
            </a:pPr>
            <a:r>
              <a:rPr lang="es-ES" dirty="0"/>
              <a:t> </a:t>
            </a:r>
            <a:r>
              <a:rPr lang="es-ES" dirty="0" smtClean="0"/>
              <a:t>     instrucciones</a:t>
            </a:r>
          </a:p>
          <a:p>
            <a:pPr marL="137160" indent="0">
              <a:buNone/>
            </a:pP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Fin de si</a:t>
            </a:r>
          </a:p>
          <a:p>
            <a:pPr marL="137160" indent="0">
              <a:buNone/>
            </a:pPr>
            <a:endParaRPr lang="es-ES" dirty="0">
              <a:solidFill>
                <a:schemeClr val="accent3">
                  <a:lumMod val="75000"/>
                </a:schemeClr>
              </a:solidFill>
            </a:endParaRPr>
          </a:p>
          <a:p>
            <a:pPr marL="137160" indent="0">
              <a:buNone/>
            </a:pPr>
            <a:endParaRPr lang="es-ES" dirty="0" smtClean="0">
              <a:solidFill>
                <a:srgbClr val="C00000"/>
              </a:solidFill>
            </a:endParaRPr>
          </a:p>
          <a:p>
            <a:pPr marL="137160" indent="0">
              <a:buNone/>
            </a:pPr>
            <a:endParaRPr lang="es-ES" dirty="0" smtClean="0">
              <a:solidFill>
                <a:srgbClr val="C00000"/>
              </a:solidFill>
            </a:endParaRPr>
          </a:p>
          <a:p>
            <a:pPr marL="137160" indent="0">
              <a:buNone/>
            </a:pPr>
            <a:endParaRPr lang="es-VE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403648" y="3755878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7160" indent="0">
              <a:buNone/>
            </a:pPr>
            <a:r>
              <a:rPr lang="es-ES" sz="2800" dirty="0">
                <a:solidFill>
                  <a:srgbClr val="C00000"/>
                </a:solidFill>
              </a:rPr>
              <a:t>Sintaxis en Visual </a:t>
            </a:r>
            <a:r>
              <a:rPr lang="es-ES" sz="2800" dirty="0" smtClean="0">
                <a:solidFill>
                  <a:srgbClr val="C00000"/>
                </a:solidFill>
              </a:rPr>
              <a:t>Basic</a:t>
            </a:r>
          </a:p>
          <a:p>
            <a:pPr marL="137160" indent="0">
              <a:buNone/>
            </a:pPr>
            <a:endParaRPr lang="es-ES" sz="2800" dirty="0" smtClean="0">
              <a:solidFill>
                <a:srgbClr val="C00000"/>
              </a:solidFill>
            </a:endParaRPr>
          </a:p>
          <a:p>
            <a:pPr marL="137160" indent="0">
              <a:buNone/>
            </a:pPr>
            <a:r>
              <a:rPr lang="es-ES" sz="2800" dirty="0" err="1">
                <a:solidFill>
                  <a:schemeClr val="accent3">
                    <a:lumMod val="75000"/>
                  </a:schemeClr>
                </a:solidFill>
              </a:rPr>
              <a:t>If</a:t>
            </a:r>
            <a:r>
              <a:rPr lang="es-ES" sz="2800" dirty="0"/>
              <a:t>  condición   </a:t>
            </a:r>
            <a:r>
              <a:rPr lang="es-ES" sz="2800" dirty="0" err="1">
                <a:solidFill>
                  <a:schemeClr val="accent3">
                    <a:lumMod val="75000"/>
                  </a:schemeClr>
                </a:solidFill>
              </a:rPr>
              <a:t>Then</a:t>
            </a:r>
            <a:endParaRPr lang="es-ES" sz="2800" dirty="0">
              <a:solidFill>
                <a:schemeClr val="accent3">
                  <a:lumMod val="75000"/>
                </a:schemeClr>
              </a:solidFill>
            </a:endParaRPr>
          </a:p>
          <a:p>
            <a:pPr marL="137160" indent="0">
              <a:buNone/>
            </a:pPr>
            <a:r>
              <a:rPr lang="es-ES" sz="2800" dirty="0"/>
              <a:t>      instrucciones</a:t>
            </a:r>
          </a:p>
          <a:p>
            <a:pPr marL="137160" indent="0">
              <a:buNone/>
            </a:pPr>
            <a:r>
              <a:rPr lang="es-ES" sz="2800" dirty="0" err="1">
                <a:solidFill>
                  <a:schemeClr val="accent3">
                    <a:lumMod val="75000"/>
                  </a:schemeClr>
                </a:solidFill>
              </a:rPr>
              <a:t>End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3">
                    <a:lumMod val="75000"/>
                  </a:schemeClr>
                </a:solidFill>
              </a:rPr>
              <a:t>if</a:t>
            </a:r>
            <a:endParaRPr lang="es-ES" sz="2800" dirty="0">
              <a:solidFill>
                <a:schemeClr val="accent3">
                  <a:lumMod val="75000"/>
                </a:schemeClr>
              </a:solidFill>
            </a:endParaRPr>
          </a:p>
          <a:p>
            <a:pPr marL="137160" indent="0">
              <a:buNone/>
            </a:pPr>
            <a:endParaRPr lang="es-ES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02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es-VE" dirty="0" smtClean="0">
                <a:solidFill>
                  <a:srgbClr val="C00000"/>
                </a:solidFill>
                <a:effectLst/>
              </a:rPr>
              <a:t>Ejercicio 1</a:t>
            </a:r>
            <a:endParaRPr lang="es-VE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709160"/>
          </a:xfrm>
        </p:spPr>
        <p:txBody>
          <a:bodyPr/>
          <a:lstStyle/>
          <a:p>
            <a:pPr marL="137160" indent="0">
              <a:buNone/>
            </a:pPr>
            <a:r>
              <a:rPr lang="es-ES" dirty="0" smtClean="0"/>
              <a:t>Elaborar un programa que calcule la nota final de Informática, a partir de la nota obtenida en teoría (75%) y la nota de práctica (25%). Además de la nota final, el programa debe indicar en un mensaje si el estudiante está aplazado.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410046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6120680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s-ES" b="1" dirty="0" smtClean="0">
                <a:solidFill>
                  <a:srgbClr val="92D050"/>
                </a:solidFill>
              </a:rPr>
              <a:t>Análisis E-P-S</a:t>
            </a:r>
          </a:p>
          <a:p>
            <a:pPr marL="137160" indent="0">
              <a:buNone/>
            </a:pPr>
            <a:endParaRPr lang="es-ES" u="sng" dirty="0" smtClean="0">
              <a:solidFill>
                <a:srgbClr val="0070C0"/>
              </a:solidFill>
            </a:endParaRPr>
          </a:p>
          <a:p>
            <a:pPr marL="137160" indent="0">
              <a:buNone/>
            </a:pPr>
            <a:r>
              <a:rPr lang="es-ES" u="sng" dirty="0" smtClean="0">
                <a:solidFill>
                  <a:srgbClr val="0070C0"/>
                </a:solidFill>
              </a:rPr>
              <a:t>Entrada</a:t>
            </a:r>
          </a:p>
          <a:p>
            <a:pPr marL="137160" indent="0">
              <a:buNone/>
            </a:pPr>
            <a:r>
              <a:rPr lang="es-ES" dirty="0" err="1" smtClean="0"/>
              <a:t>NotaT</a:t>
            </a:r>
            <a:r>
              <a:rPr lang="es-ES" dirty="0" smtClean="0"/>
              <a:t>: nota obtenida en teoría. Tipo: Real.</a:t>
            </a:r>
          </a:p>
          <a:p>
            <a:pPr marL="137160" indent="0">
              <a:buNone/>
            </a:pPr>
            <a:r>
              <a:rPr lang="es-ES" dirty="0" err="1"/>
              <a:t>N</a:t>
            </a:r>
            <a:r>
              <a:rPr lang="es-ES" dirty="0" err="1" smtClean="0"/>
              <a:t>otaP</a:t>
            </a:r>
            <a:r>
              <a:rPr lang="es-ES" dirty="0" smtClean="0"/>
              <a:t>: nota obtenida en práctica. Tipo: Real.</a:t>
            </a:r>
          </a:p>
          <a:p>
            <a:pPr marL="137160" indent="0">
              <a:buNone/>
            </a:pPr>
            <a:endParaRPr lang="es-ES" dirty="0"/>
          </a:p>
          <a:p>
            <a:pPr marL="137160" indent="0">
              <a:buNone/>
            </a:pPr>
            <a:r>
              <a:rPr lang="es-ES" u="sng" dirty="0" smtClean="0">
                <a:solidFill>
                  <a:srgbClr val="0070C0"/>
                </a:solidFill>
              </a:rPr>
              <a:t>Proceso</a:t>
            </a:r>
          </a:p>
          <a:p>
            <a:pPr marL="137160" indent="0">
              <a:buNone/>
            </a:pPr>
            <a:r>
              <a:rPr lang="es-ES" dirty="0" err="1" smtClean="0"/>
              <a:t>NotaF</a:t>
            </a:r>
            <a:r>
              <a:rPr lang="es-ES" dirty="0" smtClean="0"/>
              <a:t> = 0.75xNotaT + 0.25xNotaP</a:t>
            </a:r>
          </a:p>
          <a:p>
            <a:pPr marL="137160" indent="0">
              <a:buNone/>
            </a:pPr>
            <a:endParaRPr lang="es-ES" dirty="0"/>
          </a:p>
          <a:p>
            <a:pPr marL="137160" indent="0">
              <a:buNone/>
            </a:pPr>
            <a:r>
              <a:rPr lang="es-ES" dirty="0" smtClean="0"/>
              <a:t>Si </a:t>
            </a:r>
            <a:r>
              <a:rPr lang="es-ES" dirty="0" err="1" smtClean="0"/>
              <a:t>NotaF</a:t>
            </a:r>
            <a:r>
              <a:rPr lang="es-ES" dirty="0" smtClean="0"/>
              <a:t> &lt; 9.5      =&gt;  Escribir  APLAZADO</a:t>
            </a:r>
          </a:p>
          <a:p>
            <a:pPr marL="137160" indent="0">
              <a:buNone/>
            </a:pPr>
            <a:endParaRPr lang="es-ES" dirty="0"/>
          </a:p>
          <a:p>
            <a:pPr marL="137160" indent="0">
              <a:buNone/>
            </a:pPr>
            <a:r>
              <a:rPr lang="es-ES" u="sng" dirty="0" smtClean="0">
                <a:solidFill>
                  <a:srgbClr val="0070C0"/>
                </a:solidFill>
              </a:rPr>
              <a:t>Salida</a:t>
            </a:r>
          </a:p>
          <a:p>
            <a:pPr marL="137160" indent="0">
              <a:buNone/>
            </a:pPr>
            <a:r>
              <a:rPr lang="es-ES" dirty="0" err="1" smtClean="0"/>
              <a:t>NotaF</a:t>
            </a:r>
            <a:r>
              <a:rPr lang="es-ES" dirty="0" smtClean="0"/>
              <a:t>: nota final de Informática. Tipo Real.</a:t>
            </a:r>
          </a:p>
          <a:p>
            <a:pPr marL="137160" indent="0">
              <a:buNone/>
            </a:pPr>
            <a:endParaRPr lang="es-ES" dirty="0"/>
          </a:p>
          <a:p>
            <a:pPr marL="137160" indent="0">
              <a:buNone/>
            </a:pPr>
            <a:endParaRPr lang="es-ES" dirty="0" smtClean="0"/>
          </a:p>
          <a:p>
            <a:pPr marL="137160" indent="0">
              <a:buNone/>
            </a:pP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67241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612068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s-ES" b="1" dirty="0" smtClean="0">
                <a:solidFill>
                  <a:srgbClr val="92D050"/>
                </a:solidFill>
              </a:rPr>
              <a:t>Algoritmo</a:t>
            </a:r>
          </a:p>
          <a:p>
            <a:pPr marL="137160" indent="0">
              <a:buNone/>
            </a:pPr>
            <a:endParaRPr lang="es-ES" u="sng" dirty="0" smtClean="0">
              <a:solidFill>
                <a:srgbClr val="0070C0"/>
              </a:solidFill>
            </a:endParaRPr>
          </a:p>
          <a:p>
            <a:pPr marL="137160" indent="0">
              <a:buNone/>
            </a:pPr>
            <a:r>
              <a:rPr lang="es-ES" dirty="0" smtClean="0"/>
              <a:t>0. Inicio</a:t>
            </a:r>
          </a:p>
          <a:p>
            <a:pPr marL="137160" indent="0">
              <a:buNone/>
            </a:pPr>
            <a:r>
              <a:rPr lang="es-ES" dirty="0" smtClean="0"/>
              <a:t>1. Leer nota obtenida en teoría (</a:t>
            </a:r>
            <a:r>
              <a:rPr lang="es-ES" dirty="0" err="1" smtClean="0"/>
              <a:t>NotaT</a:t>
            </a:r>
            <a:r>
              <a:rPr lang="es-ES" dirty="0"/>
              <a:t>)</a:t>
            </a:r>
            <a:endParaRPr lang="es-ES" dirty="0" smtClean="0"/>
          </a:p>
          <a:p>
            <a:pPr marL="137160" indent="0">
              <a:buNone/>
            </a:pPr>
            <a:r>
              <a:rPr lang="es-ES" dirty="0" smtClean="0"/>
              <a:t>2. Leer nota obtenida en práctica (</a:t>
            </a:r>
            <a:r>
              <a:rPr lang="es-ES" dirty="0" err="1" smtClean="0"/>
              <a:t>NotaP</a:t>
            </a:r>
            <a:r>
              <a:rPr lang="es-ES" dirty="0" smtClean="0"/>
              <a:t>)</a:t>
            </a:r>
          </a:p>
          <a:p>
            <a:pPr marL="137160" indent="0">
              <a:buNone/>
            </a:pPr>
            <a:r>
              <a:rPr lang="es-ES" dirty="0" smtClean="0"/>
              <a:t>3. </a:t>
            </a:r>
            <a:r>
              <a:rPr lang="es-ES" dirty="0" err="1" smtClean="0"/>
              <a:t>NotaF</a:t>
            </a:r>
            <a:r>
              <a:rPr lang="es-ES" dirty="0" smtClean="0"/>
              <a:t> = 0.75xNotaT + 0.25xNotaP</a:t>
            </a:r>
          </a:p>
          <a:p>
            <a:pPr marL="137160" indent="0">
              <a:buNone/>
            </a:pPr>
            <a:r>
              <a:rPr lang="es-ES" dirty="0" smtClean="0"/>
              <a:t>4. Mostrar Nota final (</a:t>
            </a:r>
            <a:r>
              <a:rPr lang="es-ES" dirty="0" err="1" smtClean="0"/>
              <a:t>NotaF</a:t>
            </a:r>
            <a:r>
              <a:rPr lang="es-ES" dirty="0" smtClean="0"/>
              <a:t>)</a:t>
            </a:r>
          </a:p>
          <a:p>
            <a:pPr marL="137160" indent="0">
              <a:buNone/>
            </a:pPr>
            <a:r>
              <a:rPr lang="es-ES" dirty="0"/>
              <a:t>5</a:t>
            </a:r>
            <a:r>
              <a:rPr lang="es-ES" dirty="0" smtClean="0"/>
              <a:t>. Si </a:t>
            </a:r>
            <a:r>
              <a:rPr lang="es-ES" dirty="0" err="1" smtClean="0"/>
              <a:t>NotaF</a:t>
            </a:r>
            <a:r>
              <a:rPr lang="es-ES" dirty="0" smtClean="0"/>
              <a:t> &lt; 9.5    Entonces</a:t>
            </a:r>
          </a:p>
          <a:p>
            <a:pPr marL="137160" indent="0">
              <a:buNone/>
            </a:pPr>
            <a:r>
              <a:rPr lang="es-ES" dirty="0"/>
              <a:t> </a:t>
            </a:r>
            <a:r>
              <a:rPr lang="es-ES" dirty="0" smtClean="0"/>
              <a:t>   5.1 Mostrar mensaje   “APLAZADO”</a:t>
            </a:r>
          </a:p>
          <a:p>
            <a:pPr marL="137160" indent="0">
              <a:buNone/>
            </a:pPr>
            <a:r>
              <a:rPr lang="es-ES" dirty="0"/>
              <a:t> </a:t>
            </a:r>
            <a:r>
              <a:rPr lang="es-ES" dirty="0" smtClean="0"/>
              <a:t>   Fin de si (5)</a:t>
            </a:r>
          </a:p>
          <a:p>
            <a:pPr marL="137160" indent="0">
              <a:buNone/>
            </a:pPr>
            <a:r>
              <a:rPr lang="es-ES" dirty="0" smtClean="0"/>
              <a:t>6. Fin</a:t>
            </a:r>
            <a:endParaRPr lang="es-ES" dirty="0"/>
          </a:p>
          <a:p>
            <a:pPr marL="137160" indent="0">
              <a:buNone/>
            </a:pPr>
            <a:endParaRPr lang="es-ES" dirty="0" smtClean="0"/>
          </a:p>
          <a:p>
            <a:pPr marL="137160" indent="0">
              <a:buNone/>
            </a:pP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62803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5748" y="-2136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2800" dirty="0" smtClean="0">
                <a:solidFill>
                  <a:srgbClr val="92D050"/>
                </a:solidFill>
                <a:effectLst/>
                <a:latin typeface="+mn-lt"/>
              </a:rPr>
              <a:t>Programa en Visual Basic</a:t>
            </a:r>
            <a:endParaRPr lang="es-VE" sz="2800" dirty="0">
              <a:solidFill>
                <a:srgbClr val="92D050"/>
              </a:solidFill>
              <a:effectLst/>
              <a:latin typeface="+mn-lt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7544" y="980728"/>
            <a:ext cx="86764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400" dirty="0"/>
              <a:t>Sub </a:t>
            </a:r>
            <a:r>
              <a:rPr lang="es-VE" sz="2400" dirty="0" err="1"/>
              <a:t>Main</a:t>
            </a:r>
            <a:r>
              <a:rPr lang="es-VE" sz="2400" dirty="0"/>
              <a:t>()</a:t>
            </a:r>
          </a:p>
          <a:p>
            <a:endParaRPr lang="es-VE" sz="2400" dirty="0"/>
          </a:p>
          <a:p>
            <a:r>
              <a:rPr lang="en-US" sz="2400" dirty="0"/>
              <a:t>        Dim </a:t>
            </a:r>
            <a:r>
              <a:rPr lang="en-US" sz="2400" dirty="0" err="1"/>
              <a:t>NotaT</a:t>
            </a:r>
            <a:r>
              <a:rPr lang="en-US" sz="2400" dirty="0"/>
              <a:t>, </a:t>
            </a:r>
            <a:r>
              <a:rPr lang="en-US" sz="2400" dirty="0" err="1"/>
              <a:t>NotaP</a:t>
            </a:r>
            <a:r>
              <a:rPr lang="en-US" sz="2400" dirty="0"/>
              <a:t>, </a:t>
            </a:r>
            <a:r>
              <a:rPr lang="en-US" sz="2400" dirty="0" err="1"/>
              <a:t>NotaF</a:t>
            </a:r>
            <a:r>
              <a:rPr lang="en-US" sz="2400" dirty="0"/>
              <a:t> As Single</a:t>
            </a:r>
          </a:p>
          <a:p>
            <a:endParaRPr lang="es-VE" sz="2400" dirty="0"/>
          </a:p>
          <a:p>
            <a:r>
              <a:rPr lang="es-ES" sz="2400" dirty="0"/>
              <a:t>        </a:t>
            </a:r>
            <a:r>
              <a:rPr lang="es-ES" sz="2400" dirty="0" err="1"/>
              <a:t>NotaT</a:t>
            </a:r>
            <a:r>
              <a:rPr lang="es-ES" sz="2400" dirty="0"/>
              <a:t> = </a:t>
            </a:r>
            <a:r>
              <a:rPr lang="es-ES" sz="2400" dirty="0" err="1"/>
              <a:t>InputBox</a:t>
            </a:r>
            <a:r>
              <a:rPr lang="es-ES" sz="2400" dirty="0"/>
              <a:t>("Escriba la nota obtenida en teoría: ")</a:t>
            </a:r>
          </a:p>
          <a:p>
            <a:r>
              <a:rPr lang="es-ES" sz="2400" dirty="0"/>
              <a:t>        </a:t>
            </a:r>
            <a:r>
              <a:rPr lang="es-ES" sz="2400" dirty="0" err="1"/>
              <a:t>NotaP</a:t>
            </a:r>
            <a:r>
              <a:rPr lang="es-ES" sz="2400" dirty="0"/>
              <a:t> = </a:t>
            </a:r>
            <a:r>
              <a:rPr lang="es-ES" sz="2400" dirty="0" err="1"/>
              <a:t>InputBox</a:t>
            </a:r>
            <a:r>
              <a:rPr lang="es-ES" sz="2400" dirty="0"/>
              <a:t>("Escriba la nota obtenida en práctica: ")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NotaF</a:t>
            </a:r>
            <a:r>
              <a:rPr lang="es-VE" sz="2400" dirty="0"/>
              <a:t> = 0.75 * </a:t>
            </a:r>
            <a:r>
              <a:rPr lang="es-VE" sz="2400" dirty="0" err="1"/>
              <a:t>NotaT</a:t>
            </a:r>
            <a:r>
              <a:rPr lang="es-VE" sz="2400" dirty="0"/>
              <a:t> + 0.25 * </a:t>
            </a:r>
            <a:r>
              <a:rPr lang="es-VE" sz="2400" dirty="0" err="1"/>
              <a:t>NotaP</a:t>
            </a:r>
            <a:endParaRPr lang="es-VE" sz="2400" dirty="0"/>
          </a:p>
          <a:p>
            <a:r>
              <a:rPr lang="es-ES" sz="2400" dirty="0"/>
              <a:t>        </a:t>
            </a:r>
            <a:r>
              <a:rPr lang="es-ES" sz="2400" dirty="0" err="1"/>
              <a:t>MsgBox</a:t>
            </a:r>
            <a:r>
              <a:rPr lang="es-ES" sz="2400" dirty="0"/>
              <a:t>("La nota final es " &amp; </a:t>
            </a:r>
            <a:r>
              <a:rPr lang="es-ES" sz="2400" dirty="0" err="1"/>
              <a:t>NotaF</a:t>
            </a:r>
            <a:r>
              <a:rPr lang="es-ES" sz="2400" dirty="0"/>
              <a:t> &amp; " puntos")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If</a:t>
            </a:r>
            <a:r>
              <a:rPr lang="es-VE" sz="2400" dirty="0"/>
              <a:t> </a:t>
            </a:r>
            <a:r>
              <a:rPr lang="es-VE" sz="2400" dirty="0" err="1"/>
              <a:t>NotaF</a:t>
            </a:r>
            <a:r>
              <a:rPr lang="es-VE" sz="2400" dirty="0"/>
              <a:t> &lt; 9.5 </a:t>
            </a:r>
            <a:r>
              <a:rPr lang="es-VE" sz="2400" dirty="0" err="1"/>
              <a:t>Then</a:t>
            </a:r>
            <a:endParaRPr lang="es-VE" sz="2400" dirty="0"/>
          </a:p>
          <a:p>
            <a:r>
              <a:rPr lang="es-VE" sz="2400" dirty="0"/>
              <a:t>            </a:t>
            </a:r>
            <a:r>
              <a:rPr lang="es-VE" sz="2400" dirty="0" err="1"/>
              <a:t>MsgBox</a:t>
            </a:r>
            <a:r>
              <a:rPr lang="es-VE" sz="2400" dirty="0"/>
              <a:t>("Estudiante APLAZADO")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End</a:t>
            </a:r>
            <a:r>
              <a:rPr lang="es-VE" sz="2400" dirty="0"/>
              <a:t> </a:t>
            </a:r>
            <a:r>
              <a:rPr lang="es-VE" sz="2400" dirty="0" err="1"/>
              <a:t>If</a:t>
            </a:r>
            <a:endParaRPr lang="es-VE" sz="2400" dirty="0"/>
          </a:p>
          <a:p>
            <a:endParaRPr lang="es-VE" sz="2400" dirty="0"/>
          </a:p>
          <a:p>
            <a:r>
              <a:rPr lang="es-VE" sz="2400" dirty="0" err="1" smtClean="0"/>
              <a:t>End</a:t>
            </a:r>
            <a:r>
              <a:rPr lang="es-VE" sz="2400" dirty="0" smtClean="0"/>
              <a:t> </a:t>
            </a:r>
            <a:r>
              <a:rPr lang="es-VE" sz="2400" dirty="0"/>
              <a:t>Sub</a:t>
            </a:r>
          </a:p>
        </p:txBody>
      </p:sp>
    </p:spTree>
    <p:extLst>
      <p:ext uri="{BB962C8B-B14F-4D97-AF65-F5344CB8AC3E}">
        <p14:creationId xmlns:p14="http://schemas.microsoft.com/office/powerpoint/2010/main" val="368932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es-VE" dirty="0" smtClean="0">
                <a:solidFill>
                  <a:srgbClr val="C00000"/>
                </a:solidFill>
                <a:effectLst/>
              </a:rPr>
              <a:t>Ejercicio 2</a:t>
            </a:r>
            <a:endParaRPr lang="es-VE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709160"/>
          </a:xfrm>
        </p:spPr>
        <p:txBody>
          <a:bodyPr/>
          <a:lstStyle/>
          <a:p>
            <a:pPr marL="137160" indent="0">
              <a:buNone/>
            </a:pPr>
            <a:r>
              <a:rPr lang="es-ES" dirty="0" smtClean="0"/>
              <a:t>Elaborar un programa que determine el precio de un boleto ida y vuelta en autobús, tomando en cuenta la distancia a recorrer , el precio por Km recorrido y el número de días de estadía. Si el número de días de estadía es superior a 7 y la distancia superior a </a:t>
            </a:r>
            <a:r>
              <a:rPr lang="es-ES" smtClean="0"/>
              <a:t>800 </a:t>
            </a:r>
            <a:r>
              <a:rPr lang="es-ES" smtClean="0"/>
              <a:t>Km el </a:t>
            </a:r>
            <a:r>
              <a:rPr lang="es-ES" dirty="0" smtClean="0"/>
              <a:t>precio del boleto tiene una reducción del 15%. 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415155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effectLst/>
              </a:rPr>
              <a:t>Contenido</a:t>
            </a:r>
            <a:endParaRPr lang="en-US" dirty="0"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2976" y="1643050"/>
            <a:ext cx="7043758" cy="4709160"/>
          </a:xfrm>
        </p:spPr>
        <p:txBody>
          <a:bodyPr>
            <a:normAutofit/>
          </a:bodyPr>
          <a:lstStyle/>
          <a:p>
            <a:pPr>
              <a:buClr>
                <a:srgbClr val="76B531"/>
              </a:buClr>
              <a:buSzPct val="85000"/>
              <a:buFont typeface="Wingdings" pitchFamily="2" charset="2"/>
              <a:buChar char="§"/>
            </a:pPr>
            <a:r>
              <a:rPr lang="es-VE" dirty="0" smtClean="0"/>
              <a:t>Operadores relacionales</a:t>
            </a:r>
          </a:p>
          <a:p>
            <a:pPr>
              <a:buClr>
                <a:srgbClr val="76B531"/>
              </a:buClr>
              <a:buSzPct val="85000"/>
              <a:buFont typeface="Wingdings" pitchFamily="2" charset="2"/>
              <a:buChar char="§"/>
            </a:pPr>
            <a:r>
              <a:rPr lang="es-VE" dirty="0" smtClean="0"/>
              <a:t>Operadores lógicos</a:t>
            </a:r>
          </a:p>
          <a:p>
            <a:pPr>
              <a:buClr>
                <a:srgbClr val="76B531"/>
              </a:buClr>
              <a:buSzPct val="85000"/>
              <a:buFont typeface="Wingdings" pitchFamily="2" charset="2"/>
              <a:buChar char="§"/>
            </a:pPr>
            <a:r>
              <a:rPr lang="es-VE" dirty="0" smtClean="0"/>
              <a:t>Expresiones lógicas</a:t>
            </a:r>
          </a:p>
          <a:p>
            <a:pPr>
              <a:buClr>
                <a:srgbClr val="76B531"/>
              </a:buClr>
              <a:buSzPct val="85000"/>
              <a:buFont typeface="Wingdings" pitchFamily="2" charset="2"/>
              <a:buChar char="§"/>
            </a:pPr>
            <a:r>
              <a:rPr lang="es-VE" dirty="0" smtClean="0"/>
              <a:t>Estructuras de decisión simple</a:t>
            </a:r>
          </a:p>
          <a:p>
            <a:pPr>
              <a:buClr>
                <a:srgbClr val="76B531"/>
              </a:buClr>
              <a:buSzPct val="85000"/>
              <a:buFont typeface="Wingdings" pitchFamily="2" charset="2"/>
              <a:buChar char="§"/>
            </a:pPr>
            <a:r>
              <a:rPr lang="es-VE" dirty="0" smtClean="0"/>
              <a:t>Estructuras de decisión doble</a:t>
            </a:r>
          </a:p>
          <a:p>
            <a:pPr marL="137160" indent="0">
              <a:buClr>
                <a:srgbClr val="76B531"/>
              </a:buClr>
              <a:buSzPct val="85000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96823" y="-317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VE" dirty="0" smtClean="0">
                <a:solidFill>
                  <a:srgbClr val="92D050"/>
                </a:solidFill>
                <a:effectLst/>
              </a:rPr>
              <a:t>Estructuras de decisión doble</a:t>
            </a:r>
            <a:endParaRPr lang="en-US" dirty="0">
              <a:solidFill>
                <a:srgbClr val="92D050"/>
              </a:solidFill>
              <a:effectLst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277180" y="1302726"/>
            <a:ext cx="8229600" cy="288032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r>
              <a:rPr lang="es-ES" sz="2800" dirty="0"/>
              <a:t>Se utilizan cuando </a:t>
            </a:r>
            <a:r>
              <a:rPr lang="es-ES" sz="2800" dirty="0" smtClean="0"/>
              <a:t>se debe </a:t>
            </a:r>
            <a:r>
              <a:rPr lang="es-ES" sz="2800" dirty="0"/>
              <a:t>elegir entre dos alternativas dependiendo de una condición.  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/>
              <a:t>Una E.D. doble </a:t>
            </a:r>
            <a:r>
              <a:rPr lang="es-ES" sz="2800" dirty="0"/>
              <a:t>evalúa una expresión lógica,  si ésta es verdadera se ejecuta un conjunto de instrucciones, y si es falsa se ejecuta otro conjunto de instrucciones.  </a:t>
            </a:r>
            <a:endParaRPr lang="es-VE" sz="2800" dirty="0"/>
          </a:p>
          <a:p>
            <a:endParaRPr lang="es-ES" sz="2800" dirty="0" smtClean="0"/>
          </a:p>
          <a:p>
            <a:endParaRPr lang="es-ES" sz="2800" dirty="0"/>
          </a:p>
          <a:p>
            <a:r>
              <a:rPr lang="es-ES" sz="2800" dirty="0" smtClean="0"/>
              <a:t>Diagrama de flujo:</a:t>
            </a:r>
            <a:endParaRPr lang="es-VE" sz="2800" dirty="0"/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lang="es-VE" sz="2800" dirty="0" smtClean="0"/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6" name="AutoShape 2" descr="https://encrypted-tbn3.gstatic.com/images?q=tbn:ANd9GcRB80-yPPa2Q0SGS_dzHTWu7eIzdrjogoOPMAfRWYcTHHMAmsMS"/>
          <p:cNvSpPr>
            <a:spLocks noChangeAspect="1" noChangeArrowheads="1"/>
          </p:cNvSpPr>
          <p:nvPr/>
        </p:nvSpPr>
        <p:spPr bwMode="auto">
          <a:xfrm>
            <a:off x="155575" y="-1050925"/>
            <a:ext cx="2190750" cy="2190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https://encrypted-tbn3.gstatic.com/images?q=tbn:ANd9GcRB80-yPPa2Q0SGS_dzHTWu7eIzdrjogoOPMAfRWYcTHHMAmsMS"/>
          <p:cNvSpPr>
            <a:spLocks noChangeAspect="1" noChangeArrowheads="1"/>
          </p:cNvSpPr>
          <p:nvPr/>
        </p:nvSpPr>
        <p:spPr bwMode="auto">
          <a:xfrm>
            <a:off x="155575" y="-1050925"/>
            <a:ext cx="2190750" cy="2190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VE"/>
          </a:p>
        </p:txBody>
      </p:sp>
      <p:sp>
        <p:nvSpPr>
          <p:cNvPr id="25" name="24 Rombo"/>
          <p:cNvSpPr/>
          <p:nvPr/>
        </p:nvSpPr>
        <p:spPr>
          <a:xfrm>
            <a:off x="3419872" y="4365104"/>
            <a:ext cx="1944216" cy="1008112"/>
          </a:xfrm>
          <a:prstGeom prst="diamond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sz="1200" dirty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751308" y="465313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Condición</a:t>
            </a:r>
            <a:endParaRPr lang="es-VE" dirty="0"/>
          </a:p>
        </p:txBody>
      </p:sp>
      <p:cxnSp>
        <p:nvCxnSpPr>
          <p:cNvPr id="30" name="29 Conector recto de flecha"/>
          <p:cNvCxnSpPr>
            <a:endCxn id="25" idx="0"/>
          </p:cNvCxnSpPr>
          <p:nvPr/>
        </p:nvCxnSpPr>
        <p:spPr>
          <a:xfrm>
            <a:off x="4391980" y="4005064"/>
            <a:ext cx="0" cy="36004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4365784" y="6237312"/>
            <a:ext cx="0" cy="36004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stCxn id="25" idx="1"/>
          </p:cNvCxnSpPr>
          <p:nvPr/>
        </p:nvCxnSpPr>
        <p:spPr>
          <a:xfrm flipH="1">
            <a:off x="2771800" y="4869160"/>
            <a:ext cx="6480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H="1">
            <a:off x="5364088" y="4869160"/>
            <a:ext cx="6873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>
            <a:endCxn id="36" idx="0"/>
          </p:cNvCxnSpPr>
          <p:nvPr/>
        </p:nvCxnSpPr>
        <p:spPr>
          <a:xfrm>
            <a:off x="6051446" y="4869160"/>
            <a:ext cx="0" cy="554951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CuadroTexto"/>
          <p:cNvSpPr txBox="1"/>
          <p:nvPr/>
        </p:nvSpPr>
        <p:spPr>
          <a:xfrm>
            <a:off x="5115342" y="5424111"/>
            <a:ext cx="1872208" cy="3693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Instrucciones B</a:t>
            </a:r>
            <a:endParaRPr lang="es-VE" dirty="0"/>
          </a:p>
        </p:txBody>
      </p:sp>
      <p:cxnSp>
        <p:nvCxnSpPr>
          <p:cNvPr id="50" name="49 Conector recto"/>
          <p:cNvCxnSpPr/>
          <p:nvPr/>
        </p:nvCxnSpPr>
        <p:spPr>
          <a:xfrm flipH="1">
            <a:off x="2771800" y="6237312"/>
            <a:ext cx="32796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6051446" y="5793443"/>
            <a:ext cx="0" cy="4438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CuadroTexto"/>
          <p:cNvSpPr txBox="1"/>
          <p:nvPr/>
        </p:nvSpPr>
        <p:spPr>
          <a:xfrm>
            <a:off x="5523290" y="446847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</a:t>
            </a:r>
            <a:endParaRPr lang="es-VE" dirty="0"/>
          </a:p>
        </p:txBody>
      </p:sp>
      <p:sp>
        <p:nvSpPr>
          <p:cNvPr id="55" name="54 CuadroTexto"/>
          <p:cNvSpPr txBox="1"/>
          <p:nvPr/>
        </p:nvSpPr>
        <p:spPr>
          <a:xfrm>
            <a:off x="3050579" y="449982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V</a:t>
            </a:r>
            <a:endParaRPr lang="es-VE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2771399" y="4869160"/>
            <a:ext cx="0" cy="554951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1872241" y="5424111"/>
            <a:ext cx="1872208" cy="3693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Instrucciones A</a:t>
            </a:r>
            <a:endParaRPr lang="es-VE" dirty="0"/>
          </a:p>
        </p:txBody>
      </p:sp>
      <p:cxnSp>
        <p:nvCxnSpPr>
          <p:cNvPr id="22" name="21 Conector recto"/>
          <p:cNvCxnSpPr/>
          <p:nvPr/>
        </p:nvCxnSpPr>
        <p:spPr>
          <a:xfrm>
            <a:off x="2771399" y="5793442"/>
            <a:ext cx="0" cy="4438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571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89396" y="4464594"/>
            <a:ext cx="5040560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23871" y="836712"/>
            <a:ext cx="5040560" cy="26642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6632"/>
            <a:ext cx="8229600" cy="3528392"/>
          </a:xfrm>
        </p:spPr>
        <p:txBody>
          <a:bodyPr>
            <a:normAutofit/>
          </a:bodyPr>
          <a:lstStyle/>
          <a:p>
            <a:pPr marL="13716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dirty="0" smtClean="0">
                <a:solidFill>
                  <a:srgbClr val="C00000"/>
                </a:solidFill>
              </a:rPr>
              <a:t>Notación algorítmica</a:t>
            </a:r>
          </a:p>
          <a:p>
            <a:pPr marL="137160" indent="0">
              <a:buNone/>
            </a:pP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Si </a:t>
            </a:r>
            <a:r>
              <a:rPr lang="es-ES" dirty="0" smtClean="0"/>
              <a:t>  condición   </a:t>
            </a: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Entonces</a:t>
            </a:r>
          </a:p>
          <a:p>
            <a:pPr marL="137160" indent="0">
              <a:buNone/>
            </a:pPr>
            <a:r>
              <a:rPr lang="es-ES" dirty="0"/>
              <a:t> </a:t>
            </a:r>
            <a:r>
              <a:rPr lang="es-ES" dirty="0" smtClean="0"/>
              <a:t>     instrucciones A</a:t>
            </a:r>
          </a:p>
          <a:p>
            <a:pPr marL="137160" indent="0">
              <a:buNone/>
            </a:pPr>
            <a:r>
              <a:rPr lang="es-ES" dirty="0">
                <a:solidFill>
                  <a:schemeClr val="accent3">
                    <a:lumMod val="75000"/>
                  </a:schemeClr>
                </a:solidFill>
              </a:rPr>
              <a:t>d</a:t>
            </a: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e lo contrario</a:t>
            </a:r>
          </a:p>
          <a:p>
            <a:pPr marL="137160" indent="0">
              <a:buNone/>
            </a:pPr>
            <a:r>
              <a:rPr lang="es-ES" dirty="0"/>
              <a:t> </a:t>
            </a:r>
            <a:r>
              <a:rPr lang="es-ES" dirty="0" smtClean="0"/>
              <a:t>     instrucciones B</a:t>
            </a:r>
          </a:p>
          <a:p>
            <a:pPr marL="137160" indent="0">
              <a:buNone/>
            </a:pP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Fin de si</a:t>
            </a:r>
          </a:p>
          <a:p>
            <a:pPr marL="137160" indent="0">
              <a:buNone/>
            </a:pPr>
            <a:endParaRPr lang="es-ES" dirty="0">
              <a:solidFill>
                <a:schemeClr val="accent3">
                  <a:lumMod val="75000"/>
                </a:schemeClr>
              </a:solidFill>
            </a:endParaRPr>
          </a:p>
          <a:p>
            <a:pPr marL="137160" indent="0">
              <a:buNone/>
            </a:pPr>
            <a:endParaRPr lang="es-ES" dirty="0" smtClean="0">
              <a:solidFill>
                <a:srgbClr val="C00000"/>
              </a:solidFill>
            </a:endParaRPr>
          </a:p>
          <a:p>
            <a:pPr marL="137160" indent="0">
              <a:buNone/>
            </a:pPr>
            <a:endParaRPr lang="es-ES" dirty="0" smtClean="0">
              <a:solidFill>
                <a:srgbClr val="C00000"/>
              </a:solidFill>
            </a:endParaRPr>
          </a:p>
          <a:p>
            <a:pPr marL="137160" indent="0">
              <a:buNone/>
            </a:pPr>
            <a:endParaRPr lang="es-VE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71600" y="3751606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7160" indent="0">
              <a:buNone/>
            </a:pPr>
            <a:r>
              <a:rPr lang="es-ES" sz="2800" dirty="0">
                <a:solidFill>
                  <a:srgbClr val="C00000"/>
                </a:solidFill>
              </a:rPr>
              <a:t>Sintaxis en Visual </a:t>
            </a:r>
            <a:r>
              <a:rPr lang="es-ES" sz="2800" dirty="0" smtClean="0">
                <a:solidFill>
                  <a:srgbClr val="C00000"/>
                </a:solidFill>
              </a:rPr>
              <a:t>Basic</a:t>
            </a:r>
          </a:p>
          <a:p>
            <a:pPr marL="137160" indent="0">
              <a:buNone/>
            </a:pPr>
            <a:endParaRPr lang="es-ES" sz="2800" dirty="0" smtClean="0">
              <a:solidFill>
                <a:srgbClr val="C00000"/>
              </a:solidFill>
            </a:endParaRPr>
          </a:p>
          <a:p>
            <a:pPr marL="137160" indent="0">
              <a:buNone/>
            </a:pPr>
            <a:r>
              <a:rPr lang="es-ES" sz="2800" dirty="0" err="1">
                <a:solidFill>
                  <a:schemeClr val="accent3">
                    <a:lumMod val="75000"/>
                  </a:schemeClr>
                </a:solidFill>
              </a:rPr>
              <a:t>If</a:t>
            </a:r>
            <a:r>
              <a:rPr lang="es-ES" sz="2800" dirty="0"/>
              <a:t>  condición   </a:t>
            </a:r>
            <a:r>
              <a:rPr lang="es-ES" sz="2800" dirty="0" err="1">
                <a:solidFill>
                  <a:schemeClr val="accent3">
                    <a:lumMod val="75000"/>
                  </a:schemeClr>
                </a:solidFill>
              </a:rPr>
              <a:t>Then</a:t>
            </a:r>
            <a:endParaRPr lang="es-ES" sz="2800" dirty="0">
              <a:solidFill>
                <a:schemeClr val="accent3">
                  <a:lumMod val="75000"/>
                </a:schemeClr>
              </a:solidFill>
            </a:endParaRPr>
          </a:p>
          <a:p>
            <a:pPr marL="137160" indent="0">
              <a:buNone/>
            </a:pPr>
            <a:r>
              <a:rPr lang="es-ES" sz="2800" dirty="0"/>
              <a:t>      </a:t>
            </a:r>
            <a:r>
              <a:rPr lang="es-ES" sz="2800" dirty="0" smtClean="0"/>
              <a:t>instrucciones A</a:t>
            </a:r>
          </a:p>
          <a:p>
            <a:pPr marL="137160" indent="0">
              <a:buNone/>
            </a:pPr>
            <a:r>
              <a:rPr lang="es-ES" sz="2800" dirty="0" err="1" smtClean="0">
                <a:solidFill>
                  <a:schemeClr val="accent3">
                    <a:lumMod val="75000"/>
                  </a:schemeClr>
                </a:solidFill>
              </a:rPr>
              <a:t>Else</a:t>
            </a:r>
            <a:endParaRPr lang="es-ES" sz="2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137160" indent="0"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instrucciones B</a:t>
            </a:r>
            <a:endParaRPr lang="es-ES" sz="2800" dirty="0"/>
          </a:p>
          <a:p>
            <a:pPr marL="137160" indent="0">
              <a:buNone/>
            </a:pPr>
            <a:r>
              <a:rPr lang="es-ES" sz="2800" dirty="0" err="1">
                <a:solidFill>
                  <a:schemeClr val="accent3">
                    <a:lumMod val="75000"/>
                  </a:schemeClr>
                </a:solidFill>
              </a:rPr>
              <a:t>End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ES" sz="2800" dirty="0" err="1">
                <a:solidFill>
                  <a:schemeClr val="accent3">
                    <a:lumMod val="75000"/>
                  </a:schemeClr>
                </a:solidFill>
              </a:rPr>
              <a:t>if</a:t>
            </a:r>
            <a:endParaRPr lang="es-ES" sz="2800" dirty="0">
              <a:solidFill>
                <a:schemeClr val="accent3">
                  <a:lumMod val="75000"/>
                </a:schemeClr>
              </a:solidFill>
            </a:endParaRPr>
          </a:p>
          <a:p>
            <a:pPr marL="137160" indent="0">
              <a:buNone/>
            </a:pPr>
            <a:endParaRPr lang="es-ES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88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es-VE" dirty="0" smtClean="0">
                <a:solidFill>
                  <a:srgbClr val="C00000"/>
                </a:solidFill>
                <a:effectLst/>
              </a:rPr>
              <a:t>Ejercicio 1</a:t>
            </a:r>
            <a:endParaRPr lang="es-VE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709160"/>
          </a:xfrm>
        </p:spPr>
        <p:txBody>
          <a:bodyPr/>
          <a:lstStyle/>
          <a:p>
            <a:pPr marL="137160" indent="0">
              <a:buNone/>
            </a:pPr>
            <a:r>
              <a:rPr lang="es-ES" dirty="0" smtClean="0"/>
              <a:t>Elaborar un programa que calcule la nota final de Informática, a partir de la nota obtenida en teoría (75%) y la nota de práctica (25%). Además de la nota final, el programa debe indicar en un mensaje si el estudiante está aplazado o si está aprobado.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13008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60648"/>
            <a:ext cx="8424936" cy="6408712"/>
          </a:xfrm>
        </p:spPr>
        <p:txBody>
          <a:bodyPr>
            <a:normAutofit fontScale="92500"/>
          </a:bodyPr>
          <a:lstStyle/>
          <a:p>
            <a:pPr marL="137160" indent="0">
              <a:buNone/>
            </a:pPr>
            <a:r>
              <a:rPr lang="es-ES" b="1" dirty="0" smtClean="0">
                <a:solidFill>
                  <a:srgbClr val="92D050"/>
                </a:solidFill>
              </a:rPr>
              <a:t>Análisis E-P-S</a:t>
            </a:r>
          </a:p>
          <a:p>
            <a:pPr marL="137160" indent="0">
              <a:buNone/>
            </a:pPr>
            <a:endParaRPr lang="es-ES" u="sng" dirty="0" smtClean="0">
              <a:solidFill>
                <a:srgbClr val="0070C0"/>
              </a:solidFill>
            </a:endParaRPr>
          </a:p>
          <a:p>
            <a:pPr marL="137160" indent="0">
              <a:buNone/>
            </a:pPr>
            <a:r>
              <a:rPr lang="es-ES" u="sng" dirty="0" smtClean="0">
                <a:solidFill>
                  <a:srgbClr val="0070C0"/>
                </a:solidFill>
              </a:rPr>
              <a:t>Entrada</a:t>
            </a:r>
          </a:p>
          <a:p>
            <a:pPr marL="137160" indent="0">
              <a:buNone/>
            </a:pPr>
            <a:r>
              <a:rPr lang="es-ES" dirty="0" err="1" smtClean="0"/>
              <a:t>NotaT</a:t>
            </a:r>
            <a:r>
              <a:rPr lang="es-ES" dirty="0" smtClean="0"/>
              <a:t>: nota obtenida en teoría. Tipo: Real.</a:t>
            </a:r>
          </a:p>
          <a:p>
            <a:pPr marL="137160" indent="0">
              <a:buNone/>
            </a:pPr>
            <a:r>
              <a:rPr lang="es-ES" dirty="0" err="1"/>
              <a:t>N</a:t>
            </a:r>
            <a:r>
              <a:rPr lang="es-ES" dirty="0" err="1" smtClean="0"/>
              <a:t>otaP</a:t>
            </a:r>
            <a:r>
              <a:rPr lang="es-ES" dirty="0" smtClean="0"/>
              <a:t>: nota obtenida en práctica. Tipo: Real.</a:t>
            </a:r>
          </a:p>
          <a:p>
            <a:pPr marL="137160" indent="0">
              <a:buNone/>
            </a:pPr>
            <a:endParaRPr lang="es-ES" dirty="0"/>
          </a:p>
          <a:p>
            <a:pPr marL="137160" indent="0">
              <a:buNone/>
            </a:pPr>
            <a:r>
              <a:rPr lang="es-ES" u="sng" dirty="0" smtClean="0">
                <a:solidFill>
                  <a:srgbClr val="0070C0"/>
                </a:solidFill>
              </a:rPr>
              <a:t>Proceso</a:t>
            </a:r>
          </a:p>
          <a:p>
            <a:pPr marL="137160" indent="0">
              <a:buNone/>
            </a:pPr>
            <a:r>
              <a:rPr lang="es-ES" dirty="0" err="1" smtClean="0"/>
              <a:t>NotaF</a:t>
            </a:r>
            <a:r>
              <a:rPr lang="es-ES" dirty="0" smtClean="0"/>
              <a:t> = 0.75xNotaT + 0.25xNotaP</a:t>
            </a:r>
          </a:p>
          <a:p>
            <a:pPr marL="137160" indent="0">
              <a:buNone/>
            </a:pPr>
            <a:endParaRPr lang="es-ES" dirty="0"/>
          </a:p>
          <a:p>
            <a:pPr marL="137160" indent="0">
              <a:buNone/>
            </a:pPr>
            <a:r>
              <a:rPr lang="es-ES" dirty="0" err="1" smtClean="0"/>
              <a:t>NotaF</a:t>
            </a:r>
            <a:r>
              <a:rPr lang="es-ES" dirty="0" smtClean="0"/>
              <a:t> &lt; 9.5      Verdadero =&gt;  Escribir  APLAZADO</a:t>
            </a:r>
          </a:p>
          <a:p>
            <a:pPr marL="137160" indent="0">
              <a:buNone/>
            </a:pPr>
            <a:r>
              <a:rPr lang="es-ES" dirty="0" smtClean="0"/>
              <a:t>                           Falso </a:t>
            </a:r>
            <a:r>
              <a:rPr lang="es-ES" dirty="0"/>
              <a:t>=&gt;  Escribir </a:t>
            </a:r>
            <a:r>
              <a:rPr lang="es-ES" dirty="0" smtClean="0"/>
              <a:t>APROBADO</a:t>
            </a:r>
            <a:endParaRPr lang="es-ES" dirty="0"/>
          </a:p>
          <a:p>
            <a:pPr marL="137160" indent="0">
              <a:buNone/>
            </a:pPr>
            <a:r>
              <a:rPr lang="es-ES" u="sng" dirty="0" smtClean="0">
                <a:solidFill>
                  <a:srgbClr val="0070C0"/>
                </a:solidFill>
              </a:rPr>
              <a:t>Salida</a:t>
            </a:r>
          </a:p>
          <a:p>
            <a:pPr marL="137160" indent="0">
              <a:buNone/>
            </a:pPr>
            <a:r>
              <a:rPr lang="es-ES" dirty="0" err="1" smtClean="0"/>
              <a:t>NotaF</a:t>
            </a:r>
            <a:r>
              <a:rPr lang="es-ES" dirty="0" smtClean="0"/>
              <a:t>: nota final de Informática. Tipo Real.</a:t>
            </a:r>
          </a:p>
          <a:p>
            <a:pPr marL="137160" indent="0">
              <a:buNone/>
            </a:pPr>
            <a:endParaRPr lang="es-ES" dirty="0"/>
          </a:p>
          <a:p>
            <a:pPr marL="137160" indent="0">
              <a:buNone/>
            </a:pPr>
            <a:endParaRPr lang="es-ES" dirty="0" smtClean="0"/>
          </a:p>
          <a:p>
            <a:pPr marL="137160" indent="0">
              <a:buNone/>
            </a:pPr>
            <a:endParaRPr lang="es-VE" dirty="0"/>
          </a:p>
        </p:txBody>
      </p:sp>
      <p:sp>
        <p:nvSpPr>
          <p:cNvPr id="2" name="1 Abrir llave"/>
          <p:cNvSpPr/>
          <p:nvPr/>
        </p:nvSpPr>
        <p:spPr>
          <a:xfrm>
            <a:off x="2518535" y="4293096"/>
            <a:ext cx="216024" cy="129614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768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6120680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s-ES" b="1" dirty="0" smtClean="0">
                <a:solidFill>
                  <a:srgbClr val="92D050"/>
                </a:solidFill>
              </a:rPr>
              <a:t>Algoritmo</a:t>
            </a:r>
          </a:p>
          <a:p>
            <a:pPr marL="137160" indent="0">
              <a:buNone/>
            </a:pPr>
            <a:endParaRPr lang="es-ES" u="sng" dirty="0" smtClean="0">
              <a:solidFill>
                <a:srgbClr val="0070C0"/>
              </a:solidFill>
            </a:endParaRPr>
          </a:p>
          <a:p>
            <a:pPr marL="137160" indent="0">
              <a:buNone/>
            </a:pPr>
            <a:r>
              <a:rPr lang="es-ES" dirty="0" smtClean="0"/>
              <a:t>0. Inicio</a:t>
            </a:r>
          </a:p>
          <a:p>
            <a:pPr marL="137160" indent="0">
              <a:buNone/>
            </a:pPr>
            <a:r>
              <a:rPr lang="es-ES" dirty="0" smtClean="0"/>
              <a:t>1. Solicitar nota obtenida en teoría (</a:t>
            </a:r>
            <a:r>
              <a:rPr lang="es-ES" dirty="0" err="1" smtClean="0"/>
              <a:t>NotaT</a:t>
            </a:r>
            <a:r>
              <a:rPr lang="es-ES" dirty="0"/>
              <a:t>)</a:t>
            </a:r>
            <a:endParaRPr lang="es-ES" dirty="0" smtClean="0"/>
          </a:p>
          <a:p>
            <a:pPr marL="137160" indent="0">
              <a:buNone/>
            </a:pPr>
            <a:r>
              <a:rPr lang="es-ES" dirty="0" smtClean="0"/>
              <a:t>2.Solicitar nota obtenida en práctica (</a:t>
            </a:r>
            <a:r>
              <a:rPr lang="es-ES" dirty="0" err="1" smtClean="0"/>
              <a:t>NotaP</a:t>
            </a:r>
            <a:r>
              <a:rPr lang="es-ES" dirty="0" smtClean="0"/>
              <a:t>)</a:t>
            </a:r>
          </a:p>
          <a:p>
            <a:pPr marL="137160" indent="0">
              <a:buNone/>
            </a:pPr>
            <a:r>
              <a:rPr lang="es-ES" dirty="0" smtClean="0"/>
              <a:t>3. </a:t>
            </a:r>
            <a:r>
              <a:rPr lang="es-ES" dirty="0" err="1" smtClean="0"/>
              <a:t>NotaF</a:t>
            </a:r>
            <a:r>
              <a:rPr lang="es-ES" dirty="0" smtClean="0"/>
              <a:t> = 0.75xNotaT + 0.25xNotaP</a:t>
            </a:r>
          </a:p>
          <a:p>
            <a:pPr marL="137160" indent="0">
              <a:buNone/>
            </a:pPr>
            <a:r>
              <a:rPr lang="es-ES" dirty="0" smtClean="0"/>
              <a:t>4. Mostrar Nota final (</a:t>
            </a:r>
            <a:r>
              <a:rPr lang="es-ES" dirty="0" err="1" smtClean="0"/>
              <a:t>NotaF</a:t>
            </a:r>
            <a:r>
              <a:rPr lang="es-ES" dirty="0" smtClean="0"/>
              <a:t>)</a:t>
            </a:r>
          </a:p>
          <a:p>
            <a:pPr marL="137160" indent="0">
              <a:buNone/>
            </a:pPr>
            <a:r>
              <a:rPr lang="es-ES" dirty="0"/>
              <a:t>5</a:t>
            </a:r>
            <a:r>
              <a:rPr lang="es-ES" dirty="0" smtClean="0"/>
              <a:t>. Si </a:t>
            </a:r>
            <a:r>
              <a:rPr lang="es-ES" dirty="0" err="1" smtClean="0"/>
              <a:t>NotaF</a:t>
            </a:r>
            <a:r>
              <a:rPr lang="es-ES" dirty="0" smtClean="0"/>
              <a:t> &lt; 9.5    Entonces</a:t>
            </a:r>
          </a:p>
          <a:p>
            <a:pPr marL="137160" indent="0">
              <a:buNone/>
            </a:pPr>
            <a:r>
              <a:rPr lang="es-ES" dirty="0"/>
              <a:t> </a:t>
            </a:r>
            <a:r>
              <a:rPr lang="es-ES" dirty="0" smtClean="0"/>
              <a:t>   5.1 Mostrar mensaje  “APLAZADO”</a:t>
            </a:r>
          </a:p>
          <a:p>
            <a:pPr marL="137160" indent="0">
              <a:buNone/>
            </a:pPr>
            <a:r>
              <a:rPr lang="es-ES" dirty="0"/>
              <a:t> </a:t>
            </a:r>
            <a:r>
              <a:rPr lang="es-ES" dirty="0" smtClean="0"/>
              <a:t>   De lo contrario</a:t>
            </a:r>
          </a:p>
          <a:p>
            <a:pPr marL="137160" indent="0">
              <a:buNone/>
            </a:pPr>
            <a:r>
              <a:rPr lang="es-ES" dirty="0"/>
              <a:t> </a:t>
            </a:r>
            <a:r>
              <a:rPr lang="es-ES" dirty="0" smtClean="0"/>
              <a:t>    5.2 Mostrar el mensaje “APROBADO”</a:t>
            </a:r>
          </a:p>
          <a:p>
            <a:pPr marL="137160" indent="0">
              <a:buNone/>
            </a:pPr>
            <a:r>
              <a:rPr lang="es-ES" dirty="0"/>
              <a:t> </a:t>
            </a:r>
            <a:r>
              <a:rPr lang="es-ES" dirty="0" smtClean="0"/>
              <a:t>   Fin de si (5)</a:t>
            </a:r>
          </a:p>
          <a:p>
            <a:pPr marL="137160" indent="0">
              <a:buNone/>
            </a:pPr>
            <a:r>
              <a:rPr lang="es-ES" dirty="0" smtClean="0"/>
              <a:t>6. Fin</a:t>
            </a:r>
            <a:endParaRPr lang="es-ES" dirty="0"/>
          </a:p>
          <a:p>
            <a:pPr marL="137160" indent="0">
              <a:buNone/>
            </a:pPr>
            <a:endParaRPr lang="es-ES" dirty="0" smtClean="0"/>
          </a:p>
          <a:p>
            <a:pPr marL="137160" indent="0">
              <a:buNone/>
            </a:pP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88426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5748" y="-2136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2800" dirty="0" smtClean="0">
                <a:solidFill>
                  <a:srgbClr val="92D050"/>
                </a:solidFill>
                <a:effectLst/>
                <a:latin typeface="+mn-lt"/>
              </a:rPr>
              <a:t>Programa en Visual Basic</a:t>
            </a:r>
            <a:endParaRPr lang="es-VE" sz="2800" dirty="0">
              <a:solidFill>
                <a:srgbClr val="92D050"/>
              </a:solidFill>
              <a:effectLst/>
              <a:latin typeface="+mn-lt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67544" y="980728"/>
            <a:ext cx="86764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400" dirty="0"/>
              <a:t>Sub </a:t>
            </a:r>
            <a:r>
              <a:rPr lang="es-VE" sz="2400" dirty="0" err="1"/>
              <a:t>Main</a:t>
            </a:r>
            <a:r>
              <a:rPr lang="es-VE" sz="2400" dirty="0"/>
              <a:t>()</a:t>
            </a:r>
          </a:p>
          <a:p>
            <a:endParaRPr lang="es-VE" sz="2400" dirty="0"/>
          </a:p>
          <a:p>
            <a:r>
              <a:rPr lang="en-US" sz="2400" dirty="0"/>
              <a:t>        Dim </a:t>
            </a:r>
            <a:r>
              <a:rPr lang="en-US" sz="2400" dirty="0" err="1"/>
              <a:t>NotaT</a:t>
            </a:r>
            <a:r>
              <a:rPr lang="en-US" sz="2400" dirty="0"/>
              <a:t>, </a:t>
            </a:r>
            <a:r>
              <a:rPr lang="en-US" sz="2400" dirty="0" err="1"/>
              <a:t>NotaP</a:t>
            </a:r>
            <a:r>
              <a:rPr lang="en-US" sz="2400" dirty="0"/>
              <a:t>, </a:t>
            </a:r>
            <a:r>
              <a:rPr lang="en-US" sz="2400" dirty="0" err="1"/>
              <a:t>NotaF</a:t>
            </a:r>
            <a:r>
              <a:rPr lang="en-US" sz="2400" dirty="0"/>
              <a:t> As Single</a:t>
            </a:r>
          </a:p>
          <a:p>
            <a:endParaRPr lang="es-VE" sz="2400" dirty="0"/>
          </a:p>
          <a:p>
            <a:r>
              <a:rPr lang="es-ES" sz="2400" dirty="0"/>
              <a:t>        </a:t>
            </a:r>
            <a:r>
              <a:rPr lang="es-ES" sz="2400" dirty="0" err="1"/>
              <a:t>NotaT</a:t>
            </a:r>
            <a:r>
              <a:rPr lang="es-ES" sz="2400" dirty="0"/>
              <a:t> = </a:t>
            </a:r>
            <a:r>
              <a:rPr lang="es-ES" sz="2400" dirty="0" err="1"/>
              <a:t>InputBox</a:t>
            </a:r>
            <a:r>
              <a:rPr lang="es-ES" sz="2400" dirty="0"/>
              <a:t>("Escriba la nota obtenida en teoría: ")</a:t>
            </a:r>
          </a:p>
          <a:p>
            <a:r>
              <a:rPr lang="es-ES" sz="2400" dirty="0"/>
              <a:t>        </a:t>
            </a:r>
            <a:r>
              <a:rPr lang="es-ES" sz="2400" dirty="0" err="1"/>
              <a:t>NotaP</a:t>
            </a:r>
            <a:r>
              <a:rPr lang="es-ES" sz="2400" dirty="0"/>
              <a:t> = </a:t>
            </a:r>
            <a:r>
              <a:rPr lang="es-ES" sz="2400" dirty="0" err="1"/>
              <a:t>InputBox</a:t>
            </a:r>
            <a:r>
              <a:rPr lang="es-ES" sz="2400" dirty="0"/>
              <a:t>("Escriba la nota obtenida en práctica: ")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NotaF</a:t>
            </a:r>
            <a:r>
              <a:rPr lang="es-VE" sz="2400" dirty="0"/>
              <a:t> = 0.75 * </a:t>
            </a:r>
            <a:r>
              <a:rPr lang="es-VE" sz="2400" dirty="0" err="1"/>
              <a:t>NotaT</a:t>
            </a:r>
            <a:r>
              <a:rPr lang="es-VE" sz="2400" dirty="0"/>
              <a:t> + 0.25 * </a:t>
            </a:r>
            <a:r>
              <a:rPr lang="es-VE" sz="2400" dirty="0" err="1"/>
              <a:t>NotaP</a:t>
            </a:r>
            <a:endParaRPr lang="es-VE" sz="2400" dirty="0"/>
          </a:p>
          <a:p>
            <a:r>
              <a:rPr lang="es-ES" sz="2400" dirty="0"/>
              <a:t>        </a:t>
            </a:r>
            <a:r>
              <a:rPr lang="es-ES" sz="2400" dirty="0" err="1"/>
              <a:t>MsgBox</a:t>
            </a:r>
            <a:r>
              <a:rPr lang="es-ES" sz="2400" dirty="0"/>
              <a:t>("La nota final es " &amp; </a:t>
            </a:r>
            <a:r>
              <a:rPr lang="es-ES" sz="2400" dirty="0" err="1"/>
              <a:t>NotaF</a:t>
            </a:r>
            <a:r>
              <a:rPr lang="es-ES" sz="2400" dirty="0"/>
              <a:t> &amp; " puntos")</a:t>
            </a:r>
          </a:p>
          <a:p>
            <a:r>
              <a:rPr lang="es-VE" sz="2400" dirty="0"/>
              <a:t>        </a:t>
            </a:r>
            <a:r>
              <a:rPr lang="es-VE" sz="2400" dirty="0" err="1"/>
              <a:t>If</a:t>
            </a:r>
            <a:r>
              <a:rPr lang="es-VE" sz="2400" dirty="0"/>
              <a:t> </a:t>
            </a:r>
            <a:r>
              <a:rPr lang="es-VE" sz="2400" dirty="0" err="1"/>
              <a:t>NotaF</a:t>
            </a:r>
            <a:r>
              <a:rPr lang="es-VE" sz="2400" dirty="0"/>
              <a:t> &lt; 9.5 </a:t>
            </a:r>
            <a:r>
              <a:rPr lang="es-VE" sz="2400" dirty="0" err="1"/>
              <a:t>Then</a:t>
            </a:r>
            <a:endParaRPr lang="es-VE" sz="2400" dirty="0"/>
          </a:p>
          <a:p>
            <a:r>
              <a:rPr lang="es-VE" sz="2400" dirty="0"/>
              <a:t>            </a:t>
            </a:r>
            <a:r>
              <a:rPr lang="es-VE" sz="2400" dirty="0" err="1"/>
              <a:t>MsgBox</a:t>
            </a:r>
            <a:r>
              <a:rPr lang="es-VE" sz="2400" dirty="0"/>
              <a:t>("Estudiante APLAZADO</a:t>
            </a:r>
            <a:r>
              <a:rPr lang="es-VE" sz="2400" dirty="0" smtClean="0"/>
              <a:t>")</a:t>
            </a:r>
          </a:p>
          <a:p>
            <a:r>
              <a:rPr lang="es-ES" sz="2400" dirty="0" smtClean="0"/>
              <a:t>        </a:t>
            </a:r>
            <a:r>
              <a:rPr lang="es-ES" sz="2400" dirty="0" err="1" smtClean="0"/>
              <a:t>Else</a:t>
            </a:r>
            <a:endParaRPr lang="es-ES" sz="2400" dirty="0" smtClean="0"/>
          </a:p>
          <a:p>
            <a:r>
              <a:rPr lang="es-VE" sz="2400" dirty="0" smtClean="0"/>
              <a:t>            </a:t>
            </a:r>
            <a:r>
              <a:rPr lang="es-VE" sz="2400" dirty="0" err="1" smtClean="0"/>
              <a:t>MsgBox</a:t>
            </a:r>
            <a:r>
              <a:rPr lang="es-VE" sz="2400" dirty="0"/>
              <a:t>("Estudiante </a:t>
            </a:r>
            <a:r>
              <a:rPr lang="es-VE" sz="2400" dirty="0" smtClean="0"/>
              <a:t>APROBADO</a:t>
            </a:r>
            <a:r>
              <a:rPr lang="es-VE" sz="2400" dirty="0"/>
              <a:t>")</a:t>
            </a:r>
          </a:p>
          <a:p>
            <a:r>
              <a:rPr lang="es-VE" sz="2400" dirty="0" smtClean="0"/>
              <a:t>        </a:t>
            </a:r>
            <a:r>
              <a:rPr lang="es-VE" sz="2400" dirty="0" err="1"/>
              <a:t>End</a:t>
            </a:r>
            <a:r>
              <a:rPr lang="es-VE" sz="2400" dirty="0"/>
              <a:t> </a:t>
            </a:r>
            <a:r>
              <a:rPr lang="es-VE" sz="2400" dirty="0" err="1"/>
              <a:t>If</a:t>
            </a:r>
            <a:endParaRPr lang="es-VE" sz="2400" dirty="0"/>
          </a:p>
          <a:p>
            <a:endParaRPr lang="es-VE" sz="2400" dirty="0"/>
          </a:p>
          <a:p>
            <a:r>
              <a:rPr lang="es-VE" sz="2400" dirty="0" err="1" smtClean="0"/>
              <a:t>End</a:t>
            </a:r>
            <a:r>
              <a:rPr lang="es-VE" sz="2400" dirty="0" smtClean="0"/>
              <a:t> </a:t>
            </a:r>
            <a:r>
              <a:rPr lang="es-VE" sz="2400" dirty="0"/>
              <a:t>Sub</a:t>
            </a:r>
          </a:p>
        </p:txBody>
      </p:sp>
    </p:spTree>
    <p:extLst>
      <p:ext uri="{BB962C8B-B14F-4D97-AF65-F5344CB8AC3E}">
        <p14:creationId xmlns:p14="http://schemas.microsoft.com/office/powerpoint/2010/main" val="72402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es-VE" dirty="0" smtClean="0">
                <a:solidFill>
                  <a:srgbClr val="C00000"/>
                </a:solidFill>
                <a:effectLst/>
              </a:rPr>
              <a:t>Ejercicio 2</a:t>
            </a:r>
            <a:endParaRPr lang="es-VE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709160"/>
          </a:xfrm>
        </p:spPr>
        <p:txBody>
          <a:bodyPr/>
          <a:lstStyle/>
          <a:p>
            <a:pPr marL="137160" indent="0">
              <a:buNone/>
            </a:pPr>
            <a:r>
              <a:rPr lang="es-ES" dirty="0" smtClean="0"/>
              <a:t>Una empresa requiere un programa que calcule la comisión que le corresponde a un vendedor. Si vendió </a:t>
            </a:r>
            <a:r>
              <a:rPr lang="es-ES" dirty="0" smtClean="0"/>
              <a:t>1000000 </a:t>
            </a:r>
            <a:r>
              <a:rPr lang="es-ES" dirty="0" smtClean="0"/>
              <a:t>Bs. o más, la comisión es del 3% de las ventas. Si vendió menos de </a:t>
            </a:r>
            <a:r>
              <a:rPr lang="es-ES" dirty="0" smtClean="0"/>
              <a:t>1000000 </a:t>
            </a:r>
            <a:r>
              <a:rPr lang="es-ES" dirty="0" smtClean="0"/>
              <a:t>Bs. La comisión es del 1% de las ventas.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03472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l"/>
            <a:r>
              <a:rPr lang="es-VE" dirty="0" smtClean="0">
                <a:solidFill>
                  <a:srgbClr val="92D050"/>
                </a:solidFill>
                <a:effectLst/>
              </a:rPr>
              <a:t>Operadores relacionales</a:t>
            </a:r>
            <a:endParaRPr lang="en-US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1000132"/>
          </a:xfrm>
        </p:spPr>
        <p:txBody>
          <a:bodyPr/>
          <a:lstStyle/>
          <a:p>
            <a:pPr marL="176213" indent="-39688">
              <a:buNone/>
            </a:pPr>
            <a:r>
              <a:rPr lang="es-VE" dirty="0" smtClean="0"/>
              <a:t>Permiten hacer comparaciones entre cantidades, constantes y variables.</a:t>
            </a:r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14348" y="2714620"/>
          <a:ext cx="7429551" cy="356616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973915"/>
                <a:gridCol w="2979119"/>
                <a:gridCol w="2476517"/>
              </a:tblGrid>
              <a:tr h="751797"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Operador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Significado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2400" dirty="0" smtClean="0"/>
                        <a:t>Equivalente  matemático</a:t>
                      </a:r>
                      <a:endParaRPr lang="en-US" sz="2400" dirty="0"/>
                    </a:p>
                  </a:txBody>
                  <a:tcPr/>
                </a:tc>
              </a:tr>
              <a:tr h="4355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&gt;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Mayor </a:t>
                      </a:r>
                      <a:r>
                        <a:rPr lang="en-US" sz="2400" dirty="0" err="1" smtClean="0"/>
                        <a:t>que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&gt;</a:t>
                      </a:r>
                      <a:endParaRPr lang="en-US" sz="2400" dirty="0"/>
                    </a:p>
                  </a:txBody>
                  <a:tcPr/>
                </a:tc>
              </a:tr>
              <a:tr h="4355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/>
                        <a:t>Menor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que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</a:t>
                      </a:r>
                      <a:endParaRPr lang="en-US" sz="2400" dirty="0"/>
                    </a:p>
                  </a:txBody>
                  <a:tcPr/>
                </a:tc>
              </a:tr>
              <a:tr h="4355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&gt;=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Mayor o </a:t>
                      </a:r>
                      <a:r>
                        <a:rPr lang="en-US" sz="2400" dirty="0" err="1" smtClean="0"/>
                        <a:t>igual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que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≥</a:t>
                      </a:r>
                      <a:endParaRPr lang="en-US" sz="2400" dirty="0"/>
                    </a:p>
                  </a:txBody>
                  <a:tcPr/>
                </a:tc>
              </a:tr>
              <a:tr h="4355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/>
                        <a:t>Menor</a:t>
                      </a:r>
                      <a:r>
                        <a:rPr lang="en-US" sz="2400" dirty="0" smtClean="0"/>
                        <a:t> o </a:t>
                      </a:r>
                      <a:r>
                        <a:rPr lang="en-US" sz="2400" dirty="0" err="1" smtClean="0"/>
                        <a:t>igual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que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≤</a:t>
                      </a:r>
                      <a:endParaRPr lang="en-US" sz="2400" dirty="0"/>
                    </a:p>
                  </a:txBody>
                  <a:tcPr/>
                </a:tc>
              </a:tr>
              <a:tr h="4355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/>
                        <a:t>Igual</a:t>
                      </a:r>
                      <a:r>
                        <a:rPr lang="en-US" sz="2400" dirty="0" smtClean="0"/>
                        <a:t> 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=</a:t>
                      </a:r>
                      <a:endParaRPr lang="en-US" sz="2400" dirty="0"/>
                    </a:p>
                  </a:txBody>
                  <a:tcPr/>
                </a:tc>
              </a:tr>
              <a:tr h="4355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&lt;&gt;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/>
                        <a:t>Diferente</a:t>
                      </a:r>
                      <a:r>
                        <a:rPr lang="en-US" sz="2400" dirty="0" smtClean="0"/>
                        <a:t> 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≠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686320"/>
          </a:xfrm>
        </p:spPr>
        <p:txBody>
          <a:bodyPr/>
          <a:lstStyle/>
          <a:p>
            <a:pPr marL="0" indent="0">
              <a:buNone/>
            </a:pPr>
            <a:r>
              <a:rPr lang="es-VE" dirty="0" smtClean="0"/>
              <a:t>Una expresión lógica o booleana combina constantes y variables, y al ser evaluada el resultado siempre es verdadero o falso.</a:t>
            </a:r>
          </a:p>
          <a:p>
            <a:pPr marL="0" indent="0">
              <a:buNone/>
            </a:pPr>
            <a:endParaRPr lang="es-VE" dirty="0" smtClean="0"/>
          </a:p>
          <a:p>
            <a:pPr marL="0" indent="0">
              <a:buNone/>
            </a:pPr>
            <a:r>
              <a:rPr lang="es-VE" dirty="0" smtClean="0"/>
              <a:t>Ejemplos:</a:t>
            </a:r>
          </a:p>
          <a:p>
            <a:pPr marL="722313" indent="0">
              <a:buNone/>
            </a:pPr>
            <a:r>
              <a:rPr lang="es-VE" dirty="0" smtClean="0"/>
              <a:t>X </a:t>
            </a:r>
            <a:r>
              <a:rPr lang="en-US" dirty="0" smtClean="0"/>
              <a:t>&lt; 3</a:t>
            </a:r>
          </a:p>
          <a:p>
            <a:pPr marL="722313" indent="0">
              <a:buNone/>
            </a:pPr>
            <a:r>
              <a:rPr lang="en-US" dirty="0" smtClean="0"/>
              <a:t>Y &gt; X – 4</a:t>
            </a:r>
          </a:p>
          <a:p>
            <a:pPr marL="722313" indent="0">
              <a:buNone/>
            </a:pPr>
            <a:r>
              <a:rPr lang="en-US" dirty="0" smtClean="0"/>
              <a:t>Y &lt;= X</a:t>
            </a:r>
          </a:p>
          <a:p>
            <a:pPr marL="722313" indent="0">
              <a:buNone/>
            </a:pPr>
            <a:r>
              <a:rPr lang="en-US" dirty="0" smtClean="0"/>
              <a:t>X = Y</a:t>
            </a:r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VE" sz="3600" dirty="0" smtClean="0">
                <a:solidFill>
                  <a:srgbClr val="92D050"/>
                </a:solidFill>
                <a:effectLst/>
              </a:rPr>
              <a:t>Expresiones lógicas con operadores relacionales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214810" y="4214818"/>
            <a:ext cx="42148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>
                <a:solidFill>
                  <a:srgbClr val="C00000"/>
                </a:solidFill>
              </a:rPr>
              <a:t>Si X=5  y </a:t>
            </a:r>
            <a:r>
              <a:rPr lang="es-VE" sz="2800" dirty="0" err="1" smtClean="0">
                <a:solidFill>
                  <a:srgbClr val="C00000"/>
                </a:solidFill>
              </a:rPr>
              <a:t>Y</a:t>
            </a:r>
            <a:r>
              <a:rPr lang="es-VE" sz="2800" dirty="0" smtClean="0">
                <a:solidFill>
                  <a:srgbClr val="C00000"/>
                </a:solidFill>
              </a:rPr>
              <a:t>=2, </a:t>
            </a:r>
            <a:r>
              <a:rPr lang="es-VE" sz="2800" dirty="0">
                <a:solidFill>
                  <a:srgbClr val="C00000"/>
                </a:solidFill>
              </a:rPr>
              <a:t>¿ </a:t>
            </a:r>
            <a:r>
              <a:rPr lang="es-VE" sz="2800" dirty="0" smtClean="0">
                <a:solidFill>
                  <a:srgbClr val="C00000"/>
                </a:solidFill>
              </a:rPr>
              <a:t>cuál es el valor de estas expresiones? 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l"/>
            <a:r>
              <a:rPr lang="es-VE" dirty="0" smtClean="0">
                <a:solidFill>
                  <a:srgbClr val="92D050"/>
                </a:solidFill>
                <a:effectLst/>
              </a:rPr>
              <a:t>Operadores lógicos</a:t>
            </a:r>
            <a:endParaRPr lang="en-US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1000132"/>
          </a:xfrm>
        </p:spPr>
        <p:txBody>
          <a:bodyPr/>
          <a:lstStyle/>
          <a:p>
            <a:pPr marL="176213" indent="-39688">
              <a:buNone/>
            </a:pPr>
            <a:r>
              <a:rPr lang="es-VE" dirty="0" smtClean="0"/>
              <a:t>Se aplican a variables o constantes lógicas. Los operadores lógicos básicos son: AND, OR y NOT.</a:t>
            </a:r>
            <a:endParaRPr lang="en-US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71472" y="2857496"/>
            <a:ext cx="8229600" cy="17145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VE" sz="2800" b="0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OPERADOR AND</a:t>
            </a:r>
          </a:p>
          <a:p>
            <a:pPr marL="176213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s-VE" sz="2800" dirty="0" smtClean="0"/>
              <a:t>Relaciona dos </a:t>
            </a:r>
            <a:r>
              <a:rPr lang="es-VE" sz="2800" dirty="0" err="1" smtClean="0"/>
              <a:t>operandos</a:t>
            </a:r>
            <a:r>
              <a:rPr lang="es-VE" sz="2800" dirty="0" smtClean="0"/>
              <a:t> (variables o constantes)  booleanos, de acuerdo a la siguiente sintaxis: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500166" y="4714884"/>
            <a:ext cx="5872178" cy="1428760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/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VE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VE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Operando</a:t>
            </a:r>
            <a:r>
              <a:rPr kumimoji="0" lang="es-VE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  </a:t>
            </a:r>
            <a:r>
              <a:rPr kumimoji="0" lang="es-VE" sz="28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es-VE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Operando 2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785818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Posibles</a:t>
            </a:r>
            <a:r>
              <a:rPr lang="en-US" dirty="0" smtClean="0"/>
              <a:t> </a:t>
            </a:r>
            <a:r>
              <a:rPr lang="en-US" dirty="0" err="1" smtClean="0"/>
              <a:t>resultados</a:t>
            </a:r>
            <a:r>
              <a:rPr lang="en-US" dirty="0" smtClean="0"/>
              <a:t> del </a:t>
            </a:r>
            <a:r>
              <a:rPr lang="en-US" dirty="0" err="1" smtClean="0"/>
              <a:t>operador</a:t>
            </a:r>
            <a:r>
              <a:rPr lang="en-US" dirty="0" smtClean="0"/>
              <a:t> AND</a:t>
            </a:r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285852" y="2000240"/>
          <a:ext cx="6215106" cy="235426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71702"/>
                <a:gridCol w="2071702"/>
                <a:gridCol w="2071702"/>
              </a:tblGrid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Operando</a:t>
                      </a:r>
                      <a:r>
                        <a:rPr lang="en-US" sz="2400" dirty="0" smtClean="0"/>
                        <a:t> 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Operando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Resultado</a:t>
                      </a:r>
                      <a:endParaRPr lang="en-US" sz="2400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928662" y="5143512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/>
              <a:t>Ejemplo:  </a:t>
            </a:r>
            <a:r>
              <a:rPr lang="es-VE" sz="2800" dirty="0" smtClean="0">
                <a:solidFill>
                  <a:srgbClr val="C00000"/>
                </a:solidFill>
              </a:rPr>
              <a:t>Si X=V  y </a:t>
            </a:r>
            <a:r>
              <a:rPr lang="es-VE" sz="2800" dirty="0" err="1" smtClean="0">
                <a:solidFill>
                  <a:srgbClr val="C00000"/>
                </a:solidFill>
              </a:rPr>
              <a:t>Y</a:t>
            </a:r>
            <a:r>
              <a:rPr lang="es-VE" sz="2800" dirty="0" smtClean="0">
                <a:solidFill>
                  <a:srgbClr val="C00000"/>
                </a:solidFill>
              </a:rPr>
              <a:t>=F, ¿cuál es el valor de la expresión  Z= X and Y? 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500042"/>
            <a:ext cx="8229600" cy="2214578"/>
          </a:xfrm>
        </p:spPr>
        <p:txBody>
          <a:bodyPr/>
          <a:lstStyle/>
          <a:p>
            <a:pPr marL="176213" lvl="0" indent="-39688">
              <a:buNone/>
              <a:defRPr/>
            </a:pPr>
            <a:r>
              <a:rPr lang="es-VE" dirty="0" smtClean="0">
                <a:solidFill>
                  <a:srgbClr val="00B0F0"/>
                </a:solidFill>
              </a:rPr>
              <a:t>OPERADOR OR</a:t>
            </a:r>
          </a:p>
          <a:p>
            <a:pPr marL="176213" lvl="0" indent="6350">
              <a:buNone/>
              <a:defRPr/>
            </a:pPr>
            <a:r>
              <a:rPr lang="es-VE" dirty="0" smtClean="0"/>
              <a:t>Relaciona dos </a:t>
            </a:r>
            <a:r>
              <a:rPr lang="es-VE" dirty="0" err="1" smtClean="0"/>
              <a:t>operandos</a:t>
            </a:r>
            <a:r>
              <a:rPr lang="es-VE" dirty="0" smtClean="0"/>
              <a:t> booleanos, de acuerdo a la siguiente sintaxis:</a:t>
            </a:r>
            <a:endParaRPr lang="en-US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1928794" y="2143116"/>
            <a:ext cx="5072098" cy="714380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 fontScale="85000" lnSpcReduction="20000"/>
          </a:bodyPr>
          <a:lstStyle/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VE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VE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Operando</a:t>
            </a:r>
            <a:r>
              <a:rPr kumimoji="0" lang="es-VE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  </a:t>
            </a:r>
            <a:r>
              <a:rPr kumimoji="0" lang="es-VE" sz="28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</a:t>
            </a:r>
            <a:r>
              <a:rPr kumimoji="0" lang="es-VE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Operando 2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357290" y="4143380"/>
          <a:ext cx="6215106" cy="235426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71702"/>
                <a:gridCol w="2071702"/>
                <a:gridCol w="2071702"/>
              </a:tblGrid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Operando</a:t>
                      </a:r>
                      <a:r>
                        <a:rPr lang="en-US" sz="2400" dirty="0" smtClean="0"/>
                        <a:t> 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Operando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Resultado</a:t>
                      </a:r>
                      <a:endParaRPr lang="en-US" sz="2400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V</a:t>
                      </a:r>
                      <a:endParaRPr lang="en-US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V</a:t>
                      </a:r>
                      <a:endParaRPr lang="en-US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857224" y="3500438"/>
            <a:ext cx="5966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err="1" smtClean="0"/>
              <a:t>Posibles</a:t>
            </a:r>
            <a:r>
              <a:rPr lang="en-US" sz="2800" dirty="0" smtClean="0"/>
              <a:t> </a:t>
            </a:r>
            <a:r>
              <a:rPr lang="en-US" sz="2800" dirty="0" err="1" smtClean="0"/>
              <a:t>resultados</a:t>
            </a:r>
            <a:r>
              <a:rPr lang="en-US" sz="2800" dirty="0" smtClean="0"/>
              <a:t> del </a:t>
            </a:r>
            <a:r>
              <a:rPr lang="en-US" sz="2800" dirty="0" err="1" smtClean="0"/>
              <a:t>operador</a:t>
            </a:r>
            <a:r>
              <a:rPr lang="en-US" sz="2800" dirty="0" smtClean="0"/>
              <a:t> OR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285728"/>
            <a:ext cx="8229600" cy="2643206"/>
          </a:xfrm>
        </p:spPr>
        <p:txBody>
          <a:bodyPr>
            <a:noAutofit/>
          </a:bodyPr>
          <a:lstStyle/>
          <a:p>
            <a:pPr marL="176213" lvl="0" indent="-39688">
              <a:buNone/>
              <a:defRPr/>
            </a:pPr>
            <a:r>
              <a:rPr lang="es-VE" dirty="0" smtClean="0">
                <a:solidFill>
                  <a:srgbClr val="00B0F0"/>
                </a:solidFill>
              </a:rPr>
              <a:t>OPERADOR NOT</a:t>
            </a:r>
          </a:p>
          <a:p>
            <a:pPr marL="176213" lvl="0" indent="6350">
              <a:buNone/>
              <a:defRPr/>
            </a:pPr>
            <a:r>
              <a:rPr lang="es-VE" dirty="0" smtClean="0"/>
              <a:t>Se aplica a un operando lógico y da como resultado el valor opuesto al que tiene el operando. </a:t>
            </a:r>
          </a:p>
          <a:p>
            <a:pPr marL="176213" lvl="0" indent="6350">
              <a:buNone/>
              <a:defRPr/>
            </a:pPr>
            <a:endParaRPr lang="es-VE" dirty="0" smtClean="0"/>
          </a:p>
          <a:p>
            <a:pPr marL="176213" lvl="0" indent="6350">
              <a:buNone/>
              <a:defRPr/>
            </a:pPr>
            <a:r>
              <a:rPr lang="es-VE" dirty="0" smtClean="0"/>
              <a:t>Sintaxis:</a:t>
            </a:r>
            <a:endParaRPr lang="en-US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2500298" y="3143248"/>
            <a:ext cx="4286280" cy="714380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 fontScale="85000" lnSpcReduction="20000"/>
          </a:bodyPr>
          <a:lstStyle/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VE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6213" marR="0" lvl="0" indent="-39688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VE" sz="28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 </a:t>
            </a:r>
            <a:r>
              <a:rPr kumimoji="0" lang="es-VE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Operando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285984" y="4929198"/>
          <a:ext cx="4143404" cy="1412559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71702"/>
                <a:gridCol w="2071702"/>
              </a:tblGrid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Operando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Resultado</a:t>
                      </a:r>
                      <a:endParaRPr lang="en-US" sz="2400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4708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V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857224" y="3786190"/>
            <a:ext cx="624401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err="1" smtClean="0"/>
              <a:t>Posibles</a:t>
            </a:r>
            <a:r>
              <a:rPr lang="en-US" sz="2800" dirty="0" smtClean="0"/>
              <a:t> </a:t>
            </a:r>
            <a:r>
              <a:rPr lang="en-US" sz="2800" dirty="0" err="1" smtClean="0"/>
              <a:t>resultados</a:t>
            </a:r>
            <a:r>
              <a:rPr lang="en-US" sz="2800" dirty="0" smtClean="0"/>
              <a:t> del </a:t>
            </a:r>
            <a:r>
              <a:rPr lang="en-US" sz="2800" dirty="0" err="1" smtClean="0"/>
              <a:t>operador</a:t>
            </a:r>
            <a:r>
              <a:rPr lang="en-US" sz="2800" dirty="0" smtClean="0"/>
              <a:t> NOT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757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VE" dirty="0" smtClean="0"/>
              <a:t>Una expresión lógica puede tener un solo operador lógico, por ejemplo:</a:t>
            </a:r>
          </a:p>
          <a:p>
            <a:pPr marL="0" indent="0">
              <a:buNone/>
            </a:pPr>
            <a:r>
              <a:rPr lang="es-VE" dirty="0" smtClean="0"/>
              <a:t> </a:t>
            </a:r>
          </a:p>
          <a:p>
            <a:pPr marL="0" indent="0">
              <a:buNone/>
            </a:pPr>
            <a:r>
              <a:rPr lang="es-VE" dirty="0" smtClean="0"/>
              <a:t>W =  A </a:t>
            </a:r>
            <a:r>
              <a:rPr lang="es-VE" dirty="0" err="1" smtClean="0"/>
              <a:t>or</a:t>
            </a:r>
            <a:r>
              <a:rPr lang="es-VE" dirty="0" smtClean="0"/>
              <a:t> B ,  si A=F  y B=V  entonces W= V.</a:t>
            </a:r>
          </a:p>
          <a:p>
            <a:pPr marL="0" indent="0">
              <a:buNone/>
            </a:pPr>
            <a:endParaRPr lang="es-VE" dirty="0" smtClean="0"/>
          </a:p>
          <a:p>
            <a:pPr marL="0" indent="0">
              <a:buNone/>
            </a:pPr>
            <a:r>
              <a:rPr lang="es-VE" dirty="0" smtClean="0"/>
              <a:t>También pueden haber varios operadores lógicos en una misma expresión.</a:t>
            </a:r>
          </a:p>
          <a:p>
            <a:pPr marL="0" indent="0">
              <a:buNone/>
            </a:pPr>
            <a:r>
              <a:rPr lang="es-VE" dirty="0" smtClean="0"/>
              <a:t>Ejemplo:</a:t>
            </a:r>
          </a:p>
          <a:p>
            <a:pPr marL="0" indent="0">
              <a:buNone/>
            </a:pPr>
            <a:r>
              <a:rPr lang="es-VE" dirty="0" smtClean="0"/>
              <a:t> </a:t>
            </a:r>
            <a:r>
              <a:rPr lang="es-VE" dirty="0" err="1" smtClean="0"/>
              <a:t>Not</a:t>
            </a:r>
            <a:r>
              <a:rPr lang="es-VE" dirty="0" smtClean="0"/>
              <a:t> A And B </a:t>
            </a:r>
            <a:r>
              <a:rPr lang="es-VE" dirty="0" err="1" smtClean="0"/>
              <a:t>or</a:t>
            </a:r>
            <a:r>
              <a:rPr lang="es-VE" dirty="0" smtClean="0"/>
              <a:t> C 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VE" sz="3600" dirty="0" smtClean="0">
                <a:solidFill>
                  <a:srgbClr val="92D050"/>
                </a:solidFill>
                <a:effectLst/>
              </a:rPr>
              <a:t>Expresiones lógicas con operadores lógicos</a:t>
            </a:r>
            <a:endParaRPr lang="en-US" sz="3600" dirty="0">
              <a:solidFill>
                <a:srgbClr val="92D050"/>
              </a:solidFill>
              <a:effectLst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572000" y="5000636"/>
            <a:ext cx="42148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800" dirty="0" smtClean="0">
                <a:solidFill>
                  <a:srgbClr val="C00000"/>
                </a:solidFill>
              </a:rPr>
              <a:t>Si A=F , B=V y C= F, </a:t>
            </a:r>
          </a:p>
          <a:p>
            <a:r>
              <a:rPr lang="es-VE" sz="2800" dirty="0" smtClean="0">
                <a:solidFill>
                  <a:srgbClr val="C00000"/>
                </a:solidFill>
              </a:rPr>
              <a:t>¿cuál es el valor de esta expresión? 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7793</TotalTime>
  <Words>1325</Words>
  <Application>Microsoft Office PowerPoint</Application>
  <PresentationFormat>Presentación en pantalla (4:3)</PresentationFormat>
  <Paragraphs>271</Paragraphs>
  <Slides>26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Vértice</vt:lpstr>
      <vt:lpstr>Tema 8. Estructuras de decisión. Clases 1 y 2.</vt:lpstr>
      <vt:lpstr>Contenido</vt:lpstr>
      <vt:lpstr>Operadores relacionales</vt:lpstr>
      <vt:lpstr>Expresiones lógicas con operadores relacionales</vt:lpstr>
      <vt:lpstr>Operadores lógicos</vt:lpstr>
      <vt:lpstr>Presentación de PowerPoint</vt:lpstr>
      <vt:lpstr>Presentación de PowerPoint</vt:lpstr>
      <vt:lpstr>Presentación de PowerPoint</vt:lpstr>
      <vt:lpstr>Expresiones lógicas con operadores lógicos</vt:lpstr>
      <vt:lpstr>Presentación de PowerPoint</vt:lpstr>
      <vt:lpstr>Expresiones lógicas con operadores lógicos y operadores relacionales</vt:lpstr>
      <vt:lpstr>Estructuras de decisión</vt:lpstr>
      <vt:lpstr>Estructuras de decisión simple</vt:lpstr>
      <vt:lpstr>Presentación de PowerPoint</vt:lpstr>
      <vt:lpstr>Ejercicio 1</vt:lpstr>
      <vt:lpstr>Presentación de PowerPoint</vt:lpstr>
      <vt:lpstr>Presentación de PowerPoint</vt:lpstr>
      <vt:lpstr>Programa en Visual Basic</vt:lpstr>
      <vt:lpstr>Ejercicio 2</vt:lpstr>
      <vt:lpstr>Estructuras de decisión doble</vt:lpstr>
      <vt:lpstr>Presentación de PowerPoint</vt:lpstr>
      <vt:lpstr>Ejercicio 1</vt:lpstr>
      <vt:lpstr>Presentación de PowerPoint</vt:lpstr>
      <vt:lpstr>Presentación de PowerPoint</vt:lpstr>
      <vt:lpstr>Programa en Visual Basic</vt:lpstr>
      <vt:lpstr>Ejercicio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8. Estructuras de decisión. Clase 1.</dc:title>
  <dc:creator>Usuario</dc:creator>
  <cp:lastModifiedBy>evaluador</cp:lastModifiedBy>
  <cp:revision>72</cp:revision>
  <dcterms:created xsi:type="dcterms:W3CDTF">2013-10-21T14:51:20Z</dcterms:created>
  <dcterms:modified xsi:type="dcterms:W3CDTF">2019-04-29T15:39:36Z</dcterms:modified>
</cp:coreProperties>
</file>