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4"/>
  </p:notesMasterIdLst>
  <p:sldIdLst>
    <p:sldId id="256" r:id="rId2"/>
    <p:sldId id="286" r:id="rId3"/>
    <p:sldId id="297" r:id="rId4"/>
    <p:sldId id="298" r:id="rId5"/>
    <p:sldId id="301" r:id="rId6"/>
    <p:sldId id="303" r:id="rId7"/>
    <p:sldId id="302" r:id="rId8"/>
    <p:sldId id="299" r:id="rId9"/>
    <p:sldId id="300" r:id="rId10"/>
    <p:sldId id="280" r:id="rId11"/>
    <p:sldId id="281" r:id="rId12"/>
    <p:sldId id="282" r:id="rId13"/>
    <p:sldId id="287" r:id="rId14"/>
    <p:sldId id="288" r:id="rId15"/>
    <p:sldId id="289" r:id="rId16"/>
    <p:sldId id="290" r:id="rId17"/>
    <p:sldId id="292" r:id="rId18"/>
    <p:sldId id="291" r:id="rId19"/>
    <p:sldId id="293" r:id="rId20"/>
    <p:sldId id="304" r:id="rId21"/>
    <p:sldId id="305" r:id="rId22"/>
    <p:sldId id="294" r:id="rId23"/>
  </p:sldIdLst>
  <p:sldSz cx="9144000" cy="6858000" type="screen4x3"/>
  <p:notesSz cx="6858000" cy="9144000"/>
  <p:defaultTextStyle>
    <a:defPPr>
      <a:defRPr lang="es-V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85" autoAdjust="0"/>
    <p:restoredTop sz="94660"/>
  </p:normalViewPr>
  <p:slideViewPr>
    <p:cSldViewPr>
      <p:cViewPr varScale="1">
        <p:scale>
          <a:sx n="65" d="100"/>
          <a:sy n="65" d="100"/>
        </p:scale>
        <p:origin x="-145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VE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A34013-B07B-45B2-96D6-1B292E499C8F}" type="datetimeFigureOut">
              <a:rPr lang="es-VE" smtClean="0"/>
              <a:pPr/>
              <a:t>18-02-2019</a:t>
            </a:fld>
            <a:endParaRPr lang="es-VE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VE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3EEA96-DB63-4554-A667-E425E6BBF1CD}" type="slidenum">
              <a:rPr lang="es-VE" smtClean="0"/>
              <a:pPr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36134884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12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A67C5-0479-4A76-ADD8-75728F286E01}" type="datetimeFigureOut">
              <a:rPr lang="es-VE" smtClean="0"/>
              <a:pPr/>
              <a:t>18-02-2019</a:t>
            </a:fld>
            <a:endParaRPr lang="es-VE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9670CAB1-2830-4796-B178-A6692F93BD55}" type="slidenum">
              <a:rPr lang="es-VE" smtClean="0"/>
              <a:pPr/>
              <a:t>‹Nº›</a:t>
            </a:fld>
            <a:endParaRPr lang="es-VE"/>
          </a:p>
        </p:txBody>
      </p:sp>
      <p:sp>
        <p:nvSpPr>
          <p:cNvPr id="7" name="6 Rectángulo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A67C5-0479-4A76-ADD8-75728F286E01}" type="datetimeFigureOut">
              <a:rPr lang="es-VE" smtClean="0"/>
              <a:pPr/>
              <a:t>18-02-2019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0CAB1-2830-4796-B178-A6692F93BD55}" type="slidenum">
              <a:rPr lang="es-VE" smtClean="0"/>
              <a:pPr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A67C5-0479-4A76-ADD8-75728F286E01}" type="datetimeFigureOut">
              <a:rPr lang="es-VE" smtClean="0"/>
              <a:pPr/>
              <a:t>18-02-2019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0CAB1-2830-4796-B178-A6692F93BD55}" type="slidenum">
              <a:rPr lang="es-VE" smtClean="0"/>
              <a:pPr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A67C5-0479-4A76-ADD8-75728F286E01}" type="datetimeFigureOut">
              <a:rPr lang="es-VE" smtClean="0"/>
              <a:pPr/>
              <a:t>18-02-2019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0CAB1-2830-4796-B178-A6692F93BD55}" type="slidenum">
              <a:rPr lang="es-VE" smtClean="0"/>
              <a:pPr/>
              <a:t>‹Nº›</a:t>
            </a:fld>
            <a:endParaRPr lang="es-VE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9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A67C5-0479-4A76-ADD8-75728F286E01}" type="datetimeFigureOut">
              <a:rPr lang="es-VE" smtClean="0"/>
              <a:pPr/>
              <a:t>18-02-2019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s-VE"/>
          </a:p>
        </p:txBody>
      </p:sp>
      <p:sp>
        <p:nvSpPr>
          <p:cNvPr id="7" name="6 Rectángulo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9670CAB1-2830-4796-B178-A6692F93BD55}" type="slidenum">
              <a:rPr lang="es-VE" smtClean="0"/>
              <a:pPr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A67C5-0479-4A76-ADD8-75728F286E01}" type="datetimeFigureOut">
              <a:rPr lang="es-VE" smtClean="0"/>
              <a:pPr/>
              <a:t>18-02-2019</a:t>
            </a:fld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0CAB1-2830-4796-B178-A6692F93BD55}" type="slidenum">
              <a:rPr lang="es-VE" smtClean="0"/>
              <a:pPr/>
              <a:t>‹Nº›</a:t>
            </a:fld>
            <a:endParaRPr lang="es-VE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A67C5-0479-4A76-ADD8-75728F286E01}" type="datetimeFigureOut">
              <a:rPr lang="es-VE" smtClean="0"/>
              <a:pPr/>
              <a:t>18-02-2019</a:t>
            </a:fld>
            <a:endParaRPr lang="es-VE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0CAB1-2830-4796-B178-A6692F93BD55}" type="slidenum">
              <a:rPr lang="es-VE" smtClean="0"/>
              <a:pPr/>
              <a:t>‹Nº›</a:t>
            </a:fld>
            <a:endParaRPr lang="es-VE"/>
          </a:p>
        </p:txBody>
      </p:sp>
      <p:sp>
        <p:nvSpPr>
          <p:cNvPr id="11" name="10 Marcador de contenido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A67C5-0479-4A76-ADD8-75728F286E01}" type="datetimeFigureOut">
              <a:rPr lang="es-VE" smtClean="0"/>
              <a:pPr/>
              <a:t>18-02-2019</a:t>
            </a:fld>
            <a:endParaRPr lang="es-VE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0CAB1-2830-4796-B178-A6692F93BD55}" type="slidenum">
              <a:rPr lang="es-VE" smtClean="0"/>
              <a:pPr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A67C5-0479-4A76-ADD8-75728F286E01}" type="datetimeFigureOut">
              <a:rPr lang="es-VE" smtClean="0"/>
              <a:pPr/>
              <a:t>18-02-2019</a:t>
            </a:fld>
            <a:endParaRPr lang="es-VE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0CAB1-2830-4796-B178-A6692F93BD55}" type="slidenum">
              <a:rPr lang="es-VE" smtClean="0"/>
              <a:pPr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8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A67C5-0479-4A76-ADD8-75728F286E01}" type="datetimeFigureOut">
              <a:rPr lang="es-VE" smtClean="0"/>
              <a:pPr/>
              <a:t>18-02-2019</a:t>
            </a:fld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0CAB1-2830-4796-B178-A6692F93BD55}" type="slidenum">
              <a:rPr lang="es-VE" smtClean="0"/>
              <a:pPr/>
              <a:t>‹Nº›</a:t>
            </a:fld>
            <a:endParaRPr lang="es-VE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A67C5-0479-4A76-ADD8-75728F286E01}" type="datetimeFigureOut">
              <a:rPr lang="es-VE" smtClean="0"/>
              <a:pPr/>
              <a:t>18-02-2019</a:t>
            </a:fld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9670CAB1-2830-4796-B178-A6692F93BD55}" type="slidenum">
              <a:rPr lang="es-VE" smtClean="0"/>
              <a:pPr/>
              <a:t>‹Nº›</a:t>
            </a:fld>
            <a:endParaRPr lang="es-VE"/>
          </a:p>
        </p:txBody>
      </p:sp>
      <p:sp>
        <p:nvSpPr>
          <p:cNvPr id="11" name="10 Rectángulo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7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46A67C5-0479-4A76-ADD8-75728F286E01}" type="datetimeFigureOut">
              <a:rPr lang="es-VE" smtClean="0"/>
              <a:pPr/>
              <a:t>18-02-2019</a:t>
            </a:fld>
            <a:endParaRPr lang="es-VE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VE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9670CAB1-2830-4796-B178-A6692F93BD55}" type="slidenum">
              <a:rPr lang="es-VE" smtClean="0"/>
              <a:pPr/>
              <a:t>‹Nº›</a:t>
            </a:fld>
            <a:endParaRPr lang="es-V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5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57290" y="3429000"/>
            <a:ext cx="6400800" cy="685808"/>
          </a:xfrm>
        </p:spPr>
        <p:txBody>
          <a:bodyPr>
            <a:normAutofit/>
          </a:bodyPr>
          <a:lstStyle/>
          <a:p>
            <a:r>
              <a:rPr lang="es-VE" sz="3600" b="1" dirty="0" smtClean="0">
                <a:solidFill>
                  <a:srgbClr val="92D050"/>
                </a:solidFill>
              </a:rPr>
              <a:t>Prof. María Alejandra Quintero </a:t>
            </a:r>
          </a:p>
          <a:p>
            <a:endParaRPr lang="es-VE" sz="3600" b="1" dirty="0">
              <a:solidFill>
                <a:srgbClr val="92D050"/>
              </a:solidFill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VE" b="1" dirty="0" smtClean="0"/>
              <a:t>Tema 7. Introducción a lenguaje de programación Visual Basic  </a:t>
            </a:r>
            <a:r>
              <a:rPr lang="es-VE" dirty="0" smtClean="0"/>
              <a:t>(clase 2)</a:t>
            </a:r>
            <a:endParaRPr lang="es-VE" dirty="0"/>
          </a:p>
        </p:txBody>
      </p:sp>
      <p:sp>
        <p:nvSpPr>
          <p:cNvPr id="4" name="2 Subtítulo"/>
          <p:cNvSpPr txBox="1">
            <a:spLocks/>
          </p:cNvSpPr>
          <p:nvPr/>
        </p:nvSpPr>
        <p:spPr>
          <a:xfrm>
            <a:off x="928662" y="4857760"/>
            <a:ext cx="7772400" cy="1199704"/>
          </a:xfrm>
          <a:prstGeom prst="rect">
            <a:avLst/>
          </a:prstGeom>
        </p:spPr>
        <p:txBody>
          <a:bodyPr vert="horz" lIns="45720" rIns="45720">
            <a:noAutofit/>
          </a:bodyPr>
          <a:lstStyle/>
          <a:p>
            <a:pPr marL="0" marR="64008" lvl="0" indent="0" algn="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es-VE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Informática</a:t>
            </a:r>
          </a:p>
          <a:p>
            <a:pPr marL="0" marR="64008" lvl="0" indent="0" algn="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lang="es-VE" sz="3600" b="1" dirty="0" smtClean="0">
                <a:solidFill>
                  <a:srgbClr val="0070C0"/>
                </a:solidFill>
              </a:rPr>
              <a:t>Año </a:t>
            </a:r>
            <a:r>
              <a:rPr lang="es-VE" sz="3600" b="1" dirty="0" smtClean="0">
                <a:solidFill>
                  <a:srgbClr val="0070C0"/>
                </a:solidFill>
              </a:rPr>
              <a:t>U-2018</a:t>
            </a:r>
            <a:endParaRPr kumimoji="0" lang="es-VE" sz="3600" b="1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500034" y="404664"/>
            <a:ext cx="7758138" cy="703282"/>
          </a:xfrm>
        </p:spPr>
        <p:txBody>
          <a:bodyPr>
            <a:normAutofit fontScale="90000"/>
          </a:bodyPr>
          <a:lstStyle/>
          <a:p>
            <a:r>
              <a:rPr lang="es-VE" sz="3200" dirty="0" smtClean="0"/>
              <a:t>Programas en Visual Basic (usando funciones matemáticas)</a:t>
            </a:r>
            <a:endParaRPr lang="es-VE" sz="3200" dirty="0"/>
          </a:p>
        </p:txBody>
      </p:sp>
      <p:sp>
        <p:nvSpPr>
          <p:cNvPr id="4" name="3 Rectángulo"/>
          <p:cNvSpPr/>
          <p:nvPr/>
        </p:nvSpPr>
        <p:spPr>
          <a:xfrm>
            <a:off x="428596" y="1340768"/>
            <a:ext cx="821537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3200" dirty="0" smtClean="0">
                <a:solidFill>
                  <a:srgbClr val="92D050"/>
                </a:solidFill>
              </a:rPr>
              <a:t>Ejemplo 1: Realizar un programa que dado un número cualquiera, calcule su cuadrado y la raíz cuadrada.</a:t>
            </a:r>
          </a:p>
        </p:txBody>
      </p:sp>
      <p:sp>
        <p:nvSpPr>
          <p:cNvPr id="5" name="4 Rectángulo"/>
          <p:cNvSpPr/>
          <p:nvPr/>
        </p:nvSpPr>
        <p:spPr>
          <a:xfrm>
            <a:off x="323528" y="2417986"/>
            <a:ext cx="7572428" cy="4385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b="1" dirty="0" smtClean="0">
                <a:solidFill>
                  <a:srgbClr val="FF0000"/>
                </a:solidFill>
              </a:rPr>
              <a:t>Análisis E-P-S</a:t>
            </a:r>
          </a:p>
          <a:p>
            <a:pPr marL="514350" indent="-514350"/>
            <a:r>
              <a:rPr lang="es-ES" sz="2400" b="1" dirty="0">
                <a:solidFill>
                  <a:srgbClr val="92D050"/>
                </a:solidFill>
              </a:rPr>
              <a:t> </a:t>
            </a:r>
            <a:r>
              <a:rPr lang="es-ES" sz="2400" b="1" dirty="0" smtClean="0">
                <a:solidFill>
                  <a:srgbClr val="92D050"/>
                </a:solidFill>
              </a:rPr>
              <a:t>      </a:t>
            </a:r>
            <a:r>
              <a:rPr lang="es-VE" sz="2400" u="sng" dirty="0" smtClean="0"/>
              <a:t>Entrada </a:t>
            </a:r>
            <a:r>
              <a:rPr lang="es-VE" sz="2400" dirty="0" smtClean="0"/>
              <a:t> </a:t>
            </a:r>
          </a:p>
          <a:p>
            <a:pPr marL="514350" indent="-514350"/>
            <a:r>
              <a:rPr lang="es-VE" sz="2400" dirty="0" smtClean="0"/>
              <a:t>        </a:t>
            </a:r>
            <a:r>
              <a:rPr lang="es-VE" sz="2400" dirty="0" err="1" smtClean="0"/>
              <a:t>Num</a:t>
            </a:r>
            <a:r>
              <a:rPr lang="es-VE" sz="2400" dirty="0" smtClean="0"/>
              <a:t>: número. Tipo Real.</a:t>
            </a:r>
          </a:p>
          <a:p>
            <a:pPr marL="514350" indent="-514350"/>
            <a:endParaRPr lang="es-VE" sz="2400" dirty="0" smtClean="0"/>
          </a:p>
          <a:p>
            <a:pPr marL="514350" indent="-514350"/>
            <a:r>
              <a:rPr lang="es-VE" sz="2400" dirty="0" smtClean="0"/>
              <a:t>        </a:t>
            </a:r>
            <a:r>
              <a:rPr lang="es-VE" sz="2400" u="sng" dirty="0" smtClean="0"/>
              <a:t>Proceso</a:t>
            </a:r>
          </a:p>
          <a:p>
            <a:pPr marL="514350" indent="-514350">
              <a:spcAft>
                <a:spcPts val="600"/>
              </a:spcAft>
            </a:pPr>
            <a:r>
              <a:rPr lang="es-VE" sz="2400" dirty="0" smtClean="0"/>
              <a:t>             </a:t>
            </a:r>
            <a:r>
              <a:rPr lang="es-VE" sz="2400" dirty="0" err="1" smtClean="0"/>
              <a:t>Cuad</a:t>
            </a:r>
            <a:r>
              <a:rPr lang="es-VE" sz="2400" dirty="0" smtClean="0"/>
              <a:t> = </a:t>
            </a:r>
            <a:r>
              <a:rPr lang="es-VE" sz="2400" dirty="0" err="1" smtClean="0"/>
              <a:t>Num</a:t>
            </a:r>
            <a:r>
              <a:rPr lang="es-VE" sz="2400" dirty="0" smtClean="0"/>
              <a:t>*</a:t>
            </a:r>
            <a:r>
              <a:rPr lang="es-VE" sz="2400" dirty="0" err="1" smtClean="0"/>
              <a:t>Num</a:t>
            </a:r>
            <a:endParaRPr lang="es-VE" sz="2400" dirty="0" smtClean="0"/>
          </a:p>
          <a:p>
            <a:pPr marL="514350" indent="-514350">
              <a:spcAft>
                <a:spcPts val="1200"/>
              </a:spcAft>
            </a:pPr>
            <a:r>
              <a:rPr lang="es-VE" sz="2400" dirty="0" smtClean="0"/>
              <a:t>              Raíz =</a:t>
            </a:r>
          </a:p>
          <a:p>
            <a:pPr marL="514350" indent="-514350"/>
            <a:r>
              <a:rPr lang="es-VE" sz="2400" dirty="0" smtClean="0"/>
              <a:t> 	 </a:t>
            </a:r>
            <a:r>
              <a:rPr lang="es-VE" sz="2400" u="sng" dirty="0" smtClean="0"/>
              <a:t>Salida</a:t>
            </a:r>
          </a:p>
          <a:p>
            <a:pPr marL="514350" indent="-514350"/>
            <a:r>
              <a:rPr lang="es-VE" sz="2400" dirty="0" smtClean="0"/>
              <a:t>              </a:t>
            </a:r>
            <a:r>
              <a:rPr lang="es-VE" sz="2400" dirty="0" err="1" smtClean="0"/>
              <a:t>Cuad</a:t>
            </a:r>
            <a:r>
              <a:rPr lang="es-VE" sz="2400" dirty="0" smtClean="0"/>
              <a:t> :  Cuadrado del número. Tipo: Real</a:t>
            </a:r>
          </a:p>
          <a:p>
            <a:pPr marL="514350" indent="-514350"/>
            <a:r>
              <a:rPr lang="es-VE" sz="2400" dirty="0" smtClean="0"/>
              <a:t>              Raíz: Raíz cuadrada del número. Tipo: Real.</a:t>
            </a:r>
          </a:p>
          <a:p>
            <a:pPr marL="514350" indent="-514350"/>
            <a:r>
              <a:rPr lang="es-VE" sz="2400" dirty="0" smtClean="0"/>
              <a:t>           </a:t>
            </a:r>
            <a:endParaRPr lang="es-ES" sz="2400" dirty="0" smtClean="0"/>
          </a:p>
        </p:txBody>
      </p:sp>
      <p:sp>
        <p:nvSpPr>
          <p:cNvPr id="6451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VE"/>
          </a:p>
        </p:txBody>
      </p:sp>
      <p:graphicFrame>
        <p:nvGraphicFramePr>
          <p:cNvPr id="64513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7144045"/>
              </p:ext>
            </p:extLst>
          </p:nvPr>
        </p:nvGraphicFramePr>
        <p:xfrm>
          <a:off x="2195736" y="4639115"/>
          <a:ext cx="967373" cy="10175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29" name="Ecuación" r:id="rId3" imgW="457200" imgH="482400" progId="Equation.3">
                  <p:embed/>
                </p:oleObj>
              </mc:Choice>
              <mc:Fallback>
                <p:oleObj name="Ecuación" r:id="rId3" imgW="457200" imgH="48240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736" y="4639115"/>
                        <a:ext cx="967373" cy="101758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45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45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428596" y="214290"/>
            <a:ext cx="8715404" cy="56015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s-ES" sz="3600" b="1" dirty="0" smtClean="0">
                <a:solidFill>
                  <a:srgbClr val="FF0000"/>
                </a:solidFill>
              </a:rPr>
              <a:t>Algoritmo</a:t>
            </a:r>
          </a:p>
          <a:p>
            <a:pPr marL="514350" indent="-514350">
              <a:spcAft>
                <a:spcPts val="1200"/>
              </a:spcAft>
            </a:pPr>
            <a:r>
              <a:rPr lang="es-ES" sz="3600" b="1" dirty="0" smtClean="0">
                <a:solidFill>
                  <a:srgbClr val="92D050"/>
                </a:solidFill>
              </a:rPr>
              <a:t>       </a:t>
            </a:r>
            <a:r>
              <a:rPr lang="es-ES" sz="3600" b="1" dirty="0" smtClean="0"/>
              <a:t>0. Inicio</a:t>
            </a:r>
          </a:p>
          <a:p>
            <a:pPr marL="514350" indent="-514350">
              <a:spcAft>
                <a:spcPts val="1200"/>
              </a:spcAft>
            </a:pPr>
            <a:r>
              <a:rPr lang="es-ES" sz="3600" b="1" dirty="0" smtClean="0"/>
              <a:t>       1. </a:t>
            </a:r>
            <a:r>
              <a:rPr lang="es-ES" sz="3600" b="1" dirty="0"/>
              <a:t>L</a:t>
            </a:r>
            <a:r>
              <a:rPr lang="es-ES" sz="3600" b="1" dirty="0" smtClean="0"/>
              <a:t>eer Número (</a:t>
            </a:r>
            <a:r>
              <a:rPr lang="es-ES" sz="3600" b="1" dirty="0" err="1" smtClean="0"/>
              <a:t>Num</a:t>
            </a:r>
            <a:r>
              <a:rPr lang="es-ES" sz="3600" b="1" dirty="0" smtClean="0"/>
              <a:t>)</a:t>
            </a:r>
          </a:p>
          <a:p>
            <a:pPr marL="514350" indent="-514350">
              <a:spcAft>
                <a:spcPts val="1200"/>
              </a:spcAft>
            </a:pPr>
            <a:r>
              <a:rPr lang="es-ES" sz="3600" b="1" dirty="0" smtClean="0"/>
              <a:t>       2. </a:t>
            </a:r>
            <a:r>
              <a:rPr lang="es-ES" sz="3600" b="1" dirty="0" err="1" smtClean="0"/>
              <a:t>Cuad</a:t>
            </a:r>
            <a:r>
              <a:rPr lang="es-ES" sz="3600" b="1" dirty="0" smtClean="0"/>
              <a:t> = </a:t>
            </a:r>
            <a:r>
              <a:rPr lang="es-ES" sz="3600" b="1" dirty="0" err="1" smtClean="0"/>
              <a:t>Num</a:t>
            </a:r>
            <a:r>
              <a:rPr lang="es-ES" sz="3600" b="1" dirty="0" smtClean="0"/>
              <a:t>*</a:t>
            </a:r>
            <a:r>
              <a:rPr lang="es-ES" sz="3600" b="1" dirty="0" err="1" smtClean="0"/>
              <a:t>Num</a:t>
            </a:r>
            <a:endParaRPr lang="es-ES" sz="3600" b="1" dirty="0" smtClean="0"/>
          </a:p>
          <a:p>
            <a:pPr marL="514350" indent="-514350">
              <a:spcAft>
                <a:spcPts val="1200"/>
              </a:spcAft>
            </a:pPr>
            <a:r>
              <a:rPr lang="es-ES" sz="3600" b="1" dirty="0" smtClean="0"/>
              <a:t>       3. Raíz =</a:t>
            </a:r>
          </a:p>
          <a:p>
            <a:pPr marL="514350" indent="-514350">
              <a:spcAft>
                <a:spcPts val="1200"/>
              </a:spcAft>
            </a:pPr>
            <a:r>
              <a:rPr lang="es-ES" sz="3600" b="1" dirty="0" smtClean="0"/>
              <a:t>       4. Mostrar cuadrado del número (</a:t>
            </a:r>
            <a:r>
              <a:rPr lang="es-ES" sz="3600" b="1" dirty="0" err="1" smtClean="0"/>
              <a:t>Cuad</a:t>
            </a:r>
            <a:r>
              <a:rPr lang="es-ES" sz="3600" b="1" dirty="0" smtClean="0"/>
              <a:t>)</a:t>
            </a:r>
          </a:p>
          <a:p>
            <a:pPr marL="514350" indent="-514350">
              <a:spcAft>
                <a:spcPts val="1200"/>
              </a:spcAft>
            </a:pPr>
            <a:r>
              <a:rPr lang="es-ES" sz="3600" b="1" dirty="0" smtClean="0"/>
              <a:t>       5. Mostrar raíz cuadrada ( Raíz)</a:t>
            </a:r>
          </a:p>
          <a:p>
            <a:pPr marL="514350" indent="-514350">
              <a:spcAft>
                <a:spcPts val="1200"/>
              </a:spcAft>
            </a:pPr>
            <a:r>
              <a:rPr lang="es-ES" sz="3600" b="1" dirty="0" smtClean="0"/>
              <a:t>       6. Fin</a:t>
            </a:r>
            <a:endParaRPr lang="es-ES" sz="3600" dirty="0" smtClean="0"/>
          </a:p>
        </p:txBody>
      </p:sp>
      <p:graphicFrame>
        <p:nvGraphicFramePr>
          <p:cNvPr id="71682" name="Object 2"/>
          <p:cNvGraphicFramePr>
            <a:graphicFrameLocks noChangeAspect="1"/>
          </p:cNvGraphicFramePr>
          <p:nvPr/>
        </p:nvGraphicFramePr>
        <p:xfrm>
          <a:off x="2928926" y="2928934"/>
          <a:ext cx="1285884" cy="13534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698" name="Ecuación" r:id="rId3" imgW="457200" imgH="482400" progId="Equation.3">
                  <p:embed/>
                </p:oleObj>
              </mc:Choice>
              <mc:Fallback>
                <p:oleObj name="Ecuación" r:id="rId3" imgW="457200" imgH="4824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8926" y="2928934"/>
                        <a:ext cx="1285884" cy="135345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500034" y="1071546"/>
            <a:ext cx="7786742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VE" sz="2800" dirty="0" smtClean="0"/>
              <a:t>Sub </a:t>
            </a:r>
            <a:r>
              <a:rPr lang="es-VE" sz="2800" dirty="0" err="1" smtClean="0"/>
              <a:t>Main</a:t>
            </a:r>
            <a:r>
              <a:rPr lang="es-VE" sz="2800" dirty="0" smtClean="0"/>
              <a:t>()</a:t>
            </a:r>
          </a:p>
          <a:p>
            <a:r>
              <a:rPr lang="es-VE" sz="2800" dirty="0" smtClean="0"/>
              <a:t>        </a:t>
            </a:r>
            <a:r>
              <a:rPr lang="es-VE" sz="2800" dirty="0" err="1" smtClean="0"/>
              <a:t>Dim</a:t>
            </a:r>
            <a:r>
              <a:rPr lang="es-VE" sz="2800" dirty="0" smtClean="0"/>
              <a:t> </a:t>
            </a:r>
            <a:r>
              <a:rPr lang="es-VE" sz="2800" dirty="0" err="1" smtClean="0"/>
              <a:t>Num</a:t>
            </a:r>
            <a:r>
              <a:rPr lang="es-VE" sz="2800" dirty="0" smtClean="0"/>
              <a:t> As Single</a:t>
            </a:r>
          </a:p>
          <a:p>
            <a:r>
              <a:rPr lang="es-VE" sz="2800" dirty="0" smtClean="0"/>
              <a:t>        </a:t>
            </a:r>
            <a:r>
              <a:rPr lang="es-VE" sz="2800" dirty="0" err="1" smtClean="0"/>
              <a:t>Dim</a:t>
            </a:r>
            <a:r>
              <a:rPr lang="es-VE" sz="2800" dirty="0" smtClean="0"/>
              <a:t> </a:t>
            </a:r>
            <a:r>
              <a:rPr lang="es-VE" sz="2800" dirty="0" err="1" smtClean="0"/>
              <a:t>Cuad</a:t>
            </a:r>
            <a:r>
              <a:rPr lang="es-VE" sz="2800" dirty="0" smtClean="0"/>
              <a:t> As Single</a:t>
            </a:r>
          </a:p>
          <a:p>
            <a:r>
              <a:rPr lang="es-VE" sz="2800" dirty="0" smtClean="0"/>
              <a:t>        </a:t>
            </a:r>
            <a:r>
              <a:rPr lang="es-VE" sz="2800" dirty="0" err="1" smtClean="0"/>
              <a:t>Dim</a:t>
            </a:r>
            <a:r>
              <a:rPr lang="es-VE" sz="2800" dirty="0" smtClean="0"/>
              <a:t> </a:t>
            </a:r>
            <a:r>
              <a:rPr lang="es-VE" sz="2800" dirty="0" err="1" smtClean="0"/>
              <a:t>Raiz</a:t>
            </a:r>
            <a:r>
              <a:rPr lang="es-VE" sz="2800" dirty="0" smtClean="0"/>
              <a:t> As Single</a:t>
            </a:r>
          </a:p>
          <a:p>
            <a:endParaRPr lang="es-VE" sz="2800" dirty="0" smtClean="0"/>
          </a:p>
          <a:p>
            <a:r>
              <a:rPr lang="es-VE" sz="2800" dirty="0" smtClean="0"/>
              <a:t>        </a:t>
            </a:r>
            <a:r>
              <a:rPr lang="es-VE" sz="2800" dirty="0" err="1" smtClean="0"/>
              <a:t>Console.Write</a:t>
            </a:r>
            <a:r>
              <a:rPr lang="es-VE" sz="2800" dirty="0" smtClean="0"/>
              <a:t>("Introduzca el número: ")</a:t>
            </a:r>
          </a:p>
          <a:p>
            <a:r>
              <a:rPr lang="es-VE" sz="2800" dirty="0" smtClean="0"/>
              <a:t>        </a:t>
            </a:r>
            <a:r>
              <a:rPr lang="es-VE" sz="2800" dirty="0" err="1" smtClean="0"/>
              <a:t>Num</a:t>
            </a:r>
            <a:r>
              <a:rPr lang="es-VE" sz="2800" dirty="0" smtClean="0"/>
              <a:t> = </a:t>
            </a:r>
            <a:r>
              <a:rPr lang="es-VE" sz="2800" dirty="0" err="1" smtClean="0"/>
              <a:t>Console.ReadLine</a:t>
            </a:r>
            <a:r>
              <a:rPr lang="es-VE" sz="2800" dirty="0" smtClean="0"/>
              <a:t>()</a:t>
            </a:r>
          </a:p>
          <a:p>
            <a:r>
              <a:rPr lang="es-VE" sz="2800" dirty="0" smtClean="0"/>
              <a:t>        </a:t>
            </a:r>
            <a:r>
              <a:rPr lang="es-VE" sz="2800" dirty="0" err="1" smtClean="0"/>
              <a:t>Cuad</a:t>
            </a:r>
            <a:r>
              <a:rPr lang="es-VE" sz="2800" dirty="0" smtClean="0"/>
              <a:t> = </a:t>
            </a:r>
            <a:r>
              <a:rPr lang="es-VE" sz="2800" dirty="0" err="1" smtClean="0"/>
              <a:t>Num</a:t>
            </a:r>
            <a:r>
              <a:rPr lang="es-VE" sz="2800" dirty="0" smtClean="0"/>
              <a:t> * </a:t>
            </a:r>
            <a:r>
              <a:rPr lang="es-VE" sz="2800" dirty="0" err="1" smtClean="0"/>
              <a:t>Num</a:t>
            </a:r>
            <a:endParaRPr lang="es-VE" sz="2800" dirty="0" smtClean="0"/>
          </a:p>
          <a:p>
            <a:r>
              <a:rPr lang="es-VE" sz="2800" dirty="0" smtClean="0"/>
              <a:t>        </a:t>
            </a:r>
            <a:r>
              <a:rPr lang="es-VE" sz="2800" dirty="0" err="1" smtClean="0"/>
              <a:t>Raiz</a:t>
            </a:r>
            <a:r>
              <a:rPr lang="es-VE" sz="2800" dirty="0" smtClean="0"/>
              <a:t> = </a:t>
            </a:r>
            <a:r>
              <a:rPr lang="es-VE" sz="2800" dirty="0" err="1" smtClean="0"/>
              <a:t>Math.Sqrt</a:t>
            </a:r>
            <a:r>
              <a:rPr lang="es-VE" sz="2800" dirty="0" smtClean="0"/>
              <a:t>(</a:t>
            </a:r>
            <a:r>
              <a:rPr lang="es-VE" sz="2800" dirty="0" err="1" smtClean="0"/>
              <a:t>Num</a:t>
            </a:r>
            <a:r>
              <a:rPr lang="es-VE" sz="2800" dirty="0" smtClean="0"/>
              <a:t>)</a:t>
            </a:r>
          </a:p>
          <a:p>
            <a:r>
              <a:rPr lang="es-VE" sz="2800" dirty="0" smtClean="0"/>
              <a:t>        </a:t>
            </a:r>
            <a:r>
              <a:rPr lang="es-VE" sz="2800" dirty="0" err="1" smtClean="0"/>
              <a:t>Console.WriteLine</a:t>
            </a:r>
            <a:r>
              <a:rPr lang="es-VE" sz="2800" dirty="0" smtClean="0"/>
              <a:t>("El cuadrado es: " &amp; </a:t>
            </a:r>
            <a:r>
              <a:rPr lang="es-VE" sz="2800" dirty="0" err="1" smtClean="0"/>
              <a:t>Cuad</a:t>
            </a:r>
            <a:r>
              <a:rPr lang="es-VE" sz="2800" dirty="0" smtClean="0"/>
              <a:t>)</a:t>
            </a:r>
          </a:p>
          <a:p>
            <a:r>
              <a:rPr lang="es-VE" sz="2800" dirty="0" smtClean="0"/>
              <a:t>        </a:t>
            </a:r>
            <a:r>
              <a:rPr lang="es-VE" sz="2800" dirty="0" err="1" smtClean="0"/>
              <a:t>Console.WriteLine</a:t>
            </a:r>
            <a:r>
              <a:rPr lang="es-VE" sz="2800" dirty="0" smtClean="0"/>
              <a:t>("La raíz cuadrada es: " &amp; </a:t>
            </a:r>
            <a:r>
              <a:rPr lang="es-VE" sz="2800" dirty="0" err="1" smtClean="0"/>
              <a:t>Raiz</a:t>
            </a:r>
            <a:r>
              <a:rPr lang="es-VE" sz="2800" dirty="0" smtClean="0"/>
              <a:t>)</a:t>
            </a:r>
          </a:p>
          <a:p>
            <a:r>
              <a:rPr lang="es-VE" sz="2800" dirty="0" smtClean="0"/>
              <a:t>        </a:t>
            </a:r>
            <a:r>
              <a:rPr lang="es-VE" sz="2800" dirty="0" err="1" smtClean="0"/>
              <a:t>Console.ReadLine</a:t>
            </a:r>
            <a:r>
              <a:rPr lang="es-VE" sz="2800" dirty="0" smtClean="0"/>
              <a:t>()</a:t>
            </a:r>
          </a:p>
          <a:p>
            <a:r>
              <a:rPr lang="es-VE" sz="2800" dirty="0" smtClean="0"/>
              <a:t>  </a:t>
            </a:r>
            <a:r>
              <a:rPr lang="es-VE" sz="2800" dirty="0" err="1" smtClean="0"/>
              <a:t>End</a:t>
            </a:r>
            <a:r>
              <a:rPr lang="es-VE" sz="2800" dirty="0" smtClean="0"/>
              <a:t> Sub</a:t>
            </a:r>
          </a:p>
        </p:txBody>
      </p:sp>
      <p:sp>
        <p:nvSpPr>
          <p:cNvPr id="4" name="3 Rectángulo"/>
          <p:cNvSpPr/>
          <p:nvPr/>
        </p:nvSpPr>
        <p:spPr>
          <a:xfrm>
            <a:off x="500034" y="214290"/>
            <a:ext cx="241123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1200"/>
              </a:spcAft>
            </a:pPr>
            <a:r>
              <a:rPr lang="es-ES" sz="3200" b="1" dirty="0" smtClean="0">
                <a:solidFill>
                  <a:srgbClr val="FF0000"/>
                </a:solidFill>
              </a:rPr>
              <a:t>Codificación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85786" y="357166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Entrada</a:t>
            </a:r>
            <a:r>
              <a:rPr lang="en-US" dirty="0" smtClean="0"/>
              <a:t> de </a:t>
            </a:r>
            <a:r>
              <a:rPr lang="en-US" dirty="0" err="1" smtClean="0"/>
              <a:t>datos</a:t>
            </a:r>
            <a:r>
              <a:rPr lang="en-US" dirty="0" smtClean="0"/>
              <a:t> con </a:t>
            </a:r>
            <a:r>
              <a:rPr lang="en-US" dirty="0" err="1" smtClean="0"/>
              <a:t>cuadros</a:t>
            </a:r>
            <a:r>
              <a:rPr lang="en-US" dirty="0" smtClean="0"/>
              <a:t> de </a:t>
            </a:r>
            <a:r>
              <a:rPr lang="en-US" dirty="0" err="1" smtClean="0"/>
              <a:t>entrada</a:t>
            </a:r>
            <a:r>
              <a:rPr lang="en-US" dirty="0" smtClean="0"/>
              <a:t> (</a:t>
            </a:r>
            <a:r>
              <a:rPr lang="en-US" dirty="0" err="1" smtClean="0"/>
              <a:t>InputBox</a:t>
            </a:r>
            <a:r>
              <a:rPr lang="en-US" dirty="0" smtClean="0"/>
              <a:t>)</a:t>
            </a:r>
            <a:endParaRPr lang="en-US" dirty="0"/>
          </a:p>
        </p:txBody>
      </p:sp>
      <p:pic>
        <p:nvPicPr>
          <p:cNvPr id="9113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28794" y="3357562"/>
            <a:ext cx="5444178" cy="2305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4 CuadroTexto"/>
          <p:cNvSpPr txBox="1"/>
          <p:nvPr/>
        </p:nvSpPr>
        <p:spPr>
          <a:xfrm>
            <a:off x="642910" y="1785926"/>
            <a:ext cx="707236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Un </a:t>
            </a:r>
            <a:r>
              <a:rPr lang="en-US" sz="3200" dirty="0" err="1" smtClean="0"/>
              <a:t>InputBox</a:t>
            </a:r>
            <a:r>
              <a:rPr lang="en-US" sz="3200" dirty="0" smtClean="0"/>
              <a:t> </a:t>
            </a:r>
            <a:r>
              <a:rPr lang="en-US" sz="3200" dirty="0" err="1" smtClean="0"/>
              <a:t>es</a:t>
            </a:r>
            <a:r>
              <a:rPr lang="en-US" sz="3200" dirty="0" smtClean="0"/>
              <a:t> </a:t>
            </a:r>
            <a:r>
              <a:rPr lang="en-US" sz="3200" dirty="0" err="1" smtClean="0"/>
              <a:t>una</a:t>
            </a:r>
            <a:r>
              <a:rPr lang="en-US" sz="3200" dirty="0" smtClean="0"/>
              <a:t> </a:t>
            </a:r>
            <a:r>
              <a:rPr lang="en-US" sz="3200" dirty="0" err="1" smtClean="0"/>
              <a:t>ventana</a:t>
            </a:r>
            <a:r>
              <a:rPr lang="en-US" sz="3200" dirty="0" smtClean="0"/>
              <a:t> en la </a:t>
            </a:r>
            <a:r>
              <a:rPr lang="en-US" sz="3200" dirty="0" err="1" smtClean="0"/>
              <a:t>que</a:t>
            </a:r>
            <a:r>
              <a:rPr lang="en-US" sz="3200" dirty="0" smtClean="0"/>
              <a:t> se le </a:t>
            </a:r>
            <a:r>
              <a:rPr lang="en-US" sz="3200" dirty="0" err="1" smtClean="0"/>
              <a:t>solicita</a:t>
            </a:r>
            <a:r>
              <a:rPr lang="en-US" sz="3200" dirty="0" smtClean="0"/>
              <a:t> </a:t>
            </a:r>
            <a:r>
              <a:rPr lang="en-US" sz="3200" dirty="0" err="1" smtClean="0"/>
              <a:t>informaci</a:t>
            </a:r>
            <a:r>
              <a:rPr lang="es-VE" sz="3200" dirty="0" err="1" smtClean="0"/>
              <a:t>ón</a:t>
            </a:r>
            <a:r>
              <a:rPr lang="es-VE" sz="3200" dirty="0" smtClean="0"/>
              <a:t> al usuario.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428596" y="5572140"/>
            <a:ext cx="850109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/>
            <a:r>
              <a:rPr lang="es-ES" sz="3200" dirty="0" smtClean="0"/>
              <a:t>Edad = </a:t>
            </a:r>
            <a:r>
              <a:rPr lang="es-ES" sz="3200" dirty="0" err="1" smtClean="0"/>
              <a:t>Inputbox</a:t>
            </a:r>
            <a:r>
              <a:rPr lang="es-ES" sz="3200" dirty="0" smtClean="0"/>
              <a:t> (“Por favor escriba su edad:”)</a:t>
            </a:r>
            <a:endParaRPr lang="es-ES" sz="3200" dirty="0"/>
          </a:p>
        </p:txBody>
      </p:sp>
      <p:sp>
        <p:nvSpPr>
          <p:cNvPr id="4" name="Text Box 1"/>
          <p:cNvSpPr txBox="1">
            <a:spLocks noChangeArrowheads="1"/>
          </p:cNvSpPr>
          <p:nvPr/>
        </p:nvSpPr>
        <p:spPr bwMode="auto">
          <a:xfrm>
            <a:off x="785786" y="1143008"/>
            <a:ext cx="7715304" cy="64294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s-E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Perpetua" pitchFamily="18" charset="0"/>
                <a:ea typeface="Times New Roman" pitchFamily="18" charset="0"/>
                <a:cs typeface="Arial" pitchFamily="34" charset="0"/>
              </a:rPr>
              <a:t>Nombre_variable</a:t>
            </a:r>
            <a:r>
              <a:rPr lang="es-ES" sz="3200" dirty="0" smtClean="0">
                <a:latin typeface="Perpetua" pitchFamily="18" charset="0"/>
                <a:ea typeface="Times New Roman" pitchFamily="18" charset="0"/>
                <a:cs typeface="Arial" pitchFamily="34" charset="0"/>
              </a:rPr>
              <a:t>= </a:t>
            </a:r>
            <a:r>
              <a:rPr lang="es-ES" sz="3200" dirty="0" err="1" smtClean="0">
                <a:latin typeface="Perpetua" pitchFamily="18" charset="0"/>
                <a:ea typeface="Times New Roman" pitchFamily="18" charset="0"/>
                <a:cs typeface="Arial" pitchFamily="34" charset="0"/>
              </a:rPr>
              <a:t>Inputbox</a:t>
            </a:r>
            <a:r>
              <a:rPr lang="es-ES" sz="3200" dirty="0" smtClean="0">
                <a:latin typeface="Perpetua" pitchFamily="18" charset="0"/>
                <a:ea typeface="Times New Roman" pitchFamily="18" charset="0"/>
                <a:cs typeface="Arial" pitchFamily="34" charset="0"/>
              </a:rPr>
              <a:t> (“Mensaje“)</a:t>
            </a:r>
            <a:endParaRPr kumimoji="0" lang="es-E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Perpetua" pitchFamily="18" charset="0"/>
              <a:cs typeface="Arial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357158" y="2285992"/>
            <a:ext cx="850109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/>
            <a:r>
              <a:rPr lang="es-ES" sz="3200" dirty="0" smtClean="0">
                <a:solidFill>
                  <a:srgbClr val="92D050"/>
                </a:solidFill>
              </a:rPr>
              <a:t>Ejemplo:</a:t>
            </a:r>
            <a:endParaRPr lang="es-ES" sz="3200" dirty="0">
              <a:solidFill>
                <a:srgbClr val="92D050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3071810"/>
            <a:ext cx="5444178" cy="2305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6 Rectángulo"/>
          <p:cNvSpPr/>
          <p:nvPr/>
        </p:nvSpPr>
        <p:spPr>
          <a:xfrm>
            <a:off x="366682" y="152400"/>
            <a:ext cx="850109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/>
            <a:endParaRPr lang="es-ES" sz="3200" dirty="0" smtClean="0"/>
          </a:p>
          <a:p>
            <a:pPr marL="514350" indent="-514350"/>
            <a:r>
              <a:rPr lang="es-ES" sz="3200" b="1" dirty="0" smtClean="0"/>
              <a:t>Sintaxis:</a:t>
            </a:r>
            <a:endParaRPr lang="es-E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85720" y="0"/>
            <a:ext cx="7772400" cy="1143000"/>
          </a:xfrm>
        </p:spPr>
        <p:txBody>
          <a:bodyPr/>
          <a:lstStyle/>
          <a:p>
            <a:r>
              <a:rPr lang="es-VE" dirty="0" err="1" smtClean="0"/>
              <a:t>InputBox</a:t>
            </a:r>
            <a:r>
              <a:rPr lang="es-VE" dirty="0" smtClean="0"/>
              <a:t> con Título</a:t>
            </a:r>
            <a:endParaRPr lang="en-US" dirty="0"/>
          </a:p>
        </p:txBody>
      </p:sp>
      <p:sp>
        <p:nvSpPr>
          <p:cNvPr id="3" name="Text Box 1"/>
          <p:cNvSpPr txBox="1">
            <a:spLocks noChangeArrowheads="1"/>
          </p:cNvSpPr>
          <p:nvPr/>
        </p:nvSpPr>
        <p:spPr bwMode="auto">
          <a:xfrm>
            <a:off x="785786" y="1857364"/>
            <a:ext cx="7715304" cy="64294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s-E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Perpetua" pitchFamily="18" charset="0"/>
                <a:ea typeface="Times New Roman" pitchFamily="18" charset="0"/>
                <a:cs typeface="Arial" pitchFamily="34" charset="0"/>
              </a:rPr>
              <a:t>Nombre_variable</a:t>
            </a:r>
            <a:r>
              <a:rPr lang="es-ES" sz="3200" dirty="0" smtClean="0">
                <a:latin typeface="Perpetua" pitchFamily="18" charset="0"/>
                <a:ea typeface="Times New Roman" pitchFamily="18" charset="0"/>
                <a:cs typeface="Arial" pitchFamily="34" charset="0"/>
              </a:rPr>
              <a:t>= </a:t>
            </a:r>
            <a:r>
              <a:rPr lang="es-ES" sz="3200" dirty="0" err="1" smtClean="0">
                <a:latin typeface="Perpetua" pitchFamily="18" charset="0"/>
                <a:ea typeface="Times New Roman" pitchFamily="18" charset="0"/>
                <a:cs typeface="Arial" pitchFamily="34" charset="0"/>
              </a:rPr>
              <a:t>Inputbox</a:t>
            </a:r>
            <a:r>
              <a:rPr lang="es-ES" sz="3200" dirty="0" smtClean="0">
                <a:latin typeface="Perpetua" pitchFamily="18" charset="0"/>
                <a:ea typeface="Times New Roman" pitchFamily="18" charset="0"/>
                <a:cs typeface="Arial" pitchFamily="34" charset="0"/>
              </a:rPr>
              <a:t> (“Mensaje“, “Título”)</a:t>
            </a:r>
            <a:endParaRPr kumimoji="0" lang="es-E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Perpetua" pitchFamily="18" charset="0"/>
              <a:cs typeface="Arial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357158" y="857232"/>
            <a:ext cx="850109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/>
            <a:endParaRPr lang="es-ES" sz="3200" dirty="0" smtClean="0"/>
          </a:p>
          <a:p>
            <a:pPr marL="514350" indent="-514350"/>
            <a:r>
              <a:rPr lang="es-ES" sz="3200" b="1" dirty="0" smtClean="0"/>
              <a:t>Sintaxis:</a:t>
            </a:r>
            <a:endParaRPr lang="es-ES" sz="3200" b="1" dirty="0"/>
          </a:p>
        </p:txBody>
      </p:sp>
      <p:sp>
        <p:nvSpPr>
          <p:cNvPr id="5" name="4 Rectángulo"/>
          <p:cNvSpPr/>
          <p:nvPr/>
        </p:nvSpPr>
        <p:spPr>
          <a:xfrm>
            <a:off x="357158" y="2857496"/>
            <a:ext cx="850109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/>
            <a:r>
              <a:rPr lang="es-ES" sz="3200" dirty="0" smtClean="0">
                <a:solidFill>
                  <a:srgbClr val="92D050"/>
                </a:solidFill>
              </a:rPr>
              <a:t>Ejemplo:</a:t>
            </a:r>
            <a:endParaRPr lang="es-ES" sz="3200" dirty="0">
              <a:solidFill>
                <a:srgbClr val="92D050"/>
              </a:solidFill>
            </a:endParaRPr>
          </a:p>
        </p:txBody>
      </p:sp>
      <p:pic>
        <p:nvPicPr>
          <p:cNvPr id="9216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5918" y="4214818"/>
            <a:ext cx="5781629" cy="24479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6 Rectángulo"/>
          <p:cNvSpPr/>
          <p:nvPr/>
        </p:nvSpPr>
        <p:spPr>
          <a:xfrm>
            <a:off x="428596" y="3500438"/>
            <a:ext cx="892968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/>
            <a:r>
              <a:rPr lang="es-ES" sz="2800" dirty="0" smtClean="0"/>
              <a:t>Edad = </a:t>
            </a:r>
            <a:r>
              <a:rPr lang="es-ES" sz="2800" dirty="0" err="1" smtClean="0"/>
              <a:t>Inputbox</a:t>
            </a:r>
            <a:r>
              <a:rPr lang="es-ES" sz="2800" dirty="0" smtClean="0"/>
              <a:t> (“Por favor escriba su edad:”, “Datos Personales”)</a:t>
            </a:r>
            <a:endParaRPr lang="es-E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2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2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57158" y="500042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s-VE" dirty="0" smtClean="0"/>
              <a:t>Operaciones de Salida con cuadros de mensaje (</a:t>
            </a:r>
            <a:r>
              <a:rPr lang="es-VE" dirty="0" err="1" smtClean="0"/>
              <a:t>MsgBox</a:t>
            </a:r>
            <a:r>
              <a:rPr lang="es-VE" dirty="0" smtClean="0"/>
              <a:t>)</a:t>
            </a:r>
            <a:endParaRPr lang="en-US" dirty="0"/>
          </a:p>
        </p:txBody>
      </p:sp>
      <p:sp>
        <p:nvSpPr>
          <p:cNvPr id="3" name="2 CuadroTexto"/>
          <p:cNvSpPr txBox="1"/>
          <p:nvPr/>
        </p:nvSpPr>
        <p:spPr>
          <a:xfrm>
            <a:off x="357158" y="1785926"/>
            <a:ext cx="878684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Un </a:t>
            </a:r>
            <a:r>
              <a:rPr lang="en-US" sz="3200" dirty="0" err="1" smtClean="0"/>
              <a:t>MsgBox</a:t>
            </a:r>
            <a:r>
              <a:rPr lang="en-US" sz="3200" dirty="0" smtClean="0"/>
              <a:t> </a:t>
            </a:r>
            <a:r>
              <a:rPr lang="en-US" sz="3200" dirty="0" err="1" smtClean="0"/>
              <a:t>es</a:t>
            </a:r>
            <a:r>
              <a:rPr lang="en-US" sz="3200" dirty="0" smtClean="0"/>
              <a:t> </a:t>
            </a:r>
            <a:r>
              <a:rPr lang="en-US" sz="3200" dirty="0" err="1" smtClean="0"/>
              <a:t>una</a:t>
            </a:r>
            <a:r>
              <a:rPr lang="en-US" sz="3200" dirty="0" smtClean="0"/>
              <a:t> </a:t>
            </a:r>
            <a:r>
              <a:rPr lang="en-US" sz="3200" dirty="0" err="1" smtClean="0"/>
              <a:t>ventana</a:t>
            </a:r>
            <a:r>
              <a:rPr lang="en-US" sz="3200" dirty="0" smtClean="0"/>
              <a:t> en la </a:t>
            </a:r>
            <a:r>
              <a:rPr lang="en-US" sz="3200" dirty="0" err="1" smtClean="0"/>
              <a:t>que</a:t>
            </a:r>
            <a:r>
              <a:rPr lang="en-US" sz="3200" dirty="0" smtClean="0"/>
              <a:t> se </a:t>
            </a:r>
            <a:r>
              <a:rPr lang="en-US" sz="3200" dirty="0" err="1" smtClean="0"/>
              <a:t>da</a:t>
            </a:r>
            <a:r>
              <a:rPr lang="en-US" sz="3200" dirty="0" smtClean="0"/>
              <a:t>  </a:t>
            </a:r>
            <a:r>
              <a:rPr lang="en-US" sz="3200" dirty="0" err="1" smtClean="0"/>
              <a:t>informaci</a:t>
            </a:r>
            <a:r>
              <a:rPr lang="es-VE" sz="3200" dirty="0" err="1" smtClean="0"/>
              <a:t>ón</a:t>
            </a:r>
            <a:r>
              <a:rPr lang="es-VE" sz="3200" dirty="0" smtClean="0"/>
              <a:t> al usuario (mensajes, resultados del programa).</a:t>
            </a:r>
            <a:endParaRPr lang="en-US" sz="3200" dirty="0"/>
          </a:p>
        </p:txBody>
      </p:sp>
      <p:pic>
        <p:nvPicPr>
          <p:cNvPr id="9318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14611" y="3643314"/>
            <a:ext cx="3686735" cy="23621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642910" y="2928934"/>
            <a:ext cx="850109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/>
            <a:r>
              <a:rPr lang="es-ES" sz="3200" dirty="0" err="1" smtClean="0"/>
              <a:t>Msgbox</a:t>
            </a:r>
            <a:r>
              <a:rPr lang="es-ES" sz="3200" dirty="0" smtClean="0"/>
              <a:t> (“Este es un programa de prueba”)</a:t>
            </a:r>
            <a:endParaRPr lang="es-ES" sz="3200" dirty="0"/>
          </a:p>
        </p:txBody>
      </p:sp>
      <p:sp>
        <p:nvSpPr>
          <p:cNvPr id="4" name="Text Box 1"/>
          <p:cNvSpPr txBox="1">
            <a:spLocks noChangeArrowheads="1"/>
          </p:cNvSpPr>
          <p:nvPr/>
        </p:nvSpPr>
        <p:spPr bwMode="auto">
          <a:xfrm>
            <a:off x="785786" y="1143008"/>
            <a:ext cx="7715304" cy="64294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ES" sz="3200" dirty="0" err="1" smtClean="0">
                <a:latin typeface="Perpetua" pitchFamily="18" charset="0"/>
                <a:ea typeface="Times New Roman" pitchFamily="18" charset="0"/>
                <a:cs typeface="Arial" pitchFamily="34" charset="0"/>
              </a:rPr>
              <a:t>Msgbox</a:t>
            </a:r>
            <a:r>
              <a:rPr lang="es-ES" sz="3200" dirty="0" smtClean="0">
                <a:latin typeface="Perpetua" pitchFamily="18" charset="0"/>
                <a:ea typeface="Times New Roman" pitchFamily="18" charset="0"/>
                <a:cs typeface="Arial" pitchFamily="34" charset="0"/>
              </a:rPr>
              <a:t> (“Mensaje“)</a:t>
            </a:r>
            <a:endParaRPr kumimoji="0" lang="es-E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Perpetua" pitchFamily="18" charset="0"/>
              <a:cs typeface="Arial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357158" y="2285992"/>
            <a:ext cx="850109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/>
            <a:r>
              <a:rPr lang="es-ES" sz="3200" dirty="0" smtClean="0">
                <a:solidFill>
                  <a:srgbClr val="92D050"/>
                </a:solidFill>
              </a:rPr>
              <a:t>Ejemplo 1:</a:t>
            </a:r>
            <a:endParaRPr lang="es-ES" sz="3200" dirty="0">
              <a:solidFill>
                <a:srgbClr val="92D050"/>
              </a:solidFill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366682" y="152400"/>
            <a:ext cx="850109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/>
            <a:endParaRPr lang="es-ES" sz="3200" dirty="0" smtClean="0"/>
          </a:p>
          <a:p>
            <a:pPr marL="514350" indent="-514350"/>
            <a:r>
              <a:rPr lang="es-ES" sz="3200" b="1" dirty="0" smtClean="0"/>
              <a:t>Sintaxis:</a:t>
            </a:r>
            <a:endParaRPr lang="es-ES" sz="3200" b="1" dirty="0"/>
          </a:p>
        </p:txBody>
      </p:sp>
      <p:pic>
        <p:nvPicPr>
          <p:cNvPr id="9421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86050" y="4000504"/>
            <a:ext cx="3856127" cy="2305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4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4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/>
      <p:bldP spid="5" grpId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642910" y="1142984"/>
            <a:ext cx="850109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/>
            <a:r>
              <a:rPr lang="es-ES" sz="3200" dirty="0" err="1" smtClean="0"/>
              <a:t>Msgbox</a:t>
            </a:r>
            <a:r>
              <a:rPr lang="es-ES" sz="3200" dirty="0" smtClean="0"/>
              <a:t> (“El área es =  “ </a:t>
            </a:r>
            <a:r>
              <a:rPr lang="en-US" sz="3200" dirty="0" smtClean="0"/>
              <a:t>&amp; </a:t>
            </a:r>
            <a:r>
              <a:rPr lang="es-ES" sz="3200" dirty="0" smtClean="0"/>
              <a:t>A)</a:t>
            </a:r>
            <a:endParaRPr lang="es-ES" sz="3200" dirty="0"/>
          </a:p>
        </p:txBody>
      </p:sp>
      <p:sp>
        <p:nvSpPr>
          <p:cNvPr id="4" name="3 Rectángulo"/>
          <p:cNvSpPr/>
          <p:nvPr/>
        </p:nvSpPr>
        <p:spPr>
          <a:xfrm>
            <a:off x="357158" y="500042"/>
            <a:ext cx="850109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/>
            <a:r>
              <a:rPr lang="es-ES" sz="3200" dirty="0" smtClean="0">
                <a:solidFill>
                  <a:srgbClr val="92D050"/>
                </a:solidFill>
              </a:rPr>
              <a:t>Ejemplo 2:</a:t>
            </a:r>
            <a:endParaRPr lang="es-ES" sz="3200" dirty="0">
              <a:solidFill>
                <a:srgbClr val="92D050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43174" y="2571744"/>
            <a:ext cx="3686735" cy="23621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85720" y="0"/>
            <a:ext cx="7772400" cy="1143000"/>
          </a:xfrm>
        </p:spPr>
        <p:txBody>
          <a:bodyPr/>
          <a:lstStyle/>
          <a:p>
            <a:r>
              <a:rPr lang="es-VE" dirty="0" err="1" smtClean="0"/>
              <a:t>MsgBox</a:t>
            </a:r>
            <a:r>
              <a:rPr lang="es-VE" dirty="0" smtClean="0"/>
              <a:t> con Título</a:t>
            </a:r>
            <a:endParaRPr lang="en-US" dirty="0"/>
          </a:p>
        </p:txBody>
      </p:sp>
      <p:sp>
        <p:nvSpPr>
          <p:cNvPr id="3" name="Text Box 1"/>
          <p:cNvSpPr txBox="1">
            <a:spLocks noChangeArrowheads="1"/>
          </p:cNvSpPr>
          <p:nvPr/>
        </p:nvSpPr>
        <p:spPr bwMode="auto">
          <a:xfrm>
            <a:off x="785786" y="1857364"/>
            <a:ext cx="7715304" cy="64294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ES" sz="3200" dirty="0" err="1" smtClean="0">
                <a:latin typeface="Perpetua" pitchFamily="18" charset="0"/>
                <a:ea typeface="Times New Roman" pitchFamily="18" charset="0"/>
                <a:cs typeface="Arial" pitchFamily="34" charset="0"/>
              </a:rPr>
              <a:t>Msgbox</a:t>
            </a:r>
            <a:r>
              <a:rPr lang="es-ES" sz="3200" dirty="0" smtClean="0">
                <a:latin typeface="Perpetua" pitchFamily="18" charset="0"/>
                <a:ea typeface="Times New Roman" pitchFamily="18" charset="0"/>
                <a:cs typeface="Arial" pitchFamily="34" charset="0"/>
              </a:rPr>
              <a:t>(“Mensaje“, 0, “Título”)</a:t>
            </a:r>
            <a:endParaRPr kumimoji="0" lang="es-E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Perpetua" pitchFamily="18" charset="0"/>
              <a:cs typeface="Arial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357158" y="857232"/>
            <a:ext cx="850109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/>
            <a:endParaRPr lang="es-ES" sz="3200" dirty="0" smtClean="0"/>
          </a:p>
          <a:p>
            <a:pPr marL="514350" indent="-514350"/>
            <a:r>
              <a:rPr lang="es-ES" sz="3200" b="1" dirty="0" smtClean="0"/>
              <a:t>Sintaxis:</a:t>
            </a:r>
            <a:endParaRPr lang="es-ES" sz="3200" b="1" dirty="0"/>
          </a:p>
        </p:txBody>
      </p:sp>
      <p:sp>
        <p:nvSpPr>
          <p:cNvPr id="5" name="4 Rectángulo"/>
          <p:cNvSpPr/>
          <p:nvPr/>
        </p:nvSpPr>
        <p:spPr>
          <a:xfrm>
            <a:off x="357158" y="2857496"/>
            <a:ext cx="850109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/>
            <a:r>
              <a:rPr lang="es-ES" sz="3200" dirty="0" smtClean="0">
                <a:solidFill>
                  <a:srgbClr val="92D050"/>
                </a:solidFill>
              </a:rPr>
              <a:t>Ejemplo:</a:t>
            </a:r>
            <a:endParaRPr lang="es-ES" sz="3200" dirty="0">
              <a:solidFill>
                <a:srgbClr val="92D050"/>
              </a:solidFill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428596" y="3500438"/>
            <a:ext cx="892968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/>
            <a:r>
              <a:rPr lang="es-ES" sz="2800" dirty="0" err="1" smtClean="0"/>
              <a:t>MsgBox</a:t>
            </a:r>
            <a:r>
              <a:rPr lang="es-ES" sz="2800" dirty="0" smtClean="0"/>
              <a:t> (“El área es =  “ </a:t>
            </a:r>
            <a:r>
              <a:rPr lang="en-US" sz="2800" dirty="0" smtClean="0"/>
              <a:t>&amp; </a:t>
            </a:r>
            <a:r>
              <a:rPr lang="es-ES" sz="2800" dirty="0" smtClean="0"/>
              <a:t>A, 0, “ </a:t>
            </a:r>
            <a:r>
              <a:rPr lang="es-VE" sz="2800" dirty="0" smtClean="0"/>
              <a:t>Área de un triángulo”)</a:t>
            </a:r>
            <a:endParaRPr lang="es-ES" sz="2800" dirty="0" smtClean="0"/>
          </a:p>
          <a:p>
            <a:pPr marL="514350" indent="-514350"/>
            <a:r>
              <a:rPr lang="es-ES" sz="2800" dirty="0" smtClean="0"/>
              <a:t> </a:t>
            </a:r>
            <a:endParaRPr lang="es-ES" sz="2800" dirty="0"/>
          </a:p>
        </p:txBody>
      </p:sp>
      <p:pic>
        <p:nvPicPr>
          <p:cNvPr id="9523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28926" y="4214818"/>
            <a:ext cx="3435244" cy="21621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52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52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1"/>
      <p:bldP spid="7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14348" y="-285776"/>
            <a:ext cx="7772400" cy="1143000"/>
          </a:xfrm>
        </p:spPr>
        <p:txBody>
          <a:bodyPr/>
          <a:lstStyle/>
          <a:p>
            <a:r>
              <a:rPr lang="en-US" b="1" dirty="0" err="1" smtClean="0"/>
              <a:t>Contenido</a:t>
            </a:r>
            <a:r>
              <a:rPr lang="en-US" b="1" dirty="0" smtClean="0"/>
              <a:t> del </a:t>
            </a:r>
            <a:r>
              <a:rPr lang="en-US" b="1" dirty="0" err="1" smtClean="0"/>
              <a:t>tema</a:t>
            </a:r>
            <a:r>
              <a:rPr lang="en-US" b="1" dirty="0" smtClean="0"/>
              <a:t> 7</a:t>
            </a:r>
            <a:endParaRPr lang="en-US" b="1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928662" y="1000108"/>
            <a:ext cx="7772400" cy="4572000"/>
          </a:xfrm>
        </p:spPr>
        <p:txBody>
          <a:bodyPr>
            <a:noAutofit/>
          </a:bodyPr>
          <a:lstStyle/>
          <a:p>
            <a:r>
              <a:rPr lang="es-VE" sz="2800" dirty="0" smtClean="0"/>
              <a:t>Visual Basic: definición, versiones, partes de una aplicación (código e interfaz gráfica).</a:t>
            </a:r>
          </a:p>
          <a:p>
            <a:r>
              <a:rPr lang="es-VE" sz="2800" dirty="0" smtClean="0"/>
              <a:t>Tipos  básicos de datos en  Visual Basic</a:t>
            </a:r>
          </a:p>
          <a:p>
            <a:r>
              <a:rPr lang="es-VE" sz="2800" dirty="0" smtClean="0"/>
              <a:t> Declaración de constantes y variables (</a:t>
            </a:r>
            <a:r>
              <a:rPr lang="es-VE" sz="2800" dirty="0" err="1" smtClean="0"/>
              <a:t>Const</a:t>
            </a:r>
            <a:r>
              <a:rPr lang="es-VE" sz="2800" dirty="0" smtClean="0"/>
              <a:t> y </a:t>
            </a:r>
            <a:r>
              <a:rPr lang="es-VE" sz="2800" dirty="0" err="1" smtClean="0"/>
              <a:t>Dim</a:t>
            </a:r>
            <a:r>
              <a:rPr lang="es-VE" sz="2800" dirty="0" smtClean="0"/>
              <a:t>)</a:t>
            </a:r>
          </a:p>
          <a:p>
            <a:r>
              <a:rPr lang="es-VE" sz="2800" dirty="0" smtClean="0"/>
              <a:t>Reglas de los identificadores</a:t>
            </a:r>
          </a:p>
          <a:p>
            <a:r>
              <a:rPr lang="es-VE" sz="2800" dirty="0" smtClean="0"/>
              <a:t> Instrucción de asignación</a:t>
            </a:r>
          </a:p>
          <a:p>
            <a:r>
              <a:rPr lang="es-VE" sz="2800" dirty="0"/>
              <a:t>Operaciones simples de Entrada/Salida</a:t>
            </a:r>
          </a:p>
          <a:p>
            <a:r>
              <a:rPr lang="es-VE" sz="2800" dirty="0"/>
              <a:t>Codificación de programas </a:t>
            </a:r>
          </a:p>
          <a:p>
            <a:r>
              <a:rPr lang="es-VE" sz="2800" dirty="0" smtClean="0"/>
              <a:t>Operadores aritméticos. Orden de prioridad.</a:t>
            </a:r>
          </a:p>
          <a:p>
            <a:r>
              <a:rPr lang="es-VE" sz="2800" dirty="0" smtClean="0"/>
              <a:t>Funciones matemáticas y trigonométricas.</a:t>
            </a:r>
          </a:p>
          <a:p>
            <a:r>
              <a:rPr lang="es-VE" sz="2800" dirty="0" smtClean="0"/>
              <a:t>Uso de </a:t>
            </a:r>
            <a:r>
              <a:rPr lang="es-VE" sz="2800" dirty="0" err="1" smtClean="0"/>
              <a:t>Inputbox</a:t>
            </a:r>
            <a:r>
              <a:rPr lang="es-VE" sz="2800" dirty="0" smtClean="0"/>
              <a:t> y </a:t>
            </a:r>
            <a:r>
              <a:rPr lang="es-VE" sz="2800" dirty="0" err="1" smtClean="0"/>
              <a:t>Msgbox</a:t>
            </a:r>
            <a:r>
              <a:rPr lang="es-VE" sz="2800" dirty="0" smtClean="0"/>
              <a:t>.</a:t>
            </a:r>
          </a:p>
        </p:txBody>
      </p:sp>
      <p:pic>
        <p:nvPicPr>
          <p:cNvPr id="7577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000108"/>
            <a:ext cx="428628" cy="4519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857364"/>
            <a:ext cx="428628" cy="4519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2357430"/>
            <a:ext cx="428628" cy="4519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2857496"/>
            <a:ext cx="428628" cy="4519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3357562"/>
            <a:ext cx="428628" cy="4519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3857628"/>
            <a:ext cx="428628" cy="4519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4357694"/>
            <a:ext cx="428628" cy="4519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500034" y="1071546"/>
            <a:ext cx="778674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VE" sz="2800" dirty="0" smtClean="0"/>
              <a:t>Sub </a:t>
            </a:r>
            <a:r>
              <a:rPr lang="es-VE" sz="2800" dirty="0" err="1" smtClean="0"/>
              <a:t>Main</a:t>
            </a:r>
            <a:r>
              <a:rPr lang="es-VE" sz="2800" dirty="0" smtClean="0"/>
              <a:t>()</a:t>
            </a:r>
          </a:p>
          <a:p>
            <a:r>
              <a:rPr lang="es-VE" sz="2800" dirty="0" smtClean="0"/>
              <a:t>        </a:t>
            </a:r>
            <a:r>
              <a:rPr lang="es-VE" sz="2800" dirty="0" err="1" smtClean="0"/>
              <a:t>Dim</a:t>
            </a:r>
            <a:r>
              <a:rPr lang="es-VE" sz="2800" dirty="0" smtClean="0"/>
              <a:t> </a:t>
            </a:r>
            <a:r>
              <a:rPr lang="es-VE" sz="2800" dirty="0" err="1" smtClean="0"/>
              <a:t>Num</a:t>
            </a:r>
            <a:r>
              <a:rPr lang="es-VE" sz="2800" dirty="0" smtClean="0"/>
              <a:t> As Single</a:t>
            </a:r>
          </a:p>
          <a:p>
            <a:r>
              <a:rPr lang="es-VE" sz="2800" dirty="0" smtClean="0"/>
              <a:t>        </a:t>
            </a:r>
            <a:r>
              <a:rPr lang="es-VE" sz="2800" dirty="0" err="1" smtClean="0"/>
              <a:t>Dim</a:t>
            </a:r>
            <a:r>
              <a:rPr lang="es-VE" sz="2800" dirty="0" smtClean="0"/>
              <a:t> </a:t>
            </a:r>
            <a:r>
              <a:rPr lang="es-VE" sz="2800" dirty="0" err="1" smtClean="0"/>
              <a:t>Cuad</a:t>
            </a:r>
            <a:r>
              <a:rPr lang="es-VE" sz="2800" dirty="0" smtClean="0"/>
              <a:t> As Single</a:t>
            </a:r>
          </a:p>
          <a:p>
            <a:r>
              <a:rPr lang="es-VE" sz="2800" dirty="0" smtClean="0"/>
              <a:t>        </a:t>
            </a:r>
            <a:r>
              <a:rPr lang="es-VE" sz="2800" dirty="0" err="1" smtClean="0"/>
              <a:t>Dim</a:t>
            </a:r>
            <a:r>
              <a:rPr lang="es-VE" sz="2800" dirty="0" smtClean="0"/>
              <a:t> </a:t>
            </a:r>
            <a:r>
              <a:rPr lang="es-VE" sz="2800" dirty="0" err="1" smtClean="0"/>
              <a:t>Raiz</a:t>
            </a:r>
            <a:r>
              <a:rPr lang="es-VE" sz="2800" dirty="0" smtClean="0"/>
              <a:t> As Single</a:t>
            </a:r>
          </a:p>
          <a:p>
            <a:endParaRPr lang="es-VE" sz="2800" dirty="0" smtClean="0"/>
          </a:p>
          <a:p>
            <a:r>
              <a:rPr lang="es-VE" sz="2800" dirty="0" smtClean="0"/>
              <a:t>        </a:t>
            </a:r>
            <a:r>
              <a:rPr lang="es-VE" sz="2800" dirty="0" err="1" smtClean="0"/>
              <a:t>Num</a:t>
            </a:r>
            <a:r>
              <a:rPr lang="es-VE" sz="2800" dirty="0" smtClean="0"/>
              <a:t> = </a:t>
            </a:r>
            <a:r>
              <a:rPr lang="es-VE" sz="2800" dirty="0" err="1" smtClean="0"/>
              <a:t>Inputbox</a:t>
            </a:r>
            <a:r>
              <a:rPr lang="es-VE" sz="2800" dirty="0" smtClean="0"/>
              <a:t> ("Introduzca el número: ")</a:t>
            </a:r>
          </a:p>
          <a:p>
            <a:r>
              <a:rPr lang="es-VE" sz="2800" dirty="0" smtClean="0"/>
              <a:t>        </a:t>
            </a:r>
            <a:r>
              <a:rPr lang="es-VE" sz="2800" dirty="0" err="1" smtClean="0"/>
              <a:t>Cuad</a:t>
            </a:r>
            <a:r>
              <a:rPr lang="es-VE" sz="2800" dirty="0" smtClean="0"/>
              <a:t> = </a:t>
            </a:r>
            <a:r>
              <a:rPr lang="es-VE" sz="2800" dirty="0" err="1" smtClean="0"/>
              <a:t>Num</a:t>
            </a:r>
            <a:r>
              <a:rPr lang="es-VE" sz="2800" dirty="0" smtClean="0"/>
              <a:t> * </a:t>
            </a:r>
            <a:r>
              <a:rPr lang="es-VE" sz="2800" dirty="0" err="1" smtClean="0"/>
              <a:t>Num</a:t>
            </a:r>
            <a:endParaRPr lang="es-VE" sz="2800" dirty="0" smtClean="0"/>
          </a:p>
          <a:p>
            <a:r>
              <a:rPr lang="es-VE" sz="2800" dirty="0" smtClean="0"/>
              <a:t>        </a:t>
            </a:r>
            <a:r>
              <a:rPr lang="es-VE" sz="2800" dirty="0" err="1" smtClean="0"/>
              <a:t>Raiz</a:t>
            </a:r>
            <a:r>
              <a:rPr lang="es-VE" sz="2800" dirty="0" smtClean="0"/>
              <a:t> = </a:t>
            </a:r>
            <a:r>
              <a:rPr lang="es-VE" sz="2800" dirty="0" err="1" smtClean="0"/>
              <a:t>Math.Sqrt</a:t>
            </a:r>
            <a:r>
              <a:rPr lang="es-VE" sz="2800" dirty="0" smtClean="0"/>
              <a:t>(</a:t>
            </a:r>
            <a:r>
              <a:rPr lang="es-VE" sz="2800" dirty="0" err="1" smtClean="0"/>
              <a:t>Num</a:t>
            </a:r>
            <a:r>
              <a:rPr lang="es-VE" sz="2800" dirty="0" smtClean="0"/>
              <a:t>)</a:t>
            </a:r>
          </a:p>
          <a:p>
            <a:r>
              <a:rPr lang="es-VE" sz="2800" dirty="0" smtClean="0"/>
              <a:t>        </a:t>
            </a:r>
            <a:r>
              <a:rPr lang="es-VE" sz="2800" dirty="0" err="1" smtClean="0"/>
              <a:t>MsgBox</a:t>
            </a:r>
            <a:r>
              <a:rPr lang="es-VE" sz="2800" dirty="0" smtClean="0"/>
              <a:t> ("El cuadrado es: " &amp; </a:t>
            </a:r>
            <a:r>
              <a:rPr lang="es-VE" sz="2800" dirty="0" err="1" smtClean="0"/>
              <a:t>Cuad</a:t>
            </a:r>
            <a:r>
              <a:rPr lang="es-VE" sz="2800" dirty="0" smtClean="0"/>
              <a:t>)</a:t>
            </a:r>
          </a:p>
          <a:p>
            <a:r>
              <a:rPr lang="es-VE" sz="2800" dirty="0" smtClean="0"/>
              <a:t>        </a:t>
            </a:r>
            <a:r>
              <a:rPr lang="es-VE" sz="2800" dirty="0" err="1" smtClean="0"/>
              <a:t>MsgBox</a:t>
            </a:r>
            <a:r>
              <a:rPr lang="es-VE" sz="2800" dirty="0" smtClean="0"/>
              <a:t>("La raíz cuadrada es: " &amp; </a:t>
            </a:r>
            <a:r>
              <a:rPr lang="es-VE" sz="2800" dirty="0" err="1" smtClean="0"/>
              <a:t>Raiz</a:t>
            </a:r>
            <a:r>
              <a:rPr lang="es-VE" sz="2800" dirty="0" smtClean="0"/>
              <a:t>)</a:t>
            </a:r>
          </a:p>
          <a:p>
            <a:r>
              <a:rPr lang="es-VE" sz="2800" dirty="0" smtClean="0"/>
              <a:t>  </a:t>
            </a:r>
            <a:r>
              <a:rPr lang="es-VE" sz="2800" dirty="0" err="1" smtClean="0"/>
              <a:t>End</a:t>
            </a:r>
            <a:r>
              <a:rPr lang="es-VE" sz="2800" dirty="0" smtClean="0"/>
              <a:t> Sub</a:t>
            </a:r>
          </a:p>
        </p:txBody>
      </p:sp>
      <p:sp>
        <p:nvSpPr>
          <p:cNvPr id="4" name="3 Rectángulo"/>
          <p:cNvSpPr/>
          <p:nvPr/>
        </p:nvSpPr>
        <p:spPr>
          <a:xfrm>
            <a:off x="500034" y="214290"/>
            <a:ext cx="592380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1200"/>
              </a:spcAft>
            </a:pPr>
            <a:r>
              <a:rPr lang="es-ES" sz="3200" b="1" dirty="0" smtClean="0">
                <a:solidFill>
                  <a:srgbClr val="FF0000"/>
                </a:solidFill>
              </a:rPr>
              <a:t>Ejemplo con </a:t>
            </a:r>
            <a:r>
              <a:rPr lang="es-ES" sz="3200" b="1" dirty="0" err="1" smtClean="0">
                <a:solidFill>
                  <a:srgbClr val="FF0000"/>
                </a:solidFill>
              </a:rPr>
              <a:t>Inputbox</a:t>
            </a:r>
            <a:r>
              <a:rPr lang="es-ES" sz="3200" b="1" dirty="0" smtClean="0">
                <a:solidFill>
                  <a:srgbClr val="FF0000"/>
                </a:solidFill>
              </a:rPr>
              <a:t> y </a:t>
            </a:r>
            <a:r>
              <a:rPr lang="es-ES" sz="3200" b="1" dirty="0" err="1" smtClean="0">
                <a:solidFill>
                  <a:srgbClr val="FF0000"/>
                </a:solidFill>
              </a:rPr>
              <a:t>MsgBox</a:t>
            </a:r>
            <a:endParaRPr lang="es-ES" sz="3200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40003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914340" y="1412777"/>
            <a:ext cx="7402076" cy="1969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s-ES" sz="2800" b="1" dirty="0" smtClean="0">
                <a:solidFill>
                  <a:srgbClr val="92D050"/>
                </a:solidFill>
              </a:rPr>
              <a:t>Ejercicio 1:</a:t>
            </a:r>
            <a:endParaRPr lang="es-ES" sz="2800" b="1" dirty="0">
              <a:solidFill>
                <a:srgbClr val="92D050"/>
              </a:solidFill>
            </a:endParaRPr>
          </a:p>
          <a:p>
            <a:pPr lvl="0"/>
            <a:r>
              <a:rPr lang="es-VE" sz="2800" dirty="0"/>
              <a:t>Construir un programa </a:t>
            </a:r>
            <a:r>
              <a:rPr lang="es-VE" sz="2800" dirty="0" smtClean="0"/>
              <a:t>que dada la longitud de los catetos de un triángulo </a:t>
            </a:r>
            <a:r>
              <a:rPr lang="es-VE" sz="2800" dirty="0" err="1" smtClean="0"/>
              <a:t>rect</a:t>
            </a:r>
            <a:r>
              <a:rPr lang="es-ES" sz="2800" dirty="0" smtClean="0"/>
              <a:t>ángulo</a:t>
            </a:r>
            <a:r>
              <a:rPr lang="es-VE" sz="2800" dirty="0" smtClean="0"/>
              <a:t> calcule su hipotenusa usando el teorema de Pitágoras.</a:t>
            </a:r>
            <a:endParaRPr lang="es-VE" sz="2800" dirty="0"/>
          </a:p>
        </p:txBody>
      </p:sp>
    </p:spTree>
    <p:extLst>
      <p:ext uri="{BB962C8B-B14F-4D97-AF65-F5344CB8AC3E}">
        <p14:creationId xmlns:p14="http://schemas.microsoft.com/office/powerpoint/2010/main" val="28621233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323528" y="1421084"/>
            <a:ext cx="8286808" cy="32624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s-ES" sz="2800" b="1" dirty="0" smtClean="0">
                <a:solidFill>
                  <a:srgbClr val="92D050"/>
                </a:solidFill>
              </a:rPr>
              <a:t>Ejercicio 2:</a:t>
            </a:r>
            <a:endParaRPr lang="es-ES" sz="2800" b="1" dirty="0" smtClean="0">
              <a:solidFill>
                <a:srgbClr val="92D050"/>
              </a:solidFill>
            </a:endParaRPr>
          </a:p>
          <a:p>
            <a:pPr lvl="0"/>
            <a:r>
              <a:rPr lang="es-VE" sz="2800" dirty="0"/>
              <a:t>Construir un programa que dada el área de un terreno expresada en acres, calcule el área en metros cuadrados y en hectáreas. Considere que:</a:t>
            </a:r>
          </a:p>
          <a:p>
            <a:pPr lvl="0"/>
            <a:r>
              <a:rPr lang="es-VE" sz="2800" dirty="0"/>
              <a:t>1 acre es igual a 4047 m</a:t>
            </a:r>
            <a:r>
              <a:rPr lang="es-VE" sz="2800" baseline="30000" dirty="0"/>
              <a:t>2</a:t>
            </a:r>
            <a:endParaRPr lang="es-VE" sz="2800" dirty="0"/>
          </a:p>
          <a:p>
            <a:pPr lvl="0"/>
            <a:r>
              <a:rPr lang="es-VE" sz="2800" dirty="0"/>
              <a:t>1 hectárea tiene 10000 m</a:t>
            </a:r>
            <a:r>
              <a:rPr lang="es-VE" sz="2800" baseline="30000" dirty="0"/>
              <a:t>2 </a:t>
            </a:r>
            <a:endParaRPr lang="es-VE" sz="2800" dirty="0"/>
          </a:p>
          <a:p>
            <a:pPr>
              <a:spcAft>
                <a:spcPts val="1200"/>
              </a:spcAft>
            </a:pPr>
            <a:endParaRPr lang="es-ES" sz="2800" b="1" dirty="0" smtClean="0">
              <a:solidFill>
                <a:srgbClr val="92D050"/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571472" y="1428736"/>
            <a:ext cx="81439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VE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 smtClean="0"/>
              <a:t>Operadores aritméticos</a:t>
            </a:r>
            <a:endParaRPr lang="es-VE" dirty="0"/>
          </a:p>
        </p:txBody>
      </p:sp>
      <p:graphicFrame>
        <p:nvGraphicFramePr>
          <p:cNvPr id="3" name="2 Tabla"/>
          <p:cNvGraphicFramePr>
            <a:graphicFrameLocks noGrp="1"/>
          </p:cNvGraphicFramePr>
          <p:nvPr/>
        </p:nvGraphicFramePr>
        <p:xfrm>
          <a:off x="2571736" y="2000240"/>
          <a:ext cx="4429156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9518"/>
                <a:gridCol w="307963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VE" dirty="0" smtClean="0"/>
                        <a:t>Operador</a:t>
                      </a:r>
                      <a:endParaRPr lang="es-V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dirty="0" smtClean="0"/>
                        <a:t>Significado</a:t>
                      </a:r>
                      <a:endParaRPr lang="es-V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VE" dirty="0" smtClean="0"/>
                        <a:t>+</a:t>
                      </a:r>
                      <a:endParaRPr lang="es-V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dirty="0" smtClean="0"/>
                        <a:t>Suma</a:t>
                      </a:r>
                      <a:endParaRPr lang="es-V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VE" dirty="0" smtClean="0"/>
                        <a:t>-</a:t>
                      </a:r>
                      <a:endParaRPr lang="es-V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dirty="0" smtClean="0"/>
                        <a:t>Resta</a:t>
                      </a:r>
                      <a:endParaRPr lang="es-V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VE" dirty="0" smtClean="0"/>
                        <a:t>*</a:t>
                      </a:r>
                      <a:endParaRPr lang="es-V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dirty="0" smtClean="0"/>
                        <a:t>Multiplicación</a:t>
                      </a:r>
                      <a:endParaRPr lang="es-V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VE" dirty="0" smtClean="0"/>
                        <a:t>/</a:t>
                      </a:r>
                      <a:endParaRPr lang="es-V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dirty="0" smtClean="0"/>
                        <a:t>División</a:t>
                      </a:r>
                      <a:endParaRPr lang="es-V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0" lang="es-E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\</a:t>
                      </a:r>
                      <a:endParaRPr lang="es-V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dirty="0" smtClean="0"/>
                        <a:t>División entera</a:t>
                      </a:r>
                      <a:endParaRPr lang="es-V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VE" dirty="0" err="1" smtClean="0"/>
                        <a:t>Mod</a:t>
                      </a:r>
                      <a:endParaRPr lang="es-V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dirty="0" smtClean="0"/>
                        <a:t>Resto de una división</a:t>
                      </a:r>
                      <a:endParaRPr lang="es-V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^</a:t>
                      </a:r>
                      <a:endParaRPr lang="es-V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Exponenciaci</a:t>
                      </a:r>
                      <a:r>
                        <a:rPr lang="es-VE" dirty="0" err="1" smtClean="0"/>
                        <a:t>ón</a:t>
                      </a:r>
                      <a:endParaRPr lang="es-VE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8489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57224" y="642918"/>
            <a:ext cx="7772400" cy="1143000"/>
          </a:xfrm>
        </p:spPr>
        <p:txBody>
          <a:bodyPr>
            <a:normAutofit/>
          </a:bodyPr>
          <a:lstStyle/>
          <a:p>
            <a:r>
              <a:rPr lang="es-VE" sz="3200" dirty="0" smtClean="0"/>
              <a:t>Orden de prioridad de los operadores aritméticos</a:t>
            </a:r>
            <a:endParaRPr lang="es-VE" sz="3200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1245570"/>
              </p:ext>
            </p:extLst>
          </p:nvPr>
        </p:nvGraphicFramePr>
        <p:xfrm>
          <a:off x="1428728" y="2428868"/>
          <a:ext cx="6238876" cy="28816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19438"/>
                <a:gridCol w="3119438"/>
              </a:tblGrid>
              <a:tr h="411662">
                <a:tc>
                  <a:txBody>
                    <a:bodyPr/>
                    <a:lstStyle/>
                    <a:p>
                      <a:pPr algn="ctr"/>
                      <a:r>
                        <a:rPr lang="es-VE" dirty="0" smtClean="0"/>
                        <a:t>Operador</a:t>
                      </a:r>
                      <a:endParaRPr lang="es-V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dirty="0" smtClean="0"/>
                        <a:t>Orden de prioridad</a:t>
                      </a:r>
                      <a:endParaRPr lang="es-VE" dirty="0"/>
                    </a:p>
                  </a:txBody>
                  <a:tcPr/>
                </a:tc>
              </a:tr>
              <a:tr h="411662">
                <a:tc>
                  <a:txBody>
                    <a:bodyPr/>
                    <a:lstStyle/>
                    <a:p>
                      <a:pPr algn="ctr"/>
                      <a:r>
                        <a:rPr lang="es-VE" dirty="0" smtClean="0"/>
                        <a:t> ( )</a:t>
                      </a:r>
                      <a:endParaRPr lang="es-V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dirty="0" smtClean="0"/>
                        <a:t>1</a:t>
                      </a:r>
                      <a:endParaRPr lang="es-VE" dirty="0"/>
                    </a:p>
                  </a:txBody>
                  <a:tcPr/>
                </a:tc>
              </a:tr>
              <a:tr h="41166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^</a:t>
                      </a:r>
                      <a:endParaRPr lang="es-V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dirty="0" smtClean="0"/>
                        <a:t>2</a:t>
                      </a:r>
                      <a:endParaRPr lang="es-VE" dirty="0"/>
                    </a:p>
                  </a:txBody>
                  <a:tcPr/>
                </a:tc>
              </a:tr>
              <a:tr h="411662">
                <a:tc>
                  <a:txBody>
                    <a:bodyPr/>
                    <a:lstStyle/>
                    <a:p>
                      <a:pPr algn="ctr"/>
                      <a:r>
                        <a:rPr lang="es-VE" dirty="0" smtClean="0"/>
                        <a:t>*</a:t>
                      </a:r>
                      <a:r>
                        <a:rPr lang="es-VE" baseline="0" dirty="0" smtClean="0"/>
                        <a:t>    /</a:t>
                      </a:r>
                      <a:endParaRPr lang="es-V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dirty="0" smtClean="0"/>
                        <a:t>3</a:t>
                      </a:r>
                      <a:endParaRPr lang="es-VE" dirty="0"/>
                    </a:p>
                  </a:txBody>
                  <a:tcPr/>
                </a:tc>
              </a:tr>
              <a:tr h="41166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dirty="0" smtClean="0"/>
                        <a:t>\</a:t>
                      </a:r>
                      <a:endParaRPr lang="es-VE" sz="18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dirty="0" smtClean="0"/>
                        <a:t>4</a:t>
                      </a:r>
                      <a:endParaRPr lang="es-VE" dirty="0"/>
                    </a:p>
                  </a:txBody>
                  <a:tcPr/>
                </a:tc>
              </a:tr>
              <a:tr h="411662">
                <a:tc>
                  <a:txBody>
                    <a:bodyPr/>
                    <a:lstStyle/>
                    <a:p>
                      <a:pPr algn="ctr"/>
                      <a:r>
                        <a:rPr lang="es-VE" dirty="0" err="1" smtClean="0"/>
                        <a:t>Mod</a:t>
                      </a:r>
                      <a:endParaRPr lang="es-V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dirty="0" smtClean="0"/>
                        <a:t>5</a:t>
                      </a:r>
                      <a:endParaRPr lang="es-VE" dirty="0"/>
                    </a:p>
                  </a:txBody>
                  <a:tcPr/>
                </a:tc>
              </a:tr>
              <a:tr h="411662">
                <a:tc>
                  <a:txBody>
                    <a:bodyPr/>
                    <a:lstStyle/>
                    <a:p>
                      <a:pPr algn="ctr"/>
                      <a:r>
                        <a:rPr lang="es-VE" dirty="0" smtClean="0"/>
                        <a:t>+    -</a:t>
                      </a:r>
                      <a:endParaRPr lang="es-V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dirty="0" smtClean="0"/>
                        <a:t>6</a:t>
                      </a:r>
                      <a:endParaRPr lang="es-VE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0151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1 Título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s-VE" dirty="0" smtClean="0">
                <a:solidFill>
                  <a:srgbClr val="92D050"/>
                </a:solidFill>
              </a:rPr>
              <a:t>Ejercicios:</a:t>
            </a:r>
            <a:r>
              <a:rPr lang="es-VE" dirty="0" smtClean="0"/>
              <a:t/>
            </a:r>
            <a:br>
              <a:rPr lang="es-VE" dirty="0" smtClean="0"/>
            </a:br>
            <a:endParaRPr lang="es-VE" dirty="0"/>
          </a:p>
        </p:txBody>
      </p:sp>
      <p:sp>
        <p:nvSpPr>
          <p:cNvPr id="5" name="4 Rectángulo"/>
          <p:cNvSpPr/>
          <p:nvPr/>
        </p:nvSpPr>
        <p:spPr>
          <a:xfrm>
            <a:off x="928662" y="928670"/>
            <a:ext cx="821533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VE" sz="2800" dirty="0" smtClean="0"/>
              <a:t>Obtener el valor de las siguientes expresiones aritméticas y mostrar el orden de prioridad:</a:t>
            </a:r>
            <a:endParaRPr lang="es-VE" sz="2800" dirty="0"/>
          </a:p>
        </p:txBody>
      </p:sp>
      <p:sp>
        <p:nvSpPr>
          <p:cNvPr id="6" name="5 Rectángulo"/>
          <p:cNvSpPr/>
          <p:nvPr/>
        </p:nvSpPr>
        <p:spPr>
          <a:xfrm>
            <a:off x="642910" y="2643182"/>
            <a:ext cx="623334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VE" sz="2800" dirty="0" smtClean="0"/>
              <a:t>a)  X= (5*4/2) ^ 2+1</a:t>
            </a:r>
            <a:endParaRPr lang="es-VE" sz="2800" dirty="0"/>
          </a:p>
        </p:txBody>
      </p:sp>
      <p:sp>
        <p:nvSpPr>
          <p:cNvPr id="7" name="6 Rectángulo"/>
          <p:cNvSpPr/>
          <p:nvPr/>
        </p:nvSpPr>
        <p:spPr>
          <a:xfrm>
            <a:off x="642910" y="3857628"/>
            <a:ext cx="601732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VE" sz="2800" dirty="0"/>
              <a:t>b</a:t>
            </a:r>
            <a:r>
              <a:rPr lang="es-VE" sz="2800" dirty="0" smtClean="0"/>
              <a:t>)  Y = (7 * 8  + (19 </a:t>
            </a:r>
            <a:r>
              <a:rPr lang="es-VE" sz="2800" dirty="0" err="1" smtClean="0"/>
              <a:t>mod</a:t>
            </a:r>
            <a:r>
              <a:rPr lang="es-VE" sz="2800" dirty="0" smtClean="0"/>
              <a:t> 4)\ 2) * 3 - 28</a:t>
            </a:r>
            <a:endParaRPr lang="es-VE" sz="2800" dirty="0"/>
          </a:p>
        </p:txBody>
      </p:sp>
      <p:sp>
        <p:nvSpPr>
          <p:cNvPr id="9" name="8 Rectángulo"/>
          <p:cNvSpPr/>
          <p:nvPr/>
        </p:nvSpPr>
        <p:spPr>
          <a:xfrm>
            <a:off x="642910" y="5085184"/>
            <a:ext cx="601732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VE" sz="2800" dirty="0" smtClean="0"/>
              <a:t>c)  Z= 3 * 10  </a:t>
            </a:r>
            <a:r>
              <a:rPr lang="es-VE" sz="2800" dirty="0"/>
              <a:t>*</a:t>
            </a:r>
            <a:r>
              <a:rPr lang="es-VE" sz="2800" dirty="0" smtClean="0"/>
              <a:t> (17 </a:t>
            </a:r>
            <a:r>
              <a:rPr lang="es-VE" sz="2800" dirty="0" err="1" smtClean="0"/>
              <a:t>mod</a:t>
            </a:r>
            <a:r>
              <a:rPr lang="es-VE" sz="2800" dirty="0" smtClean="0"/>
              <a:t> 3)\ 5 * 3 - 28</a:t>
            </a:r>
            <a:endParaRPr lang="es-VE" sz="2800" dirty="0"/>
          </a:p>
        </p:txBody>
      </p:sp>
    </p:spTree>
    <p:extLst>
      <p:ext uri="{BB962C8B-B14F-4D97-AF65-F5344CB8AC3E}">
        <p14:creationId xmlns:p14="http://schemas.microsoft.com/office/powerpoint/2010/main" val="1636084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1 Título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s-VE" dirty="0" smtClean="0">
                <a:solidFill>
                  <a:srgbClr val="92D050"/>
                </a:solidFill>
              </a:rPr>
              <a:t>Ejercicios:</a:t>
            </a:r>
            <a:r>
              <a:rPr lang="es-VE" dirty="0" smtClean="0"/>
              <a:t/>
            </a:r>
            <a:br>
              <a:rPr lang="es-VE" dirty="0" smtClean="0"/>
            </a:br>
            <a:endParaRPr lang="es-VE" dirty="0"/>
          </a:p>
        </p:txBody>
      </p:sp>
      <p:sp>
        <p:nvSpPr>
          <p:cNvPr id="5" name="4 Rectángulo"/>
          <p:cNvSpPr/>
          <p:nvPr/>
        </p:nvSpPr>
        <p:spPr>
          <a:xfrm>
            <a:off x="928662" y="928670"/>
            <a:ext cx="821533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VE" sz="2800" dirty="0" smtClean="0"/>
              <a:t>Escribir las siguientes expresiones </a:t>
            </a:r>
            <a:r>
              <a:rPr lang="es-VE" sz="2800" dirty="0" err="1" smtClean="0"/>
              <a:t>matem</a:t>
            </a:r>
            <a:r>
              <a:rPr lang="es-ES" sz="2800" dirty="0" smtClean="0"/>
              <a:t>áticas como expresiones de Visual Basic  (formato de una línea)</a:t>
            </a:r>
            <a:endParaRPr lang="es-VE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5 Rectángulo"/>
              <p:cNvSpPr/>
              <p:nvPr/>
            </p:nvSpPr>
            <p:spPr>
              <a:xfrm>
                <a:off x="928662" y="2286866"/>
                <a:ext cx="6233346" cy="7126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s-VE" sz="2800" dirty="0" smtClean="0"/>
                  <a:t>a) </a:t>
                </a:r>
                <a14:m>
                  <m:oMath xmlns:m="http://schemas.openxmlformats.org/officeDocument/2006/math">
                    <m:r>
                      <a:rPr lang="es-VE" sz="2800" i="1">
                        <a:latin typeface="Cambria Math"/>
                      </a:rPr>
                      <m:t>𝑍</m:t>
                    </m:r>
                    <m:r>
                      <a:rPr lang="es-VE" sz="28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s-VE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es-VE" sz="2800" i="1">
                            <a:latin typeface="Cambria Math"/>
                          </a:rPr>
                          <m:t>𝑋</m:t>
                        </m:r>
                        <m:r>
                          <a:rPr lang="es-VE" sz="2800" i="1">
                            <a:latin typeface="Cambria Math"/>
                          </a:rPr>
                          <m:t>+3</m:t>
                        </m:r>
                      </m:num>
                      <m:den>
                        <m:r>
                          <a:rPr lang="es-VE" sz="2800" i="1">
                            <a:latin typeface="Cambria Math"/>
                          </a:rPr>
                          <m:t>𝑋</m:t>
                        </m:r>
                        <m:r>
                          <a:rPr lang="es-VE" sz="2800" i="1">
                            <a:latin typeface="Cambria Math"/>
                          </a:rPr>
                          <m:t>−</m:t>
                        </m:r>
                        <m:r>
                          <a:rPr lang="es-VE" sz="2800" i="1">
                            <a:latin typeface="Cambria Math"/>
                          </a:rPr>
                          <m:t>𝑌</m:t>
                        </m:r>
                      </m:den>
                    </m:f>
                  </m:oMath>
                </a14:m>
                <a:r>
                  <a:rPr lang="es-VE" sz="2800" dirty="0" smtClean="0"/>
                  <a:t> </a:t>
                </a:r>
                <a:endParaRPr lang="es-VE" sz="2800" dirty="0"/>
              </a:p>
            </p:txBody>
          </p:sp>
        </mc:Choice>
        <mc:Fallback xmlns="">
          <p:sp>
            <p:nvSpPr>
              <p:cNvPr id="6" name="5 Rectángulo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8662" y="2286866"/>
                <a:ext cx="6233346" cy="712631"/>
              </a:xfrm>
              <a:prstGeom prst="rect">
                <a:avLst/>
              </a:prstGeom>
              <a:blipFill rotWithShape="1">
                <a:blip r:embed="rId2"/>
                <a:stretch>
                  <a:fillRect l="-1955" b="-14530"/>
                </a:stretch>
              </a:blipFill>
            </p:spPr>
            <p:txBody>
              <a:bodyPr/>
              <a:lstStyle/>
              <a:p>
                <a:r>
                  <a:rPr lang="es-V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6 Rectángulo"/>
              <p:cNvSpPr/>
              <p:nvPr/>
            </p:nvSpPr>
            <p:spPr>
              <a:xfrm>
                <a:off x="953435" y="3284984"/>
                <a:ext cx="6017322" cy="7126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s-VE" sz="2800" dirty="0"/>
                  <a:t>b</a:t>
                </a:r>
                <a:r>
                  <a:rPr lang="es-VE" sz="2800" dirty="0" smtClean="0"/>
                  <a:t>)</a:t>
                </a:r>
                <a:r>
                  <a:rPr lang="es-VE" sz="2800" dirty="0"/>
                  <a:t> </a:t>
                </a:r>
                <a14:m>
                  <m:oMath xmlns:m="http://schemas.openxmlformats.org/officeDocument/2006/math">
                    <m:r>
                      <a:rPr lang="es-VE" sz="2800" i="1">
                        <a:latin typeface="Cambria Math"/>
                      </a:rPr>
                      <m:t>𝑋</m:t>
                    </m:r>
                    <m:r>
                      <a:rPr lang="es-VE" sz="2800" i="1">
                        <a:latin typeface="Cambria Math"/>
                      </a:rPr>
                      <m:t>=5+</m:t>
                    </m:r>
                    <m:f>
                      <m:fPr>
                        <m:ctrlPr>
                          <a:rPr lang="es-VE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es-VE" sz="2800" i="1">
                            <a:latin typeface="Cambria Math"/>
                          </a:rPr>
                          <m:t>     </m:t>
                        </m:r>
                        <m:r>
                          <a:rPr lang="es-VE" sz="2800" i="1">
                            <a:latin typeface="Cambria Math"/>
                          </a:rPr>
                          <m:t>𝑌</m:t>
                        </m:r>
                        <m:r>
                          <a:rPr lang="es-VE" sz="2800" i="1">
                            <a:latin typeface="Cambria Math"/>
                          </a:rPr>
                          <m:t>    </m:t>
                        </m:r>
                      </m:num>
                      <m:den>
                        <m:r>
                          <a:rPr lang="es-VE" sz="2800" i="1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es-VE" sz="2800" i="1">
                        <a:latin typeface="Cambria Math"/>
                      </a:rPr>
                      <m:t>−</m:t>
                    </m:r>
                    <m:r>
                      <a:rPr lang="es-VE" sz="2800" i="1">
                        <a:latin typeface="Cambria Math"/>
                      </a:rPr>
                      <m:t>𝑍</m:t>
                    </m:r>
                  </m:oMath>
                </a14:m>
                <a:endParaRPr lang="es-VE" sz="2800" dirty="0"/>
              </a:p>
            </p:txBody>
          </p:sp>
        </mc:Choice>
        <mc:Fallback xmlns="">
          <p:sp>
            <p:nvSpPr>
              <p:cNvPr id="7" name="6 Rectángulo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3435" y="3284984"/>
                <a:ext cx="6017322" cy="712631"/>
              </a:xfrm>
              <a:prstGeom prst="rect">
                <a:avLst/>
              </a:prstGeom>
              <a:blipFill rotWithShape="1">
                <a:blip r:embed="rId3"/>
                <a:stretch>
                  <a:fillRect l="-2026" b="-14530"/>
                </a:stretch>
              </a:blipFill>
            </p:spPr>
            <p:txBody>
              <a:bodyPr/>
              <a:lstStyle/>
              <a:p>
                <a:r>
                  <a:rPr lang="es-V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8 Rectángulo"/>
              <p:cNvSpPr/>
              <p:nvPr/>
            </p:nvSpPr>
            <p:spPr>
              <a:xfrm>
                <a:off x="958198" y="4183360"/>
                <a:ext cx="6017322" cy="7842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s-VE" sz="2800" dirty="0" smtClean="0"/>
                  <a:t>c) </a:t>
                </a:r>
                <a14:m>
                  <m:oMath xmlns:m="http://schemas.openxmlformats.org/officeDocument/2006/math">
                    <m:r>
                      <a:rPr lang="es-VE" sz="2800" i="1">
                        <a:latin typeface="Cambria Math"/>
                      </a:rPr>
                      <m:t>𝑌</m:t>
                    </m:r>
                    <m:r>
                      <a:rPr lang="es-VE" sz="2800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es-VE" sz="2800" i="1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s-VE" sz="2800" i="1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s-VE" sz="2800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s-VE" sz="2800" i="1">
                                    <a:latin typeface="Cambria Math"/>
                                  </a:rPr>
                                  <m:t>25−</m:t>
                                </m:r>
                                <m:r>
                                  <a:rPr lang="es-VE" sz="2800" i="1">
                                    <a:latin typeface="Cambria Math"/>
                                  </a:rPr>
                                  <m:t>𝑋</m:t>
                                </m:r>
                              </m:e>
                            </m:d>
                          </m:e>
                          <m:sup>
                            <m:r>
                              <a:rPr lang="es-VE" sz="28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s-VE" sz="2800" i="1">
                            <a:latin typeface="Cambria Math"/>
                          </a:rPr>
                          <m:t>𝑧</m:t>
                        </m:r>
                        <m:r>
                          <a:rPr lang="es-VE" sz="2800" i="1">
                            <a:latin typeface="Cambria Math"/>
                          </a:rPr>
                          <m:t>+1</m:t>
                        </m:r>
                      </m:den>
                    </m:f>
                  </m:oMath>
                </a14:m>
                <a:endParaRPr lang="es-VE" sz="2800" dirty="0"/>
              </a:p>
            </p:txBody>
          </p:sp>
        </mc:Choice>
        <mc:Fallback xmlns="">
          <p:sp>
            <p:nvSpPr>
              <p:cNvPr id="9" name="8 Rectángulo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8198" y="4183360"/>
                <a:ext cx="6017322" cy="784254"/>
              </a:xfrm>
              <a:prstGeom prst="rect">
                <a:avLst/>
              </a:prstGeom>
              <a:blipFill rotWithShape="1">
                <a:blip r:embed="rId4"/>
                <a:stretch>
                  <a:fillRect l="-2026" b="-12403"/>
                </a:stretch>
              </a:blipFill>
            </p:spPr>
            <p:txBody>
              <a:bodyPr/>
              <a:lstStyle/>
              <a:p>
                <a:r>
                  <a:rPr lang="es-V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7 Rectángulo"/>
              <p:cNvSpPr/>
              <p:nvPr/>
            </p:nvSpPr>
            <p:spPr>
              <a:xfrm>
                <a:off x="928662" y="5301208"/>
                <a:ext cx="6233346" cy="720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s-VE" sz="2800" dirty="0"/>
                  <a:t>d</a:t>
                </a:r>
                <a:r>
                  <a:rPr lang="es-VE" sz="2800" dirty="0" smtClean="0"/>
                  <a:t>) </a:t>
                </a:r>
                <a14:m>
                  <m:oMath xmlns:m="http://schemas.openxmlformats.org/officeDocument/2006/math">
                    <m:r>
                      <a:rPr lang="es-VE" sz="2800" i="1">
                        <a:latin typeface="Cambria Math"/>
                      </a:rPr>
                      <m:t>𝑍</m:t>
                    </m:r>
                    <m:r>
                      <a:rPr lang="es-VE" sz="2800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es-VE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es-VE" sz="2800" i="1">
                            <a:latin typeface="Cambria Math"/>
                          </a:rPr>
                          <m:t>3 (</m:t>
                        </m:r>
                        <m:r>
                          <a:rPr lang="es-VE" sz="2800" i="1">
                            <a:latin typeface="Cambria Math"/>
                          </a:rPr>
                          <m:t>𝑋</m:t>
                        </m:r>
                        <m:r>
                          <a:rPr lang="es-VE" sz="2800" i="1">
                            <a:latin typeface="Cambria Math"/>
                          </a:rPr>
                          <m:t>+2</m:t>
                        </m:r>
                        <m:r>
                          <a:rPr lang="es-VE" sz="2800" i="1">
                            <a:latin typeface="Cambria Math"/>
                          </a:rPr>
                          <m:t>𝑌</m:t>
                        </m:r>
                        <m:r>
                          <a:rPr lang="es-VE" sz="2800" i="1">
                            <a:latin typeface="Cambria Math"/>
                          </a:rPr>
                          <m:t>)−4</m:t>
                        </m:r>
                      </m:num>
                      <m:den>
                        <m:r>
                          <a:rPr lang="es-VE" sz="2800" i="1">
                            <a:latin typeface="Cambria Math"/>
                          </a:rPr>
                          <m:t>𝑋</m:t>
                        </m:r>
                      </m:den>
                    </m:f>
                    <m:r>
                      <a:rPr lang="es-VE" sz="2800" i="1">
                        <a:latin typeface="Cambria Math"/>
                      </a:rPr>
                      <m:t> +  </m:t>
                    </m:r>
                    <m:r>
                      <a:rPr lang="es-VE" sz="2800" i="1">
                        <a:latin typeface="Cambria Math"/>
                      </a:rPr>
                      <m:t>𝑌</m:t>
                    </m:r>
                  </m:oMath>
                </a14:m>
                <a:r>
                  <a:rPr lang="es-VE" sz="2800" dirty="0" smtClean="0"/>
                  <a:t> </a:t>
                </a:r>
                <a:endParaRPr lang="es-VE" sz="2800" dirty="0"/>
              </a:p>
            </p:txBody>
          </p:sp>
        </mc:Choice>
        <mc:Fallback xmlns="">
          <p:sp>
            <p:nvSpPr>
              <p:cNvPr id="8" name="7 Rectángulo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8662" y="5301208"/>
                <a:ext cx="6233346" cy="720775"/>
              </a:xfrm>
              <a:prstGeom prst="rect">
                <a:avLst/>
              </a:prstGeom>
              <a:blipFill rotWithShape="1">
                <a:blip r:embed="rId5"/>
                <a:stretch>
                  <a:fillRect l="-1955" b="-15254"/>
                </a:stretch>
              </a:blipFill>
            </p:spPr>
            <p:txBody>
              <a:bodyPr/>
              <a:lstStyle/>
              <a:p>
                <a:r>
                  <a:rPr lang="es-V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0501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4282" y="714356"/>
            <a:ext cx="8786874" cy="560406"/>
          </a:xfrm>
        </p:spPr>
        <p:txBody>
          <a:bodyPr>
            <a:normAutofit fontScale="90000"/>
          </a:bodyPr>
          <a:lstStyle/>
          <a:p>
            <a:r>
              <a:rPr lang="es-VE" sz="3200" dirty="0" smtClean="0"/>
              <a:t>Algunas funciones matemáticas </a:t>
            </a:r>
            <a:endParaRPr lang="es-VE" sz="3200" dirty="0"/>
          </a:p>
        </p:txBody>
      </p:sp>
      <p:graphicFrame>
        <p:nvGraphicFramePr>
          <p:cNvPr id="3" name="2 Tabla"/>
          <p:cNvGraphicFramePr>
            <a:graphicFrameLocks noGrp="1"/>
          </p:cNvGraphicFramePr>
          <p:nvPr/>
        </p:nvGraphicFramePr>
        <p:xfrm>
          <a:off x="1142976" y="1643050"/>
          <a:ext cx="7072362" cy="4320540"/>
        </p:xfrm>
        <a:graphic>
          <a:graphicData uri="http://schemas.openxmlformats.org/drawingml/2006/table">
            <a:tbl>
              <a:tblPr/>
              <a:tblGrid>
                <a:gridCol w="2222742"/>
                <a:gridCol w="4849620"/>
              </a:tblGrid>
              <a:tr h="480060"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s-ES" sz="1600" b="1" cap="all" dirty="0" smtClean="0">
                        <a:solidFill>
                          <a:srgbClr val="C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algn="ctr" fontAlgn="base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ES" sz="1600" b="1" cap="all" dirty="0" smtClean="0">
                          <a:solidFill>
                            <a:srgbClr val="C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función</a:t>
                      </a:r>
                      <a:endParaRPr lang="es-VE" sz="1600" dirty="0">
                        <a:solidFill>
                          <a:srgbClr val="C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s-ES" sz="1600" b="1" cap="all" dirty="0" smtClean="0">
                        <a:solidFill>
                          <a:srgbClr val="C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algn="ctr" fontAlgn="base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ES" sz="1600" b="1" cap="all" dirty="0" smtClean="0">
                          <a:solidFill>
                            <a:srgbClr val="C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descripción</a:t>
                      </a:r>
                      <a:endParaRPr lang="es-VE" sz="1600" dirty="0">
                        <a:solidFill>
                          <a:srgbClr val="C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</a:tr>
              <a:tr h="480060">
                <a:tc>
                  <a:txBody>
                    <a:bodyPr/>
                    <a:lstStyle/>
                    <a:p>
                      <a:pPr fontAlgn="base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s-ES" sz="1600" dirty="0" smtClean="0"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fontAlgn="base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ES" sz="1600" dirty="0" err="1" smtClean="0">
                          <a:latin typeface="+mn-lt"/>
                          <a:ea typeface="Times New Roman"/>
                          <a:cs typeface="Times New Roman"/>
                        </a:rPr>
                        <a:t>Math.Abs</a:t>
                      </a:r>
                      <a:r>
                        <a:rPr lang="es-ES" sz="1600" dirty="0" smtClean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s-ES" sz="1600" dirty="0">
                          <a:latin typeface="+mn-lt"/>
                          <a:ea typeface="Times New Roman"/>
                          <a:cs typeface="Times New Roman"/>
                        </a:rPr>
                        <a:t>( )</a:t>
                      </a:r>
                      <a:endParaRPr lang="es-VE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base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s-ES" sz="1600" dirty="0" smtClean="0"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algn="just" fontAlgn="base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ES" sz="1600" dirty="0" smtClean="0">
                          <a:latin typeface="+mn-lt"/>
                          <a:ea typeface="Times New Roman"/>
                          <a:cs typeface="Times New Roman"/>
                        </a:rPr>
                        <a:t>Devuelve </a:t>
                      </a:r>
                      <a:r>
                        <a:rPr lang="es-ES" sz="1600" dirty="0">
                          <a:latin typeface="+mn-lt"/>
                          <a:ea typeface="Times New Roman"/>
                          <a:cs typeface="Times New Roman"/>
                        </a:rPr>
                        <a:t>el valor absoluto de un número</a:t>
                      </a:r>
                      <a:endParaRPr lang="es-VE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060">
                <a:tc>
                  <a:txBody>
                    <a:bodyPr/>
                    <a:lstStyle/>
                    <a:p>
                      <a:pPr fontAlgn="base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s-ES" sz="1600" dirty="0" smtClean="0"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fontAlgn="base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ES" sz="1600" dirty="0" err="1" smtClean="0">
                          <a:latin typeface="+mn-lt"/>
                          <a:ea typeface="Times New Roman"/>
                          <a:cs typeface="Times New Roman"/>
                        </a:rPr>
                        <a:t>Math.Sqrt</a:t>
                      </a:r>
                      <a:r>
                        <a:rPr lang="es-ES" sz="1600" dirty="0" smtClean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s-ES" sz="1600" dirty="0">
                          <a:latin typeface="+mn-lt"/>
                          <a:ea typeface="Times New Roman"/>
                          <a:cs typeface="Times New Roman"/>
                        </a:rPr>
                        <a:t>( )</a:t>
                      </a:r>
                      <a:endParaRPr lang="es-VE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base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s-ES" sz="1600" dirty="0" smtClean="0"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algn="just" fontAlgn="base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ES" sz="1600" dirty="0" smtClean="0">
                          <a:latin typeface="+mn-lt"/>
                          <a:ea typeface="Times New Roman"/>
                          <a:cs typeface="Times New Roman"/>
                        </a:rPr>
                        <a:t>Devuelve </a:t>
                      </a:r>
                      <a:r>
                        <a:rPr lang="es-ES" sz="1600" dirty="0">
                          <a:latin typeface="+mn-lt"/>
                          <a:ea typeface="Times New Roman"/>
                          <a:cs typeface="Times New Roman"/>
                        </a:rPr>
                        <a:t>la raíz cuadrada de un número</a:t>
                      </a:r>
                      <a:endParaRPr lang="es-VE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060">
                <a:tc>
                  <a:txBody>
                    <a:bodyPr/>
                    <a:lstStyle/>
                    <a:p>
                      <a:pPr fontAlgn="base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s-ES" sz="1600" dirty="0" smtClean="0"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fontAlgn="base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ES" sz="1600" dirty="0" err="1" smtClean="0">
                          <a:latin typeface="+mn-lt"/>
                          <a:ea typeface="Times New Roman"/>
                          <a:cs typeface="Times New Roman"/>
                        </a:rPr>
                        <a:t>Math.Round</a:t>
                      </a:r>
                      <a:r>
                        <a:rPr lang="es-ES" sz="1600" dirty="0" smtClean="0">
                          <a:latin typeface="+mn-lt"/>
                          <a:ea typeface="Times New Roman"/>
                          <a:cs typeface="Times New Roman"/>
                        </a:rPr>
                        <a:t> ()</a:t>
                      </a:r>
                      <a:endParaRPr lang="es-VE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base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s-ES" sz="1600" dirty="0" smtClean="0"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algn="just" fontAlgn="base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ES" sz="1600" dirty="0" smtClean="0">
                          <a:latin typeface="+mn-lt"/>
                          <a:ea typeface="Times New Roman"/>
                          <a:cs typeface="Times New Roman"/>
                        </a:rPr>
                        <a:t>Redondea </a:t>
                      </a:r>
                      <a:r>
                        <a:rPr lang="es-ES" sz="1600" dirty="0">
                          <a:latin typeface="+mn-lt"/>
                          <a:ea typeface="Times New Roman"/>
                          <a:cs typeface="Times New Roman"/>
                        </a:rPr>
                        <a:t>un número real </a:t>
                      </a:r>
                      <a:r>
                        <a:rPr lang="es-ES" sz="1600" dirty="0" smtClean="0">
                          <a:latin typeface="+mn-lt"/>
                          <a:ea typeface="Times New Roman"/>
                          <a:cs typeface="Times New Roman"/>
                        </a:rPr>
                        <a:t>al </a:t>
                      </a:r>
                      <a:r>
                        <a:rPr lang="es-ES" sz="1600" dirty="0">
                          <a:latin typeface="+mn-lt"/>
                          <a:ea typeface="Times New Roman"/>
                          <a:cs typeface="Times New Roman"/>
                        </a:rPr>
                        <a:t>entero más cercano.</a:t>
                      </a:r>
                      <a:endParaRPr lang="es-VE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060">
                <a:tc>
                  <a:txBody>
                    <a:bodyPr/>
                    <a:lstStyle/>
                    <a:p>
                      <a:pPr fontAlgn="base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s-ES" sz="1600" dirty="0" smtClean="0"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fontAlgn="base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ES" sz="1600" dirty="0" err="1" smtClean="0">
                          <a:latin typeface="+mn-lt"/>
                          <a:ea typeface="Times New Roman"/>
                          <a:cs typeface="Times New Roman"/>
                        </a:rPr>
                        <a:t>Math.Exp</a:t>
                      </a:r>
                      <a:r>
                        <a:rPr lang="es-ES" sz="1600" dirty="0" smtClean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s-ES" sz="1600" dirty="0">
                          <a:latin typeface="+mn-lt"/>
                          <a:ea typeface="Times New Roman"/>
                          <a:cs typeface="Times New Roman"/>
                        </a:rPr>
                        <a:t>( )</a:t>
                      </a:r>
                      <a:endParaRPr lang="es-VE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base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s-ES" sz="1600" dirty="0" smtClean="0"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algn="just" fontAlgn="base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ES" sz="1600" dirty="0" smtClean="0">
                          <a:latin typeface="+mn-lt"/>
                          <a:ea typeface="Times New Roman"/>
                          <a:cs typeface="Times New Roman"/>
                        </a:rPr>
                        <a:t>Función </a:t>
                      </a:r>
                      <a:r>
                        <a:rPr lang="es-ES" sz="1600" dirty="0">
                          <a:latin typeface="+mn-lt"/>
                          <a:ea typeface="Times New Roman"/>
                          <a:cs typeface="Times New Roman"/>
                        </a:rPr>
                        <a:t>exponencial. Devuelve e elevado al número indicado entre paréntesis.</a:t>
                      </a:r>
                      <a:endParaRPr lang="es-VE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060">
                <a:tc>
                  <a:txBody>
                    <a:bodyPr/>
                    <a:lstStyle/>
                    <a:p>
                      <a:pPr fontAlgn="base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s-ES" sz="1600" dirty="0" smtClean="0"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fontAlgn="base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ES" sz="1600" dirty="0" err="1" smtClean="0">
                          <a:latin typeface="+mn-lt"/>
                          <a:ea typeface="Times New Roman"/>
                          <a:cs typeface="Times New Roman"/>
                        </a:rPr>
                        <a:t>Math.Log</a:t>
                      </a:r>
                      <a:r>
                        <a:rPr lang="es-ES" sz="1600" dirty="0" smtClean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s-ES" sz="1600" dirty="0">
                          <a:latin typeface="+mn-lt"/>
                          <a:ea typeface="Times New Roman"/>
                          <a:cs typeface="Times New Roman"/>
                        </a:rPr>
                        <a:t>( )</a:t>
                      </a:r>
                      <a:endParaRPr lang="es-VE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base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s-ES" sz="1600" dirty="0" smtClean="0"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algn="just" fontAlgn="base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ES" sz="1600" dirty="0" smtClean="0">
                          <a:latin typeface="+mn-lt"/>
                          <a:ea typeface="Times New Roman"/>
                          <a:cs typeface="Times New Roman"/>
                        </a:rPr>
                        <a:t>Devuelve </a:t>
                      </a:r>
                      <a:r>
                        <a:rPr lang="es-ES" sz="1600" dirty="0">
                          <a:latin typeface="+mn-lt"/>
                          <a:ea typeface="Times New Roman"/>
                          <a:cs typeface="Times New Roman"/>
                        </a:rPr>
                        <a:t>el logaritmo en base e  de un número.</a:t>
                      </a:r>
                      <a:endParaRPr lang="es-VE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060">
                <a:tc>
                  <a:txBody>
                    <a:bodyPr/>
                    <a:lstStyle/>
                    <a:p>
                      <a:pPr fontAlgn="base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s-VE" sz="1600" dirty="0" smtClean="0"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fontAlgn="base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ES" sz="1600" dirty="0" err="1" smtClean="0">
                          <a:latin typeface="+mn-lt"/>
                          <a:ea typeface="Times New Roman"/>
                          <a:cs typeface="Times New Roman"/>
                        </a:rPr>
                        <a:t>Math</a:t>
                      </a:r>
                      <a:r>
                        <a:rPr lang="es-ES" sz="1600" dirty="0" smtClean="0">
                          <a:latin typeface="+mn-lt"/>
                          <a:ea typeface="Times New Roman"/>
                          <a:cs typeface="Times New Roman"/>
                        </a:rPr>
                        <a:t>.</a:t>
                      </a:r>
                      <a:r>
                        <a:rPr lang="es-VE" sz="1600" dirty="0" smtClean="0">
                          <a:latin typeface="+mn-lt"/>
                          <a:ea typeface="Times New Roman"/>
                          <a:cs typeface="Times New Roman"/>
                        </a:rPr>
                        <a:t>Log10()</a:t>
                      </a:r>
                      <a:endParaRPr lang="es-VE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base" latinLnBrk="0" hangingPunct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dirty="0" smtClean="0"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marL="0" marR="0" indent="0" algn="just" defTabSz="914400" rtl="0" eaLnBrk="1" fontAlgn="base" latinLnBrk="0" hangingPunct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dirty="0" smtClean="0">
                          <a:latin typeface="+mn-lt"/>
                          <a:ea typeface="Times New Roman"/>
                          <a:cs typeface="Times New Roman"/>
                        </a:rPr>
                        <a:t>Devuelve el logaritmo en base 10  de un número.</a:t>
                      </a:r>
                      <a:endParaRPr lang="es-VE" sz="1600" dirty="0" smtClean="0"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algn="just" fontAlgn="base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s-VE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060">
                <a:tc>
                  <a:txBody>
                    <a:bodyPr/>
                    <a:lstStyle/>
                    <a:p>
                      <a:pPr fontAlgn="base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s-ES" sz="1600" dirty="0" smtClean="0"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fontAlgn="base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ES" sz="1600" dirty="0" err="1" smtClean="0">
                          <a:latin typeface="+mn-lt"/>
                          <a:ea typeface="Times New Roman"/>
                          <a:cs typeface="Times New Roman"/>
                        </a:rPr>
                        <a:t>Math.Sign</a:t>
                      </a:r>
                      <a:r>
                        <a:rPr lang="es-ES" sz="1600" dirty="0" smtClean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s-ES" sz="1600" dirty="0">
                          <a:latin typeface="+mn-lt"/>
                          <a:ea typeface="Times New Roman"/>
                          <a:cs typeface="Times New Roman"/>
                        </a:rPr>
                        <a:t>( )</a:t>
                      </a:r>
                      <a:endParaRPr lang="es-VE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base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s-ES" sz="1600" dirty="0" smtClean="0"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algn="just" fontAlgn="base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ES" sz="1600" dirty="0" smtClean="0">
                          <a:latin typeface="+mn-lt"/>
                          <a:ea typeface="Times New Roman"/>
                          <a:cs typeface="Times New Roman"/>
                        </a:rPr>
                        <a:t>Devuelve </a:t>
                      </a:r>
                      <a:r>
                        <a:rPr lang="es-ES" sz="1600" dirty="0">
                          <a:latin typeface="+mn-lt"/>
                          <a:ea typeface="Times New Roman"/>
                          <a:cs typeface="Times New Roman"/>
                        </a:rPr>
                        <a:t>1 si el signo del argumento es positivo,  y -1 si es negativo.</a:t>
                      </a:r>
                      <a:endParaRPr lang="es-VE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060">
                <a:tc>
                  <a:txBody>
                    <a:bodyPr/>
                    <a:lstStyle/>
                    <a:p>
                      <a:pPr fontAlgn="base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s-VE" sz="1600" dirty="0" smtClean="0"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fontAlgn="base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ES" sz="1600" dirty="0" err="1" smtClean="0">
                          <a:latin typeface="+mn-lt"/>
                          <a:ea typeface="Times New Roman"/>
                          <a:cs typeface="Times New Roman"/>
                        </a:rPr>
                        <a:t>Math</a:t>
                      </a:r>
                      <a:r>
                        <a:rPr lang="es-ES" sz="1600" dirty="0" smtClean="0">
                          <a:latin typeface="+mn-lt"/>
                          <a:ea typeface="Times New Roman"/>
                          <a:cs typeface="Times New Roman"/>
                        </a:rPr>
                        <a:t>.</a:t>
                      </a:r>
                      <a:r>
                        <a:rPr lang="es-VE" sz="1600" dirty="0" err="1" smtClean="0">
                          <a:latin typeface="+mn-lt"/>
                          <a:ea typeface="Times New Roman"/>
                          <a:cs typeface="Times New Roman"/>
                        </a:rPr>
                        <a:t>Truncate</a:t>
                      </a:r>
                      <a:r>
                        <a:rPr lang="es-VE" sz="1600" dirty="0" smtClean="0">
                          <a:latin typeface="+mn-lt"/>
                          <a:ea typeface="Times New Roman"/>
                          <a:cs typeface="Times New Roman"/>
                        </a:rPr>
                        <a:t>()</a:t>
                      </a:r>
                      <a:endParaRPr lang="es-VE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base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s-VE" sz="1600" dirty="0" smtClean="0"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algn="just" fontAlgn="base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VE" sz="1600" dirty="0" smtClean="0">
                          <a:latin typeface="+mn-lt"/>
                          <a:ea typeface="Times New Roman"/>
                          <a:cs typeface="Times New Roman"/>
                        </a:rPr>
                        <a:t>Devuelve la parte entera de un número</a:t>
                      </a:r>
                      <a:r>
                        <a:rPr lang="es-VE" sz="1600" baseline="0" dirty="0" smtClean="0">
                          <a:latin typeface="+mn-lt"/>
                          <a:ea typeface="Times New Roman"/>
                          <a:cs typeface="Times New Roman"/>
                        </a:rPr>
                        <a:t> (sin redondear)</a:t>
                      </a:r>
                      <a:endParaRPr lang="es-VE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2985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a"/>
          <p:cNvGraphicFramePr>
            <a:graphicFrameLocks noGrp="1"/>
          </p:cNvGraphicFramePr>
          <p:nvPr/>
        </p:nvGraphicFramePr>
        <p:xfrm>
          <a:off x="1071538" y="1857364"/>
          <a:ext cx="7072362" cy="3360420"/>
        </p:xfrm>
        <a:graphic>
          <a:graphicData uri="http://schemas.openxmlformats.org/drawingml/2006/table">
            <a:tbl>
              <a:tblPr/>
              <a:tblGrid>
                <a:gridCol w="2222742"/>
                <a:gridCol w="4849620"/>
              </a:tblGrid>
              <a:tr h="480060"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s-ES" sz="1600" b="1" cap="all" dirty="0" smtClean="0">
                        <a:solidFill>
                          <a:srgbClr val="C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algn="ctr" fontAlgn="base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ES" sz="1600" b="1" cap="all" dirty="0" smtClean="0">
                          <a:solidFill>
                            <a:srgbClr val="C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función</a:t>
                      </a:r>
                      <a:endParaRPr lang="es-VE" sz="1600" dirty="0">
                        <a:solidFill>
                          <a:srgbClr val="C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s-ES" sz="1600" b="1" cap="all" dirty="0" smtClean="0">
                        <a:solidFill>
                          <a:srgbClr val="C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algn="ctr" fontAlgn="base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ES" sz="1600" b="1" cap="all" dirty="0" smtClean="0">
                          <a:solidFill>
                            <a:srgbClr val="C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descripción</a:t>
                      </a:r>
                      <a:endParaRPr lang="es-VE" sz="1600" dirty="0">
                        <a:solidFill>
                          <a:srgbClr val="C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</a:tr>
              <a:tr h="480060">
                <a:tc>
                  <a:txBody>
                    <a:bodyPr/>
                    <a:lstStyle/>
                    <a:p>
                      <a:pPr fontAlgn="base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s-ES" sz="1600" dirty="0" smtClean="0"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fontAlgn="base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ES" sz="1600" dirty="0" err="1" smtClean="0">
                          <a:latin typeface="+mn-lt"/>
                          <a:ea typeface="Times New Roman"/>
                          <a:cs typeface="Times New Roman"/>
                        </a:rPr>
                        <a:t>Math.Sin</a:t>
                      </a:r>
                      <a:r>
                        <a:rPr lang="es-ES" sz="1600" dirty="0" smtClean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s-ES" sz="1600" dirty="0">
                          <a:latin typeface="+mn-lt"/>
                          <a:ea typeface="Times New Roman"/>
                          <a:cs typeface="Times New Roman"/>
                        </a:rPr>
                        <a:t>( )</a:t>
                      </a:r>
                      <a:endParaRPr lang="es-VE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base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s-ES" sz="1600" dirty="0" smtClean="0"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algn="just" fontAlgn="base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ES" sz="1600" dirty="0" smtClean="0">
                          <a:latin typeface="+mn-lt"/>
                          <a:ea typeface="Times New Roman"/>
                          <a:cs typeface="Times New Roman"/>
                        </a:rPr>
                        <a:t>Devuelve </a:t>
                      </a:r>
                      <a:r>
                        <a:rPr lang="es-ES" sz="1600" dirty="0">
                          <a:latin typeface="+mn-lt"/>
                          <a:ea typeface="Times New Roman"/>
                          <a:cs typeface="Times New Roman"/>
                        </a:rPr>
                        <a:t>el seno de un ángulo expresado en radianes.</a:t>
                      </a:r>
                      <a:endParaRPr lang="es-VE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060">
                <a:tc>
                  <a:txBody>
                    <a:bodyPr/>
                    <a:lstStyle/>
                    <a:p>
                      <a:pPr fontAlgn="base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s-ES" sz="1600" dirty="0" smtClean="0"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fontAlgn="base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ES" sz="1600" dirty="0" err="1" smtClean="0">
                          <a:latin typeface="+mn-lt"/>
                          <a:ea typeface="Times New Roman"/>
                          <a:cs typeface="Times New Roman"/>
                        </a:rPr>
                        <a:t>Math.Cos</a:t>
                      </a:r>
                      <a:r>
                        <a:rPr lang="es-ES" sz="1600" dirty="0" smtClean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s-ES" sz="1600" dirty="0">
                          <a:latin typeface="+mn-lt"/>
                          <a:ea typeface="Times New Roman"/>
                          <a:cs typeface="Times New Roman"/>
                        </a:rPr>
                        <a:t>( )</a:t>
                      </a:r>
                      <a:endParaRPr lang="es-VE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base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s-ES" sz="1600" dirty="0" smtClean="0"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algn="just" fontAlgn="base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ES" sz="1600" dirty="0" smtClean="0">
                          <a:latin typeface="+mn-lt"/>
                          <a:ea typeface="Times New Roman"/>
                          <a:cs typeface="Times New Roman"/>
                        </a:rPr>
                        <a:t>Devuelve </a:t>
                      </a:r>
                      <a:r>
                        <a:rPr lang="es-ES" sz="1600" dirty="0">
                          <a:latin typeface="+mn-lt"/>
                          <a:ea typeface="Times New Roman"/>
                          <a:cs typeface="Times New Roman"/>
                        </a:rPr>
                        <a:t>el coseno de un ángulo expresado en radianes.</a:t>
                      </a:r>
                      <a:endParaRPr lang="es-VE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060">
                <a:tc>
                  <a:txBody>
                    <a:bodyPr/>
                    <a:lstStyle/>
                    <a:p>
                      <a:pPr fontAlgn="base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s-ES" sz="1600" dirty="0" smtClean="0"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fontAlgn="base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ES" sz="1600" dirty="0" err="1" smtClean="0">
                          <a:latin typeface="+mn-lt"/>
                          <a:ea typeface="Times New Roman"/>
                          <a:cs typeface="Times New Roman"/>
                        </a:rPr>
                        <a:t>Math.Tan</a:t>
                      </a:r>
                      <a:r>
                        <a:rPr lang="es-ES" sz="1600" dirty="0" smtClean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s-ES" sz="1600" dirty="0">
                          <a:latin typeface="+mn-lt"/>
                          <a:ea typeface="Times New Roman"/>
                          <a:cs typeface="Times New Roman"/>
                        </a:rPr>
                        <a:t>( )</a:t>
                      </a:r>
                      <a:endParaRPr lang="es-VE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base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s-ES" sz="1600" dirty="0" smtClean="0"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algn="just" fontAlgn="base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ES" sz="1600" dirty="0" smtClean="0">
                          <a:latin typeface="+mn-lt"/>
                          <a:ea typeface="Times New Roman"/>
                          <a:cs typeface="Times New Roman"/>
                        </a:rPr>
                        <a:t>Devuelve </a:t>
                      </a:r>
                      <a:r>
                        <a:rPr lang="es-ES" sz="1600" dirty="0">
                          <a:latin typeface="+mn-lt"/>
                          <a:ea typeface="Times New Roman"/>
                          <a:cs typeface="Times New Roman"/>
                        </a:rPr>
                        <a:t>la tangente de un ángulo expresado en radianes.</a:t>
                      </a:r>
                      <a:endParaRPr lang="es-VE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060">
                <a:tc>
                  <a:txBody>
                    <a:bodyPr/>
                    <a:lstStyle/>
                    <a:p>
                      <a:pPr fontAlgn="base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s-VE" sz="1600" dirty="0" smtClean="0"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fontAlgn="base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ES" sz="1600" dirty="0" err="1" smtClean="0">
                          <a:latin typeface="+mn-lt"/>
                          <a:ea typeface="Times New Roman"/>
                          <a:cs typeface="Times New Roman"/>
                        </a:rPr>
                        <a:t>Math</a:t>
                      </a:r>
                      <a:r>
                        <a:rPr lang="es-ES" sz="1600" dirty="0" smtClean="0">
                          <a:latin typeface="+mn-lt"/>
                          <a:ea typeface="Times New Roman"/>
                          <a:cs typeface="Times New Roman"/>
                        </a:rPr>
                        <a:t>.</a:t>
                      </a:r>
                      <a:r>
                        <a:rPr lang="es-VE" sz="1600" dirty="0" err="1" smtClean="0">
                          <a:latin typeface="+mn-lt"/>
                          <a:ea typeface="Times New Roman"/>
                          <a:cs typeface="Times New Roman"/>
                        </a:rPr>
                        <a:t>Asin</a:t>
                      </a:r>
                      <a:r>
                        <a:rPr lang="es-VE" sz="1600" dirty="0" smtClean="0">
                          <a:latin typeface="+mn-lt"/>
                          <a:ea typeface="Times New Roman"/>
                          <a:cs typeface="Times New Roman"/>
                        </a:rPr>
                        <a:t> ( )</a:t>
                      </a:r>
                      <a:endParaRPr lang="es-VE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base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VE" sz="1600" dirty="0" smtClean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</a:p>
                    <a:p>
                      <a:pPr algn="just" fontAlgn="base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VE" sz="1600" dirty="0" smtClean="0">
                          <a:latin typeface="+mn-lt"/>
                          <a:ea typeface="Times New Roman"/>
                          <a:cs typeface="Times New Roman"/>
                        </a:rPr>
                        <a:t>Devuelve el ángulo cuyo seno es el número especificado</a:t>
                      </a:r>
                      <a:endParaRPr lang="es-VE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060">
                <a:tc>
                  <a:txBody>
                    <a:bodyPr/>
                    <a:lstStyle/>
                    <a:p>
                      <a:pPr fontAlgn="base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s-VE" sz="1600" dirty="0" smtClean="0"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fontAlgn="base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ES" sz="1600" dirty="0" err="1" smtClean="0">
                          <a:latin typeface="+mn-lt"/>
                          <a:ea typeface="Times New Roman"/>
                          <a:cs typeface="Times New Roman"/>
                        </a:rPr>
                        <a:t>Math</a:t>
                      </a:r>
                      <a:r>
                        <a:rPr lang="es-ES" sz="1600" dirty="0" smtClean="0">
                          <a:latin typeface="+mn-lt"/>
                          <a:ea typeface="Times New Roman"/>
                          <a:cs typeface="Times New Roman"/>
                        </a:rPr>
                        <a:t>.</a:t>
                      </a:r>
                      <a:r>
                        <a:rPr lang="es-VE" sz="1600" dirty="0" err="1" smtClean="0">
                          <a:latin typeface="+mn-lt"/>
                          <a:ea typeface="Times New Roman"/>
                          <a:cs typeface="Times New Roman"/>
                        </a:rPr>
                        <a:t>Acos</a:t>
                      </a:r>
                      <a:r>
                        <a:rPr lang="es-VE" sz="1600" dirty="0" smtClean="0">
                          <a:latin typeface="+mn-lt"/>
                          <a:ea typeface="Times New Roman"/>
                          <a:cs typeface="Times New Roman"/>
                        </a:rPr>
                        <a:t> ()</a:t>
                      </a:r>
                      <a:endParaRPr lang="es-VE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base" latinLnBrk="0" hangingPunct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VE" sz="1600" dirty="0" smtClean="0"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marL="0" marR="0" indent="0" algn="just" defTabSz="914400" rtl="0" eaLnBrk="1" fontAlgn="base" latinLnBrk="0" hangingPunct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VE" sz="1600" dirty="0" smtClean="0">
                          <a:latin typeface="+mn-lt"/>
                          <a:ea typeface="Times New Roman"/>
                          <a:cs typeface="Times New Roman"/>
                        </a:rPr>
                        <a:t>Devuelve el ángulo cuyo coseno es el número especificado</a:t>
                      </a:r>
                    </a:p>
                    <a:p>
                      <a:pPr algn="just" fontAlgn="base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s-VE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060">
                <a:tc>
                  <a:txBody>
                    <a:bodyPr/>
                    <a:lstStyle/>
                    <a:p>
                      <a:pPr fontAlgn="base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s-ES" sz="1600" dirty="0" smtClean="0"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fontAlgn="base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ES" sz="1600" dirty="0" err="1" smtClean="0">
                          <a:latin typeface="+mn-lt"/>
                          <a:ea typeface="Times New Roman"/>
                          <a:cs typeface="Times New Roman"/>
                        </a:rPr>
                        <a:t>Math.Atan</a:t>
                      </a:r>
                      <a:r>
                        <a:rPr lang="es-ES" sz="1600" dirty="0">
                          <a:latin typeface="+mn-lt"/>
                          <a:ea typeface="Times New Roman"/>
                          <a:cs typeface="Times New Roman"/>
                        </a:rPr>
                        <a:t>( )</a:t>
                      </a:r>
                      <a:endParaRPr lang="es-VE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base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s-VE" sz="1600" dirty="0" smtClean="0"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algn="just" fontAlgn="base"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VE" sz="1600" dirty="0" smtClean="0">
                          <a:latin typeface="+mn-lt"/>
                          <a:ea typeface="Times New Roman"/>
                          <a:cs typeface="Times New Roman"/>
                        </a:rPr>
                        <a:t>Devuelve el ángulo cuya tangente o es el número especificado</a:t>
                      </a:r>
                      <a:endParaRPr lang="es-VE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357126" y="714356"/>
            <a:ext cx="8786874" cy="560406"/>
          </a:xfrm>
        </p:spPr>
        <p:txBody>
          <a:bodyPr>
            <a:normAutofit fontScale="90000"/>
          </a:bodyPr>
          <a:lstStyle/>
          <a:p>
            <a:r>
              <a:rPr lang="es-VE" sz="3200" dirty="0" smtClean="0"/>
              <a:t>Algunas funciones trigonométricas </a:t>
            </a:r>
            <a:endParaRPr lang="es-VE" sz="3200" dirty="0"/>
          </a:p>
        </p:txBody>
      </p:sp>
    </p:spTree>
    <p:extLst>
      <p:ext uri="{BB962C8B-B14F-4D97-AF65-F5344CB8AC3E}">
        <p14:creationId xmlns:p14="http://schemas.microsoft.com/office/powerpoint/2010/main" val="2084965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VE" dirty="0" smtClean="0">
                <a:solidFill>
                  <a:srgbClr val="92D050"/>
                </a:solidFill>
              </a:rPr>
              <a:t>Ejercicios:</a:t>
            </a:r>
            <a:r>
              <a:rPr lang="es-VE" dirty="0" smtClean="0"/>
              <a:t/>
            </a:r>
            <a:br>
              <a:rPr lang="es-VE" dirty="0" smtClean="0"/>
            </a:br>
            <a:endParaRPr lang="es-VE" dirty="0"/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VE"/>
          </a:p>
        </p:txBody>
      </p:sp>
      <p:graphicFrame>
        <p:nvGraphicFramePr>
          <p:cNvPr id="31745" name="Object 1"/>
          <p:cNvGraphicFramePr>
            <a:graphicFrameLocks noChangeAspect="1"/>
          </p:cNvGraphicFramePr>
          <p:nvPr/>
        </p:nvGraphicFramePr>
        <p:xfrm>
          <a:off x="1214414" y="2214554"/>
          <a:ext cx="2221317" cy="11430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784" name="Ecuación" r:id="rId3" imgW="977900" imgH="508000" progId="Equation.3">
                  <p:embed/>
                </p:oleObj>
              </mc:Choice>
              <mc:Fallback>
                <p:oleObj name="Ecuación" r:id="rId3" imgW="977900" imgH="508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4414" y="2214554"/>
                        <a:ext cx="2221317" cy="114300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4 Rectángulo"/>
          <p:cNvSpPr/>
          <p:nvPr/>
        </p:nvSpPr>
        <p:spPr>
          <a:xfrm>
            <a:off x="928662" y="928670"/>
            <a:ext cx="750099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VE" sz="2800" dirty="0" smtClean="0"/>
              <a:t>Escribir las siguientes ecuaciones como expresiones de Visual Basic:</a:t>
            </a:r>
            <a:endParaRPr lang="es-VE" sz="2800" dirty="0"/>
          </a:p>
        </p:txBody>
      </p:sp>
      <p:sp>
        <p:nvSpPr>
          <p:cNvPr id="6" name="5 Rectángulo"/>
          <p:cNvSpPr/>
          <p:nvPr/>
        </p:nvSpPr>
        <p:spPr>
          <a:xfrm>
            <a:off x="642910" y="2643182"/>
            <a:ext cx="57150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VE" sz="2800" dirty="0" smtClean="0"/>
              <a:t>a)</a:t>
            </a:r>
            <a:endParaRPr lang="es-VE" sz="2800" dirty="0"/>
          </a:p>
        </p:txBody>
      </p:sp>
      <p:sp>
        <p:nvSpPr>
          <p:cNvPr id="8" name="7 Rectángulo"/>
          <p:cNvSpPr/>
          <p:nvPr/>
        </p:nvSpPr>
        <p:spPr>
          <a:xfrm>
            <a:off x="642910" y="3857628"/>
            <a:ext cx="57150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VE" sz="2800" dirty="0"/>
              <a:t>b</a:t>
            </a:r>
            <a:r>
              <a:rPr lang="es-VE" sz="2800" dirty="0" smtClean="0"/>
              <a:t>)</a:t>
            </a:r>
            <a:endParaRPr lang="es-VE" sz="2800" dirty="0"/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VE"/>
          </a:p>
        </p:txBody>
      </p:sp>
      <p:graphicFrame>
        <p:nvGraphicFramePr>
          <p:cNvPr id="31747" name="Object 3"/>
          <p:cNvGraphicFramePr>
            <a:graphicFrameLocks noChangeAspect="1"/>
          </p:cNvGraphicFramePr>
          <p:nvPr/>
        </p:nvGraphicFramePr>
        <p:xfrm>
          <a:off x="1071538" y="3786190"/>
          <a:ext cx="4707568" cy="1236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785" name="Ecuación" r:id="rId5" imgW="1930320" imgH="507960" progId="Equation.3">
                  <p:embed/>
                </p:oleObj>
              </mc:Choice>
              <mc:Fallback>
                <p:oleObj name="Ecuación" r:id="rId5" imgW="1930320" imgH="5079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1538" y="3786190"/>
                        <a:ext cx="4707568" cy="1236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42368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dad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Equidad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dad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1024</TotalTime>
  <Words>977</Words>
  <Application>Microsoft Office PowerPoint</Application>
  <PresentationFormat>Presentación en pantalla (4:3)</PresentationFormat>
  <Paragraphs>210</Paragraphs>
  <Slides>22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22</vt:i4>
      </vt:variant>
    </vt:vector>
  </HeadingPairs>
  <TitlesOfParts>
    <vt:vector size="24" baseType="lpstr">
      <vt:lpstr>Equidad</vt:lpstr>
      <vt:lpstr>Ecuación</vt:lpstr>
      <vt:lpstr>Tema 7. Introducción a lenguaje de programación Visual Basic  (clase 2)</vt:lpstr>
      <vt:lpstr>Contenido del tema 7</vt:lpstr>
      <vt:lpstr>Operadores aritméticos</vt:lpstr>
      <vt:lpstr>Orden de prioridad de los operadores aritméticos</vt:lpstr>
      <vt:lpstr>Ejercicios: </vt:lpstr>
      <vt:lpstr>Ejercicios: </vt:lpstr>
      <vt:lpstr>Algunas funciones matemáticas </vt:lpstr>
      <vt:lpstr>Algunas funciones trigonométricas </vt:lpstr>
      <vt:lpstr>Ejercicios: </vt:lpstr>
      <vt:lpstr>Programas en Visual Basic (usando funciones matemáticas)</vt:lpstr>
      <vt:lpstr>Presentación de PowerPoint</vt:lpstr>
      <vt:lpstr>Presentación de PowerPoint</vt:lpstr>
      <vt:lpstr>Entrada de datos con cuadros de entrada (InputBox)</vt:lpstr>
      <vt:lpstr>Presentación de PowerPoint</vt:lpstr>
      <vt:lpstr>InputBox con Título</vt:lpstr>
      <vt:lpstr>Operaciones de Salida con cuadros de mensaje (MsgBox)</vt:lpstr>
      <vt:lpstr>Presentación de PowerPoint</vt:lpstr>
      <vt:lpstr>Presentación de PowerPoint</vt:lpstr>
      <vt:lpstr>MsgBox con Título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ale</dc:creator>
  <cp:lastModifiedBy>evaluador</cp:lastModifiedBy>
  <cp:revision>134</cp:revision>
  <dcterms:created xsi:type="dcterms:W3CDTF">2013-09-30T13:51:19Z</dcterms:created>
  <dcterms:modified xsi:type="dcterms:W3CDTF">2019-02-18T21:27:51Z</dcterms:modified>
</cp:coreProperties>
</file>