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1" r:id="rId3"/>
    <p:sldId id="262" r:id="rId4"/>
    <p:sldId id="263" r:id="rId5"/>
    <p:sldId id="265" r:id="rId6"/>
    <p:sldId id="266" r:id="rId7"/>
    <p:sldId id="267" r:id="rId8"/>
    <p:sldId id="268" r:id="rId9"/>
    <p:sldId id="270" r:id="rId10"/>
    <p:sldId id="269" r:id="rId11"/>
    <p:sldId id="271" r:id="rId12"/>
    <p:sldId id="272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75" r:id="rId21"/>
    <p:sldId id="276" r:id="rId22"/>
    <p:sldId id="282" r:id="rId23"/>
    <p:sldId id="285" r:id="rId24"/>
    <p:sldId id="286" r:id="rId25"/>
    <p:sldId id="287" r:id="rId26"/>
    <p:sldId id="288" r:id="rId27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1CA59F-DD64-42D3-82FA-31962E43C5F1}" type="doc">
      <dgm:prSet loTypeId="urn:microsoft.com/office/officeart/2005/8/layout/vProcess5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VE"/>
        </a:p>
      </dgm:t>
    </dgm:pt>
    <dgm:pt modelId="{B4971DFC-022E-4541-8933-1CDEA57BBF4A}">
      <dgm:prSet phldrT="[Texto]" custT="1"/>
      <dgm:spPr/>
      <dgm:t>
        <a:bodyPr/>
        <a:lstStyle/>
        <a:p>
          <a:r>
            <a:rPr lang="es-VE" sz="2000" dirty="0" smtClean="0"/>
            <a:t>Análisis </a:t>
          </a:r>
          <a:r>
            <a:rPr lang="es-VE" sz="1500" dirty="0" smtClean="0"/>
            <a:t> </a:t>
          </a:r>
          <a:r>
            <a:rPr lang="es-VE" sz="2000" dirty="0" smtClean="0">
              <a:solidFill>
                <a:srgbClr val="FFFF00"/>
              </a:solidFill>
            </a:rPr>
            <a:t>(</a:t>
          </a:r>
          <a:r>
            <a:rPr lang="es-VE" sz="2000" dirty="0" err="1" smtClean="0">
              <a:solidFill>
                <a:srgbClr val="FFFF00"/>
              </a:solidFill>
            </a:rPr>
            <a:t>An</a:t>
          </a:r>
          <a:r>
            <a:rPr lang="es-ES" sz="2000" dirty="0" err="1" smtClean="0">
              <a:solidFill>
                <a:srgbClr val="FFFF00"/>
              </a:solidFill>
            </a:rPr>
            <a:t>álisis</a:t>
          </a:r>
          <a:r>
            <a:rPr lang="es-ES" sz="2000" dirty="0" smtClean="0">
              <a:solidFill>
                <a:srgbClr val="FFFF00"/>
              </a:solidFill>
            </a:rPr>
            <a:t> E-P-S)</a:t>
          </a:r>
          <a:endParaRPr lang="es-VE" sz="2000" dirty="0">
            <a:solidFill>
              <a:srgbClr val="FFFF00"/>
            </a:solidFill>
          </a:endParaRPr>
        </a:p>
      </dgm:t>
    </dgm:pt>
    <dgm:pt modelId="{FE93EAC0-5720-46A5-BE14-F06E67920A43}" type="parTrans" cxnId="{695AEA8C-F634-4FE6-B97D-79AB02FB5001}">
      <dgm:prSet/>
      <dgm:spPr/>
      <dgm:t>
        <a:bodyPr/>
        <a:lstStyle/>
        <a:p>
          <a:endParaRPr lang="es-VE"/>
        </a:p>
      </dgm:t>
    </dgm:pt>
    <dgm:pt modelId="{AEA315C6-FAD1-4CDF-BF75-D1FE63B1FEDF}" type="sibTrans" cxnId="{695AEA8C-F634-4FE6-B97D-79AB02FB5001}">
      <dgm:prSet/>
      <dgm:spPr/>
      <dgm:t>
        <a:bodyPr/>
        <a:lstStyle/>
        <a:p>
          <a:endParaRPr lang="es-VE"/>
        </a:p>
      </dgm:t>
    </dgm:pt>
    <dgm:pt modelId="{D6B9DC99-F87F-48FE-9A50-04325368DC59}">
      <dgm:prSet phldrT="[Texto]" custT="1"/>
      <dgm:spPr/>
      <dgm:t>
        <a:bodyPr/>
        <a:lstStyle/>
        <a:p>
          <a:r>
            <a:rPr lang="es-VE" sz="2000" dirty="0" smtClean="0"/>
            <a:t>Diseño</a:t>
          </a:r>
          <a:r>
            <a:rPr lang="es-VE" sz="1500" dirty="0" smtClean="0"/>
            <a:t> </a:t>
          </a:r>
          <a:r>
            <a:rPr lang="es-VE" sz="1800" dirty="0" smtClean="0">
              <a:solidFill>
                <a:srgbClr val="FFFF00"/>
              </a:solidFill>
            </a:rPr>
            <a:t>(Algoritmos y  diagramas</a:t>
          </a:r>
        </a:p>
        <a:p>
          <a:r>
            <a:rPr lang="es-VE" sz="1800" dirty="0" smtClean="0">
              <a:solidFill>
                <a:srgbClr val="FFFF00"/>
              </a:solidFill>
            </a:rPr>
            <a:t>               de flujo)</a:t>
          </a:r>
          <a:endParaRPr lang="es-VE" sz="1800" dirty="0">
            <a:solidFill>
              <a:srgbClr val="FFFF00"/>
            </a:solidFill>
          </a:endParaRPr>
        </a:p>
      </dgm:t>
    </dgm:pt>
    <dgm:pt modelId="{1651D34B-7D92-4F83-A7D9-114B7EDBABCA}" type="parTrans" cxnId="{40E481F6-B1D1-43AA-8684-002DAF89F6F2}">
      <dgm:prSet/>
      <dgm:spPr/>
      <dgm:t>
        <a:bodyPr/>
        <a:lstStyle/>
        <a:p>
          <a:endParaRPr lang="es-VE"/>
        </a:p>
      </dgm:t>
    </dgm:pt>
    <dgm:pt modelId="{81699C72-E38B-4216-A32B-EAED8132BCE1}" type="sibTrans" cxnId="{40E481F6-B1D1-43AA-8684-002DAF89F6F2}">
      <dgm:prSet/>
      <dgm:spPr/>
      <dgm:t>
        <a:bodyPr/>
        <a:lstStyle/>
        <a:p>
          <a:endParaRPr lang="es-VE"/>
        </a:p>
      </dgm:t>
    </dgm:pt>
    <dgm:pt modelId="{99863EBA-DF03-4F1C-BAF9-3C1598EA4F16}">
      <dgm:prSet phldrT="[Texto]" custT="1"/>
      <dgm:spPr/>
      <dgm:t>
        <a:bodyPr/>
        <a:lstStyle/>
        <a:p>
          <a:r>
            <a:rPr lang="es-VE" sz="2000" dirty="0" smtClean="0"/>
            <a:t>Ejecución </a:t>
          </a:r>
          <a:r>
            <a:rPr lang="es-VE" sz="2000" dirty="0" smtClean="0"/>
            <a:t>y </a:t>
          </a:r>
          <a:r>
            <a:rPr lang="es-VE" sz="2000" dirty="0" smtClean="0"/>
            <a:t>pruebas (Tema7)</a:t>
          </a:r>
          <a:endParaRPr lang="es-VE" sz="2000" dirty="0"/>
        </a:p>
      </dgm:t>
    </dgm:pt>
    <dgm:pt modelId="{1D97BAA1-334E-4188-8688-CE8F7FA459FE}" type="parTrans" cxnId="{33858CDB-E403-4EFD-B0F6-02638F3D5955}">
      <dgm:prSet/>
      <dgm:spPr/>
      <dgm:t>
        <a:bodyPr/>
        <a:lstStyle/>
        <a:p>
          <a:endParaRPr lang="es-VE"/>
        </a:p>
      </dgm:t>
    </dgm:pt>
    <dgm:pt modelId="{C7FC3358-32F6-4C55-BC86-AF9293B733C9}" type="sibTrans" cxnId="{33858CDB-E403-4EFD-B0F6-02638F3D5955}">
      <dgm:prSet/>
      <dgm:spPr/>
      <dgm:t>
        <a:bodyPr/>
        <a:lstStyle/>
        <a:p>
          <a:endParaRPr lang="es-VE"/>
        </a:p>
      </dgm:t>
    </dgm:pt>
    <dgm:pt modelId="{2C5B132C-9309-4560-82E9-E764ADAE646F}">
      <dgm:prSet custT="1"/>
      <dgm:spPr/>
      <dgm:t>
        <a:bodyPr/>
        <a:lstStyle/>
        <a:p>
          <a:r>
            <a:rPr lang="es-VE" sz="2000" dirty="0" smtClean="0"/>
            <a:t>Codificación   (Tema 7)</a:t>
          </a:r>
          <a:endParaRPr lang="es-VE" sz="2000" dirty="0"/>
        </a:p>
      </dgm:t>
    </dgm:pt>
    <dgm:pt modelId="{62404ADC-6AE3-48C5-8E11-C984AD7C7925}" type="parTrans" cxnId="{910E6785-FD33-457D-AD45-63531688942D}">
      <dgm:prSet/>
      <dgm:spPr/>
      <dgm:t>
        <a:bodyPr/>
        <a:lstStyle/>
        <a:p>
          <a:endParaRPr lang="es-VE"/>
        </a:p>
      </dgm:t>
    </dgm:pt>
    <dgm:pt modelId="{1E34E8A1-24F8-4BCA-8E82-8E897B511AEB}" type="sibTrans" cxnId="{910E6785-FD33-457D-AD45-63531688942D}">
      <dgm:prSet/>
      <dgm:spPr/>
      <dgm:t>
        <a:bodyPr/>
        <a:lstStyle/>
        <a:p>
          <a:endParaRPr lang="es-VE"/>
        </a:p>
      </dgm:t>
    </dgm:pt>
    <dgm:pt modelId="{5EB37D76-1DB4-4EB4-9186-88FC2FB44043}" type="pres">
      <dgm:prSet presAssocID="{281CA59F-DD64-42D3-82FA-31962E43C5F1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s-VE"/>
        </a:p>
      </dgm:t>
    </dgm:pt>
    <dgm:pt modelId="{17D90DD6-333A-442F-A5EB-C51D5B7AD026}" type="pres">
      <dgm:prSet presAssocID="{281CA59F-DD64-42D3-82FA-31962E43C5F1}" presName="dummyMaxCanvas" presStyleCnt="0">
        <dgm:presLayoutVars/>
      </dgm:prSet>
      <dgm:spPr/>
    </dgm:pt>
    <dgm:pt modelId="{C72197C6-18BE-47E3-BF0B-A4E4F5129E42}" type="pres">
      <dgm:prSet presAssocID="{281CA59F-DD64-42D3-82FA-31962E43C5F1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ED2B96ED-14E2-4724-A27F-7C8759096454}" type="pres">
      <dgm:prSet presAssocID="{281CA59F-DD64-42D3-82FA-31962E43C5F1}" presName="FourNodes_2" presStyleLbl="node1" presStyleIdx="1" presStyleCnt="4" custScaleX="108299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A471749F-727C-4D8D-A5E0-3E7617E51F2A}" type="pres">
      <dgm:prSet presAssocID="{281CA59F-DD64-42D3-82FA-31962E43C5F1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EA461214-751D-43DA-970C-9D2CC3CDAC9F}" type="pres">
      <dgm:prSet presAssocID="{281CA59F-DD64-42D3-82FA-31962E43C5F1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CFA64567-7D59-4FFA-8B64-651416A352A9}" type="pres">
      <dgm:prSet presAssocID="{281CA59F-DD64-42D3-82FA-31962E43C5F1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2E349CF2-20E6-45C0-BB33-9954FE4D07DC}" type="pres">
      <dgm:prSet presAssocID="{281CA59F-DD64-42D3-82FA-31962E43C5F1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8EAC9848-3296-49F2-BF4B-2880E27ABD98}" type="pres">
      <dgm:prSet presAssocID="{281CA59F-DD64-42D3-82FA-31962E43C5F1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25271A24-0827-4B36-B02B-F4B09662833F}" type="pres">
      <dgm:prSet presAssocID="{281CA59F-DD64-42D3-82FA-31962E43C5F1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F5E0739A-EB88-4879-8EAC-564A5B65DCA2}" type="pres">
      <dgm:prSet presAssocID="{281CA59F-DD64-42D3-82FA-31962E43C5F1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22B88733-72BF-4FBF-AFCB-AE27EDCC09C2}" type="pres">
      <dgm:prSet presAssocID="{281CA59F-DD64-42D3-82FA-31962E43C5F1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  <dgm:pt modelId="{020594D4-F707-4843-8FF3-F2080134A380}" type="pres">
      <dgm:prSet presAssocID="{281CA59F-DD64-42D3-82FA-31962E43C5F1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VE"/>
        </a:p>
      </dgm:t>
    </dgm:pt>
  </dgm:ptLst>
  <dgm:cxnLst>
    <dgm:cxn modelId="{2C7B6FFE-57EC-4208-A78B-A6C70BC5D56D}" type="presOf" srcId="{B4971DFC-022E-4541-8933-1CDEA57BBF4A}" destId="{25271A24-0827-4B36-B02B-F4B09662833F}" srcOrd="1" destOrd="0" presId="urn:microsoft.com/office/officeart/2005/8/layout/vProcess5"/>
    <dgm:cxn modelId="{AAB06F12-758C-4BED-8F63-426EC2323A56}" type="presOf" srcId="{1E34E8A1-24F8-4BCA-8E82-8E897B511AEB}" destId="{8EAC9848-3296-49F2-BF4B-2880E27ABD98}" srcOrd="0" destOrd="0" presId="urn:microsoft.com/office/officeart/2005/8/layout/vProcess5"/>
    <dgm:cxn modelId="{40E481F6-B1D1-43AA-8684-002DAF89F6F2}" srcId="{281CA59F-DD64-42D3-82FA-31962E43C5F1}" destId="{D6B9DC99-F87F-48FE-9A50-04325368DC59}" srcOrd="1" destOrd="0" parTransId="{1651D34B-7D92-4F83-A7D9-114B7EDBABCA}" sibTransId="{81699C72-E38B-4216-A32B-EAED8132BCE1}"/>
    <dgm:cxn modelId="{67EA4C5B-6EF8-4973-A672-274A6FF74DFB}" type="presOf" srcId="{99863EBA-DF03-4F1C-BAF9-3C1598EA4F16}" destId="{EA461214-751D-43DA-970C-9D2CC3CDAC9F}" srcOrd="0" destOrd="0" presId="urn:microsoft.com/office/officeart/2005/8/layout/vProcess5"/>
    <dgm:cxn modelId="{695AEA8C-F634-4FE6-B97D-79AB02FB5001}" srcId="{281CA59F-DD64-42D3-82FA-31962E43C5F1}" destId="{B4971DFC-022E-4541-8933-1CDEA57BBF4A}" srcOrd="0" destOrd="0" parTransId="{FE93EAC0-5720-46A5-BE14-F06E67920A43}" sibTransId="{AEA315C6-FAD1-4CDF-BF75-D1FE63B1FEDF}"/>
    <dgm:cxn modelId="{F3B5A9EE-D0B5-4B14-A79C-F13A53EC26AB}" type="presOf" srcId="{B4971DFC-022E-4541-8933-1CDEA57BBF4A}" destId="{C72197C6-18BE-47E3-BF0B-A4E4F5129E42}" srcOrd="0" destOrd="0" presId="urn:microsoft.com/office/officeart/2005/8/layout/vProcess5"/>
    <dgm:cxn modelId="{12C52AE7-4979-4699-B49B-CFA62687A3E8}" type="presOf" srcId="{D6B9DC99-F87F-48FE-9A50-04325368DC59}" destId="{ED2B96ED-14E2-4724-A27F-7C8759096454}" srcOrd="0" destOrd="0" presId="urn:microsoft.com/office/officeart/2005/8/layout/vProcess5"/>
    <dgm:cxn modelId="{33858CDB-E403-4EFD-B0F6-02638F3D5955}" srcId="{281CA59F-DD64-42D3-82FA-31962E43C5F1}" destId="{99863EBA-DF03-4F1C-BAF9-3C1598EA4F16}" srcOrd="3" destOrd="0" parTransId="{1D97BAA1-334E-4188-8688-CE8F7FA459FE}" sibTransId="{C7FC3358-32F6-4C55-BC86-AF9293B733C9}"/>
    <dgm:cxn modelId="{023D9532-D30A-4905-A3DC-5B9A59DBCBB1}" type="presOf" srcId="{281CA59F-DD64-42D3-82FA-31962E43C5F1}" destId="{5EB37D76-1DB4-4EB4-9186-88FC2FB44043}" srcOrd="0" destOrd="0" presId="urn:microsoft.com/office/officeart/2005/8/layout/vProcess5"/>
    <dgm:cxn modelId="{910E6785-FD33-457D-AD45-63531688942D}" srcId="{281CA59F-DD64-42D3-82FA-31962E43C5F1}" destId="{2C5B132C-9309-4560-82E9-E764ADAE646F}" srcOrd="2" destOrd="0" parTransId="{62404ADC-6AE3-48C5-8E11-C984AD7C7925}" sibTransId="{1E34E8A1-24F8-4BCA-8E82-8E897B511AEB}"/>
    <dgm:cxn modelId="{260F0315-A25C-496F-8215-ACE33FBEDCAF}" type="presOf" srcId="{2C5B132C-9309-4560-82E9-E764ADAE646F}" destId="{A471749F-727C-4D8D-A5E0-3E7617E51F2A}" srcOrd="0" destOrd="0" presId="urn:microsoft.com/office/officeart/2005/8/layout/vProcess5"/>
    <dgm:cxn modelId="{ADEEB794-B485-4432-9741-F45E64FD40B0}" type="presOf" srcId="{2C5B132C-9309-4560-82E9-E764ADAE646F}" destId="{22B88733-72BF-4FBF-AFCB-AE27EDCC09C2}" srcOrd="1" destOrd="0" presId="urn:microsoft.com/office/officeart/2005/8/layout/vProcess5"/>
    <dgm:cxn modelId="{8B71B298-5EBF-461C-BFB5-D7304AF4D53F}" type="presOf" srcId="{AEA315C6-FAD1-4CDF-BF75-D1FE63B1FEDF}" destId="{CFA64567-7D59-4FFA-8B64-651416A352A9}" srcOrd="0" destOrd="0" presId="urn:microsoft.com/office/officeart/2005/8/layout/vProcess5"/>
    <dgm:cxn modelId="{F874A428-680B-4C1A-B34A-8DA8E958B824}" type="presOf" srcId="{D6B9DC99-F87F-48FE-9A50-04325368DC59}" destId="{F5E0739A-EB88-4879-8EAC-564A5B65DCA2}" srcOrd="1" destOrd="0" presId="urn:microsoft.com/office/officeart/2005/8/layout/vProcess5"/>
    <dgm:cxn modelId="{8667B41E-C301-49BA-B080-30C963F0B71A}" type="presOf" srcId="{99863EBA-DF03-4F1C-BAF9-3C1598EA4F16}" destId="{020594D4-F707-4843-8FF3-F2080134A380}" srcOrd="1" destOrd="0" presId="urn:microsoft.com/office/officeart/2005/8/layout/vProcess5"/>
    <dgm:cxn modelId="{95CB41D0-A039-4FA3-AA3D-38D917E8C5F2}" type="presOf" srcId="{81699C72-E38B-4216-A32B-EAED8132BCE1}" destId="{2E349CF2-20E6-45C0-BB33-9954FE4D07DC}" srcOrd="0" destOrd="0" presId="urn:microsoft.com/office/officeart/2005/8/layout/vProcess5"/>
    <dgm:cxn modelId="{9F099EF6-E152-4665-BDA2-1C02BCC87CDA}" type="presParOf" srcId="{5EB37D76-1DB4-4EB4-9186-88FC2FB44043}" destId="{17D90DD6-333A-442F-A5EB-C51D5B7AD026}" srcOrd="0" destOrd="0" presId="urn:microsoft.com/office/officeart/2005/8/layout/vProcess5"/>
    <dgm:cxn modelId="{601D4A70-6057-474F-9E0F-D7E5E3A2BC05}" type="presParOf" srcId="{5EB37D76-1DB4-4EB4-9186-88FC2FB44043}" destId="{C72197C6-18BE-47E3-BF0B-A4E4F5129E42}" srcOrd="1" destOrd="0" presId="urn:microsoft.com/office/officeart/2005/8/layout/vProcess5"/>
    <dgm:cxn modelId="{3848BBDD-9778-47E3-98E5-E8296890CFA0}" type="presParOf" srcId="{5EB37D76-1DB4-4EB4-9186-88FC2FB44043}" destId="{ED2B96ED-14E2-4724-A27F-7C8759096454}" srcOrd="2" destOrd="0" presId="urn:microsoft.com/office/officeart/2005/8/layout/vProcess5"/>
    <dgm:cxn modelId="{67EE3CBD-B240-42F3-A4C1-29180BE546D6}" type="presParOf" srcId="{5EB37D76-1DB4-4EB4-9186-88FC2FB44043}" destId="{A471749F-727C-4D8D-A5E0-3E7617E51F2A}" srcOrd="3" destOrd="0" presId="urn:microsoft.com/office/officeart/2005/8/layout/vProcess5"/>
    <dgm:cxn modelId="{FA99EC61-7190-4A18-97CF-F9A0CD8E25CC}" type="presParOf" srcId="{5EB37D76-1DB4-4EB4-9186-88FC2FB44043}" destId="{EA461214-751D-43DA-970C-9D2CC3CDAC9F}" srcOrd="4" destOrd="0" presId="urn:microsoft.com/office/officeart/2005/8/layout/vProcess5"/>
    <dgm:cxn modelId="{2D6A0645-83B3-4F40-98BE-8B3E07D03CB5}" type="presParOf" srcId="{5EB37D76-1DB4-4EB4-9186-88FC2FB44043}" destId="{CFA64567-7D59-4FFA-8B64-651416A352A9}" srcOrd="5" destOrd="0" presId="urn:microsoft.com/office/officeart/2005/8/layout/vProcess5"/>
    <dgm:cxn modelId="{DDB6CFFD-495E-45EB-A698-9A2F909FFF4C}" type="presParOf" srcId="{5EB37D76-1DB4-4EB4-9186-88FC2FB44043}" destId="{2E349CF2-20E6-45C0-BB33-9954FE4D07DC}" srcOrd="6" destOrd="0" presId="urn:microsoft.com/office/officeart/2005/8/layout/vProcess5"/>
    <dgm:cxn modelId="{67CF1360-6FC7-4C7B-8908-2CF9AD161BC3}" type="presParOf" srcId="{5EB37D76-1DB4-4EB4-9186-88FC2FB44043}" destId="{8EAC9848-3296-49F2-BF4B-2880E27ABD98}" srcOrd="7" destOrd="0" presId="urn:microsoft.com/office/officeart/2005/8/layout/vProcess5"/>
    <dgm:cxn modelId="{CF047F57-0AAA-4673-98E3-F87822D7E56E}" type="presParOf" srcId="{5EB37D76-1DB4-4EB4-9186-88FC2FB44043}" destId="{25271A24-0827-4B36-B02B-F4B09662833F}" srcOrd="8" destOrd="0" presId="urn:microsoft.com/office/officeart/2005/8/layout/vProcess5"/>
    <dgm:cxn modelId="{4371D31C-9BBE-4C71-8E6E-5D0FF2FA1118}" type="presParOf" srcId="{5EB37D76-1DB4-4EB4-9186-88FC2FB44043}" destId="{F5E0739A-EB88-4879-8EAC-564A5B65DCA2}" srcOrd="9" destOrd="0" presId="urn:microsoft.com/office/officeart/2005/8/layout/vProcess5"/>
    <dgm:cxn modelId="{8E8156B3-97CA-4602-8772-E7BCEEEF403F}" type="presParOf" srcId="{5EB37D76-1DB4-4EB4-9186-88FC2FB44043}" destId="{22B88733-72BF-4FBF-AFCB-AE27EDCC09C2}" srcOrd="10" destOrd="0" presId="urn:microsoft.com/office/officeart/2005/8/layout/vProcess5"/>
    <dgm:cxn modelId="{331C11FD-033D-43F9-8C6F-BEF296C022DF}" type="presParOf" srcId="{5EB37D76-1DB4-4EB4-9186-88FC2FB44043}" destId="{020594D4-F707-4843-8FF3-F2080134A380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2197C6-18BE-47E3-BF0B-A4E4F5129E42}">
      <dsp:nvSpPr>
        <dsp:cNvPr id="0" name=""/>
        <dsp:cNvSpPr/>
      </dsp:nvSpPr>
      <dsp:spPr>
        <a:xfrm>
          <a:off x="0" y="0"/>
          <a:ext cx="4533897" cy="79978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000" kern="1200" dirty="0" smtClean="0"/>
            <a:t>Análisis </a:t>
          </a:r>
          <a:r>
            <a:rPr lang="es-VE" sz="1500" kern="1200" dirty="0" smtClean="0"/>
            <a:t> </a:t>
          </a:r>
          <a:r>
            <a:rPr lang="es-VE" sz="2000" kern="1200" dirty="0" smtClean="0">
              <a:solidFill>
                <a:srgbClr val="FFFF00"/>
              </a:solidFill>
            </a:rPr>
            <a:t>(</a:t>
          </a:r>
          <a:r>
            <a:rPr lang="es-VE" sz="2000" kern="1200" dirty="0" err="1" smtClean="0">
              <a:solidFill>
                <a:srgbClr val="FFFF00"/>
              </a:solidFill>
            </a:rPr>
            <a:t>An</a:t>
          </a:r>
          <a:r>
            <a:rPr lang="es-ES" sz="2000" kern="1200" dirty="0" err="1" smtClean="0">
              <a:solidFill>
                <a:srgbClr val="FFFF00"/>
              </a:solidFill>
            </a:rPr>
            <a:t>álisis</a:t>
          </a:r>
          <a:r>
            <a:rPr lang="es-ES" sz="2000" kern="1200" dirty="0" smtClean="0">
              <a:solidFill>
                <a:srgbClr val="FFFF00"/>
              </a:solidFill>
            </a:rPr>
            <a:t> E-P-S)</a:t>
          </a:r>
          <a:endParaRPr lang="es-VE" sz="2000" kern="1200" dirty="0">
            <a:solidFill>
              <a:srgbClr val="FFFF00"/>
            </a:solidFill>
          </a:endParaRPr>
        </a:p>
      </dsp:txBody>
      <dsp:txXfrm>
        <a:off x="23425" y="23425"/>
        <a:ext cx="3603288" cy="752931"/>
      </dsp:txXfrm>
    </dsp:sp>
    <dsp:sp modelId="{ED2B96ED-14E2-4724-A27F-7C8759096454}">
      <dsp:nvSpPr>
        <dsp:cNvPr id="0" name=""/>
        <dsp:cNvSpPr/>
      </dsp:nvSpPr>
      <dsp:spPr>
        <a:xfrm>
          <a:off x="191579" y="945196"/>
          <a:ext cx="4910165" cy="799781"/>
        </a:xfrm>
        <a:prstGeom prst="roundRect">
          <a:avLst>
            <a:gd name="adj" fmla="val 10000"/>
          </a:avLst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000" kern="1200" dirty="0" smtClean="0"/>
            <a:t>Diseño</a:t>
          </a:r>
          <a:r>
            <a:rPr lang="es-VE" sz="1500" kern="1200" dirty="0" smtClean="0"/>
            <a:t> </a:t>
          </a:r>
          <a:r>
            <a:rPr lang="es-VE" sz="1800" kern="1200" dirty="0" smtClean="0">
              <a:solidFill>
                <a:srgbClr val="FFFF00"/>
              </a:solidFill>
            </a:rPr>
            <a:t>(Algoritmos y  diagramas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1800" kern="1200" dirty="0" smtClean="0">
              <a:solidFill>
                <a:srgbClr val="FFFF00"/>
              </a:solidFill>
            </a:rPr>
            <a:t>               de flujo)</a:t>
          </a:r>
          <a:endParaRPr lang="es-VE" sz="1800" kern="1200" dirty="0">
            <a:solidFill>
              <a:srgbClr val="FFFF00"/>
            </a:solidFill>
          </a:endParaRPr>
        </a:p>
      </dsp:txBody>
      <dsp:txXfrm>
        <a:off x="215004" y="968621"/>
        <a:ext cx="3889088" cy="752931"/>
      </dsp:txXfrm>
    </dsp:sp>
    <dsp:sp modelId="{A471749F-727C-4D8D-A5E0-3E7617E51F2A}">
      <dsp:nvSpPr>
        <dsp:cNvPr id="0" name=""/>
        <dsp:cNvSpPr/>
      </dsp:nvSpPr>
      <dsp:spPr>
        <a:xfrm>
          <a:off x="753760" y="1890393"/>
          <a:ext cx="4533897" cy="799781"/>
        </a:xfrm>
        <a:prstGeom prst="roundRect">
          <a:avLst>
            <a:gd name="adj" fmla="val 10000"/>
          </a:avLst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000" kern="1200" dirty="0" smtClean="0"/>
            <a:t>Codificación   (Tema 7)</a:t>
          </a:r>
          <a:endParaRPr lang="es-VE" sz="2000" kern="1200" dirty="0"/>
        </a:p>
      </dsp:txBody>
      <dsp:txXfrm>
        <a:off x="777185" y="1913818"/>
        <a:ext cx="3593142" cy="752931"/>
      </dsp:txXfrm>
    </dsp:sp>
    <dsp:sp modelId="{EA461214-751D-43DA-970C-9D2CC3CDAC9F}">
      <dsp:nvSpPr>
        <dsp:cNvPr id="0" name=""/>
        <dsp:cNvSpPr/>
      </dsp:nvSpPr>
      <dsp:spPr>
        <a:xfrm>
          <a:off x="1133474" y="2835590"/>
          <a:ext cx="4533897" cy="799781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VE" sz="2000" kern="1200" dirty="0" smtClean="0"/>
            <a:t>Ejecución </a:t>
          </a:r>
          <a:r>
            <a:rPr lang="es-VE" sz="2000" kern="1200" dirty="0" smtClean="0"/>
            <a:t>y </a:t>
          </a:r>
          <a:r>
            <a:rPr lang="es-VE" sz="2000" kern="1200" dirty="0" smtClean="0"/>
            <a:t>pruebas (Tema7)</a:t>
          </a:r>
          <a:endParaRPr lang="es-VE" sz="2000" kern="1200" dirty="0"/>
        </a:p>
      </dsp:txBody>
      <dsp:txXfrm>
        <a:off x="1156899" y="2859015"/>
        <a:ext cx="3587475" cy="752931"/>
      </dsp:txXfrm>
    </dsp:sp>
    <dsp:sp modelId="{CFA64567-7D59-4FFA-8B64-651416A352A9}">
      <dsp:nvSpPr>
        <dsp:cNvPr id="0" name=""/>
        <dsp:cNvSpPr/>
      </dsp:nvSpPr>
      <dsp:spPr>
        <a:xfrm>
          <a:off x="4014039" y="612560"/>
          <a:ext cx="519858" cy="5198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VE" sz="1800" kern="1200"/>
        </a:p>
      </dsp:txBody>
      <dsp:txXfrm>
        <a:off x="4131007" y="612560"/>
        <a:ext cx="285922" cy="391193"/>
      </dsp:txXfrm>
    </dsp:sp>
    <dsp:sp modelId="{2E349CF2-20E6-45C0-BB33-9954FE4D07DC}">
      <dsp:nvSpPr>
        <dsp:cNvPr id="0" name=""/>
        <dsp:cNvSpPr/>
      </dsp:nvSpPr>
      <dsp:spPr>
        <a:xfrm>
          <a:off x="4393753" y="1557756"/>
          <a:ext cx="519858" cy="5198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5358425"/>
            <a:satOff val="-6896"/>
            <a:lumOff val="-537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5358425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VE" sz="1800" kern="1200"/>
        </a:p>
      </dsp:txBody>
      <dsp:txXfrm>
        <a:off x="4510721" y="1557756"/>
        <a:ext cx="285922" cy="391193"/>
      </dsp:txXfrm>
    </dsp:sp>
    <dsp:sp modelId="{8EAC9848-3296-49F2-BF4B-2880E27ABD98}">
      <dsp:nvSpPr>
        <dsp:cNvPr id="0" name=""/>
        <dsp:cNvSpPr/>
      </dsp:nvSpPr>
      <dsp:spPr>
        <a:xfrm>
          <a:off x="4767799" y="2502953"/>
          <a:ext cx="519858" cy="519858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10716850"/>
            <a:satOff val="-13793"/>
            <a:lumOff val="-1075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10716850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VE" sz="1800" kern="1200"/>
        </a:p>
      </dsp:txBody>
      <dsp:txXfrm>
        <a:off x="4884767" y="2502953"/>
        <a:ext cx="285922" cy="3911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VE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43D8946-86AF-4BEB-8EFE-26580595958C}" type="datetimeFigureOut">
              <a:rPr lang="es-VE" smtClean="0"/>
              <a:pPr/>
              <a:t>21-01-2019</a:t>
            </a:fld>
            <a:endParaRPr lang="es-VE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VE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D584F4A-15D2-466C-850D-AEA100002A7D}" type="slidenum">
              <a:rPr lang="es-VE" smtClean="0"/>
              <a:pPr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785794"/>
            <a:ext cx="7772400" cy="1829761"/>
          </a:xfrm>
        </p:spPr>
        <p:txBody>
          <a:bodyPr>
            <a:normAutofit fontScale="90000"/>
          </a:bodyPr>
          <a:lstStyle/>
          <a:p>
            <a:r>
              <a:rPr lang="es-VE" sz="4000" dirty="0" smtClean="0"/>
              <a:t>Tema 6. Conceptos básicos de programación </a:t>
            </a:r>
            <a:br>
              <a:rPr lang="es-VE" sz="4000" dirty="0" smtClean="0"/>
            </a:br>
            <a:r>
              <a:rPr lang="es-VE" sz="4000" dirty="0" smtClean="0"/>
              <a:t>(</a:t>
            </a:r>
            <a:r>
              <a:rPr lang="es-VE" sz="4000" dirty="0"/>
              <a:t>C</a:t>
            </a:r>
            <a:r>
              <a:rPr lang="es-VE" sz="4000" dirty="0" smtClean="0"/>
              <a:t>lase 2)</a:t>
            </a:r>
            <a:endParaRPr lang="es-VE" sz="4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2714620"/>
            <a:ext cx="7772400" cy="1199704"/>
          </a:xfrm>
        </p:spPr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Prof. María Alejandra Quintero 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2 Subtítulo"/>
          <p:cNvSpPr txBox="1">
            <a:spLocks/>
          </p:cNvSpPr>
          <p:nvPr/>
        </p:nvSpPr>
        <p:spPr>
          <a:xfrm>
            <a:off x="928662" y="3643314"/>
            <a:ext cx="7772400" cy="1199704"/>
          </a:xfrm>
          <a:prstGeom prst="rect">
            <a:avLst/>
          </a:prstGeom>
        </p:spPr>
        <p:txBody>
          <a:bodyPr vert="horz" lIns="45720" rIns="45720">
            <a:normAutofit/>
          </a:bodyPr>
          <a:lstStyle/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s-VE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Informática</a:t>
            </a:r>
          </a:p>
          <a:p>
            <a:pPr marL="0" marR="64008" lvl="0" indent="0" algn="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s-VE" sz="2700" dirty="0" smtClean="0">
                <a:solidFill>
                  <a:schemeClr val="tx2"/>
                </a:solidFill>
              </a:rPr>
              <a:t>Año </a:t>
            </a:r>
            <a:r>
              <a:rPr lang="es-VE" sz="2700" dirty="0" smtClean="0">
                <a:solidFill>
                  <a:schemeClr val="tx2"/>
                </a:solidFill>
              </a:rPr>
              <a:t>U-2018</a:t>
            </a:r>
            <a:endParaRPr kumimoji="0" lang="es-VE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1481328"/>
            <a:ext cx="9001156" cy="4805191"/>
          </a:xfrm>
        </p:spPr>
        <p:txBody>
          <a:bodyPr>
            <a:normAutofit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Valor o dato que no puede cambiar en la ejecución de un programa. Son valores fijos. </a:t>
            </a: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rgbClr val="92D050"/>
                </a:solidFill>
              </a:rPr>
              <a:t>Ejemplos: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              </a:t>
            </a:r>
          </a:p>
          <a:p>
            <a:pPr marL="365125" indent="-1588">
              <a:buNone/>
            </a:pP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3. Constante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857356" y="3429000"/>
          <a:ext cx="6429420" cy="2352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7265"/>
                <a:gridCol w="2662155"/>
              </a:tblGrid>
              <a:tr h="370840">
                <a:tc>
                  <a:txBody>
                    <a:bodyPr/>
                    <a:lstStyle/>
                    <a:p>
                      <a:r>
                        <a:rPr lang="es-VE" dirty="0" smtClean="0"/>
                        <a:t>Constante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PI = 3.1416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Máximo =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Profesión = “Ing. Forestal”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Ocupado = Falso</a:t>
                      </a:r>
                      <a:endParaRPr lang="es-V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Clase= “ A”</a:t>
                      </a:r>
                      <a:endParaRPr lang="es-VE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643570" y="378619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/>
              <a:t>Real</a:t>
            </a:r>
            <a:endParaRPr lang="es-VE" dirty="0"/>
          </a:p>
        </p:txBody>
      </p:sp>
      <p:sp>
        <p:nvSpPr>
          <p:cNvPr id="6" name="5 CuadroTexto"/>
          <p:cNvSpPr txBox="1"/>
          <p:nvPr/>
        </p:nvSpPr>
        <p:spPr>
          <a:xfrm>
            <a:off x="5643570" y="4214818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/>
              <a:t>Entera</a:t>
            </a:r>
            <a:endParaRPr lang="es-VE" dirty="0"/>
          </a:p>
        </p:txBody>
      </p:sp>
      <p:sp>
        <p:nvSpPr>
          <p:cNvPr id="7" name="6 CuadroTexto"/>
          <p:cNvSpPr txBox="1"/>
          <p:nvPr/>
        </p:nvSpPr>
        <p:spPr>
          <a:xfrm>
            <a:off x="5572132" y="4643446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/>
              <a:t> Cadena de caracteres </a:t>
            </a:r>
            <a:endParaRPr lang="es-VE" dirty="0"/>
          </a:p>
        </p:txBody>
      </p:sp>
      <p:sp>
        <p:nvSpPr>
          <p:cNvPr id="9" name="8 CuadroTexto"/>
          <p:cNvSpPr txBox="1"/>
          <p:nvPr/>
        </p:nvSpPr>
        <p:spPr>
          <a:xfrm>
            <a:off x="5643570" y="507207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smtClean="0"/>
              <a:t>Lógica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5643570" y="542926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dirty="0" err="1" smtClean="0"/>
              <a:t>Caracter</a:t>
            </a:r>
            <a:endParaRPr lang="es-VE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715008" y="3429000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b="1" dirty="0" smtClean="0">
                <a:solidFill>
                  <a:schemeClr val="bg1"/>
                </a:solidFill>
              </a:rPr>
              <a:t>Tipo de constante</a:t>
            </a:r>
            <a:endParaRPr lang="es-VE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1481328"/>
            <a:ext cx="9001156" cy="4805191"/>
          </a:xfrm>
        </p:spPr>
        <p:txBody>
          <a:bodyPr>
            <a:normAutofit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Valor o dato que puede cambiar durante la ejecución de un programa. Representa una dirección de memoria donde se guarda un dato.</a:t>
            </a: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Todo dato que vaya a ser introducido en la computadora y todo valor que se calcule a partir de otros datos en un programa, deben definirse (declararse) como una variable.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              </a:t>
            </a:r>
          </a:p>
          <a:p>
            <a:pPr marL="365125" indent="-1588">
              <a:buNone/>
            </a:pP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Variable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428605"/>
            <a:ext cx="9001156" cy="2714644"/>
          </a:xfrm>
        </p:spPr>
        <p:txBody>
          <a:bodyPr>
            <a:normAutofit lnSpcReduction="10000"/>
          </a:bodyPr>
          <a:lstStyle/>
          <a:p>
            <a:pPr marL="365125" indent="-1588">
              <a:spcAft>
                <a:spcPts val="1200"/>
              </a:spcAft>
              <a:buNone/>
            </a:pPr>
            <a:r>
              <a:rPr lang="es-VE" dirty="0" smtClean="0">
                <a:solidFill>
                  <a:srgbClr val="00B050"/>
                </a:solidFill>
              </a:rPr>
              <a:t>Atributos de las variables</a:t>
            </a:r>
          </a:p>
          <a:p>
            <a:pPr marL="365125" indent="-1588">
              <a:spcAft>
                <a:spcPts val="1200"/>
              </a:spcAft>
              <a:buNone/>
            </a:pPr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Nombre: 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usado para identificar la variable</a:t>
            </a:r>
          </a:p>
          <a:p>
            <a:pPr marL="365125" indent="-1588">
              <a:spcAft>
                <a:spcPts val="1200"/>
              </a:spcAft>
              <a:buNone/>
            </a:pPr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Tipo: 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corresponde al tipo de dato que describe su uso.</a:t>
            </a:r>
          </a:p>
          <a:p>
            <a:pPr marL="365125" indent="-1588">
              <a:spcAft>
                <a:spcPts val="1200"/>
              </a:spcAft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Ejemplos: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428728" y="3643314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s-VE" dirty="0" smtClean="0"/>
                        <a:t>Nombre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dirty="0" smtClean="0"/>
                        <a:t>Tipo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VE" dirty="0" smtClean="0"/>
                        <a:t>Peso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dirty="0" smtClean="0"/>
                        <a:t>Real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VE" dirty="0" smtClean="0"/>
                        <a:t>Apellidos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dirty="0" smtClean="0"/>
                        <a:t>Cadena de caracteres</a:t>
                      </a:r>
                      <a:endParaRPr lang="es-V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VE" dirty="0" err="1" smtClean="0"/>
                        <a:t>Numero_hijos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VE" dirty="0" smtClean="0"/>
                        <a:t>Entero</a:t>
                      </a:r>
                      <a:endParaRPr lang="es-V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051720" y="3861048"/>
            <a:ext cx="3960440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1481328"/>
            <a:ext cx="9001156" cy="4805191"/>
          </a:xfrm>
        </p:spPr>
        <p:txBody>
          <a:bodyPr>
            <a:normAutofit fontScale="92500"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rgbClr val="92D050"/>
                </a:solidFill>
              </a:rPr>
              <a:t>Lectura de datos  (entrada)</a:t>
            </a: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Esta instrucción permite introducir y guardar en memoria los datos que necesitamos en la resolución de un problema mediante un programa.</a:t>
            </a:r>
          </a:p>
          <a:p>
            <a:pPr marL="365125" indent="-1588">
              <a:buNone/>
            </a:pP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Formato:</a:t>
            </a:r>
          </a:p>
          <a:p>
            <a:pPr marL="365125" indent="-158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            Leer (</a:t>
            </a:r>
            <a:r>
              <a:rPr lang="es-ES" dirty="0" err="1" smtClean="0">
                <a:solidFill>
                  <a:schemeClr val="accent1">
                    <a:lumMod val="75000"/>
                  </a:schemeClr>
                </a:solidFill>
              </a:rPr>
              <a:t>Nombre_variable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365125" indent="-1588">
              <a:buNone/>
            </a:pPr>
            <a:endParaRPr lang="es-E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Ejemplo:    Leer (altura)</a:t>
            </a:r>
          </a:p>
          <a:p>
            <a:pPr marL="365125" indent="-158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            Leer (</a:t>
            </a:r>
            <a:r>
              <a:rPr lang="es-ES" dirty="0" err="1" smtClean="0">
                <a:solidFill>
                  <a:schemeClr val="accent1">
                    <a:lumMod val="75000"/>
                  </a:schemeClr>
                </a:solidFill>
              </a:rPr>
              <a:t>nombre_estudiante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              </a:t>
            </a:r>
          </a:p>
          <a:p>
            <a:pPr marL="365125" indent="-1588">
              <a:buNone/>
            </a:pP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/>
          </a:bodyPr>
          <a:lstStyle/>
          <a:p>
            <a:r>
              <a:rPr lang="es-VE" sz="3200" dirty="0" smtClean="0">
                <a:solidFill>
                  <a:schemeClr val="accent2">
                    <a:lumMod val="75000"/>
                  </a:schemeClr>
                </a:solidFill>
              </a:rPr>
              <a:t>4. Operaciones básicas de entrada/salida</a:t>
            </a:r>
            <a:endParaRPr lang="es-VE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425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2336794" y="5013176"/>
            <a:ext cx="4680520" cy="7920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5" name="4 Rectángulo"/>
          <p:cNvSpPr/>
          <p:nvPr/>
        </p:nvSpPr>
        <p:spPr>
          <a:xfrm>
            <a:off x="2339752" y="3717032"/>
            <a:ext cx="4680520" cy="7920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692696"/>
            <a:ext cx="9001156" cy="5328592"/>
          </a:xfrm>
        </p:spPr>
        <p:txBody>
          <a:bodyPr>
            <a:normAutofit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rgbClr val="92D050"/>
                </a:solidFill>
              </a:rPr>
              <a:t>Escritura de datos  (salida)</a:t>
            </a: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Permite mostrar los resultados del programa en la pantalla y cualquier mensaje que considere conveniente.</a:t>
            </a:r>
          </a:p>
          <a:p>
            <a:pPr marL="365125" indent="-1588">
              <a:buNone/>
            </a:pP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Formato:</a:t>
            </a:r>
          </a:p>
          <a:p>
            <a:pPr marL="365125" indent="-158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            </a:t>
            </a: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             Mostrar (</a:t>
            </a:r>
            <a:r>
              <a:rPr lang="es-ES" dirty="0" err="1" smtClean="0">
                <a:solidFill>
                  <a:schemeClr val="accent1">
                    <a:lumMod val="75000"/>
                  </a:schemeClr>
                </a:solidFill>
              </a:rPr>
              <a:t>Nombre_variable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</a:p>
          <a:p>
            <a:pPr marL="365125" indent="-1588">
              <a:buNone/>
            </a:pP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endParaRPr lang="es-E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             Mostrar (“mensaje”)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41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692696"/>
            <a:ext cx="9001156" cy="2664296"/>
          </a:xfrm>
        </p:spPr>
        <p:txBody>
          <a:bodyPr>
            <a:normAutofit lnSpcReduction="10000"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rgbClr val="92D050"/>
                </a:solidFill>
              </a:rPr>
              <a:t>Ejemplo:</a:t>
            </a:r>
          </a:p>
          <a:p>
            <a:pPr marL="365125" indent="-1588">
              <a:buNone/>
            </a:pPr>
            <a:endParaRPr lang="es-ES" dirty="0">
              <a:solidFill>
                <a:srgbClr val="92D050"/>
              </a:solidFill>
            </a:endParaRP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Mostrar  (Altura)</a:t>
            </a:r>
          </a:p>
          <a:p>
            <a:pPr marL="365125" indent="-1588">
              <a:buNone/>
            </a:pP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Mostrar (“Programa para calcular el volumen de un árbol”) </a:t>
            </a: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557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2123728" y="2924944"/>
            <a:ext cx="6696744" cy="86409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38887" y="1124744"/>
            <a:ext cx="9001156" cy="5040560"/>
          </a:xfrm>
        </p:spPr>
        <p:txBody>
          <a:bodyPr>
            <a:normAutofit lnSpcReduction="10000"/>
          </a:bodyPr>
          <a:lstStyle/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Permite darle valor a una variable, el cual es almacenado en memoria</a:t>
            </a:r>
          </a:p>
          <a:p>
            <a:pPr marL="365125" indent="-1588">
              <a:buNone/>
            </a:pP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Formato:</a:t>
            </a:r>
          </a:p>
          <a:p>
            <a:pPr marL="365125" indent="-1588">
              <a:buNone/>
            </a:pPr>
            <a:endParaRPr lang="es-E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            </a:t>
            </a:r>
            <a:r>
              <a:rPr lang="es-ES" dirty="0" err="1" smtClean="0">
                <a:solidFill>
                  <a:schemeClr val="accent1">
                    <a:lumMod val="75000"/>
                  </a:schemeClr>
                </a:solidFill>
              </a:rPr>
              <a:t>Nombre_variable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= valor o expresión</a:t>
            </a:r>
          </a:p>
          <a:p>
            <a:pPr marL="365125" indent="-1588">
              <a:buNone/>
            </a:pPr>
            <a:endParaRPr lang="es-E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              </a:t>
            </a:r>
          </a:p>
          <a:p>
            <a:pPr marL="365125" indent="-1588">
              <a:buNone/>
            </a:pPr>
            <a:r>
              <a:rPr lang="es-ES" dirty="0" smtClean="0">
                <a:solidFill>
                  <a:srgbClr val="92D050"/>
                </a:solidFill>
              </a:rPr>
              <a:t>Ejemplos:</a:t>
            </a: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A = 25                                  Especie = “Pino”</a:t>
            </a:r>
          </a:p>
          <a:p>
            <a:pPr marL="365125" indent="-1588">
              <a:buNone/>
            </a:pPr>
            <a:r>
              <a:rPr lang="es-ES" dirty="0" err="1" smtClean="0">
                <a:solidFill>
                  <a:schemeClr val="accent1">
                    <a:lumMod val="75000"/>
                  </a:schemeClr>
                </a:solidFill>
              </a:rPr>
              <a:t>Area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= largo * ancho             X = Y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79296" cy="1143000"/>
          </a:xfrm>
        </p:spPr>
        <p:txBody>
          <a:bodyPr>
            <a:normAutofit/>
          </a:bodyPr>
          <a:lstStyle/>
          <a:p>
            <a:r>
              <a:rPr lang="es-VE" sz="3200" dirty="0">
                <a:solidFill>
                  <a:schemeClr val="accent2">
                    <a:lumMod val="75000"/>
                  </a:schemeClr>
                </a:solidFill>
              </a:rPr>
              <a:t>5</a:t>
            </a:r>
            <a:r>
              <a:rPr lang="es-VE" sz="3200" dirty="0" smtClean="0">
                <a:solidFill>
                  <a:schemeClr val="accent2">
                    <a:lumMod val="75000"/>
                  </a:schemeClr>
                </a:solidFill>
              </a:rPr>
              <a:t>. Instrucción de asignación</a:t>
            </a:r>
            <a:endParaRPr lang="es-VE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76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60597" y="476672"/>
            <a:ext cx="9001156" cy="5616624"/>
          </a:xfrm>
        </p:spPr>
        <p:txBody>
          <a:bodyPr>
            <a:normAutofit/>
          </a:bodyPr>
          <a:lstStyle/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Cuando a una variable se le asigna un valor o expresión, el valor anterior que tenía dicha variable se pierde.</a:t>
            </a:r>
          </a:p>
          <a:p>
            <a:pPr marL="365125" indent="-1588">
              <a:buNone/>
            </a:pPr>
            <a:endParaRPr lang="es-E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ES" dirty="0" smtClean="0">
                <a:solidFill>
                  <a:srgbClr val="92D050"/>
                </a:solidFill>
              </a:rPr>
              <a:t>Ejemplo:</a:t>
            </a:r>
          </a:p>
          <a:p>
            <a:pPr marL="365125" indent="-1588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¿Qué valor tiene la variable Y después de las siguientes instrucciones de asignación?</a:t>
            </a:r>
          </a:p>
          <a:p>
            <a:pPr marL="365125" indent="-1588">
              <a:buNone/>
            </a:pPr>
            <a:endParaRPr lang="es-E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3537" indent="0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a) X= 5                             b)  X= 7</a:t>
            </a:r>
          </a:p>
          <a:p>
            <a:pPr marL="363537" indent="0">
              <a:buNone/>
            </a:pP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 Y=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3				      Y=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2*X</a:t>
            </a:r>
          </a:p>
          <a:p>
            <a:pPr marL="363537" indent="0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Z = 10 			      Z = 25</a:t>
            </a:r>
          </a:p>
          <a:p>
            <a:pPr marL="363537" indent="0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 Y = X + Z                          Y = X*Y - Z</a:t>
            </a:r>
          </a:p>
        </p:txBody>
      </p:sp>
    </p:spTree>
    <p:extLst>
      <p:ext uri="{BB962C8B-B14F-4D97-AF65-F5344CB8AC3E}">
        <p14:creationId xmlns:p14="http://schemas.microsoft.com/office/powerpoint/2010/main" val="3178481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es-ES" sz="2400" dirty="0" smtClean="0">
                <a:solidFill>
                  <a:srgbClr val="92D050"/>
                </a:solidFill>
              </a:rPr>
              <a:t>Ejercicio 2 </a:t>
            </a:r>
            <a:r>
              <a:rPr lang="es-ES" sz="2400" dirty="0" err="1" smtClean="0">
                <a:solidFill>
                  <a:srgbClr val="92D050"/>
                </a:solidFill>
              </a:rPr>
              <a:t>pag</a:t>
            </a:r>
            <a:r>
              <a:rPr lang="es-ES" sz="2400" dirty="0" smtClean="0">
                <a:solidFill>
                  <a:srgbClr val="92D050"/>
                </a:solidFill>
              </a:rPr>
              <a:t>. 19 libro</a:t>
            </a:r>
            <a:endParaRPr lang="es-VE" sz="2400" dirty="0">
              <a:solidFill>
                <a:srgbClr val="92D050"/>
              </a:solidFill>
            </a:endParaRPr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37" y="980728"/>
            <a:ext cx="8947175" cy="4824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476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29708" cy="1143000"/>
          </a:xfrm>
        </p:spPr>
        <p:txBody>
          <a:bodyPr>
            <a:normAutofit/>
          </a:bodyPr>
          <a:lstStyle/>
          <a:p>
            <a:r>
              <a:rPr lang="es-VE" sz="2800" dirty="0" smtClean="0">
                <a:solidFill>
                  <a:schemeClr val="accent2">
                    <a:lumMod val="75000"/>
                  </a:schemeClr>
                </a:solidFill>
              </a:rPr>
              <a:t>Etapas </a:t>
            </a:r>
            <a:r>
              <a:rPr lang="es-VE" sz="2800" dirty="0" smtClean="0">
                <a:solidFill>
                  <a:schemeClr val="accent2">
                    <a:lumMod val="75000"/>
                  </a:schemeClr>
                </a:solidFill>
              </a:rPr>
              <a:t>del proceso de programación</a:t>
            </a:r>
            <a:endParaRPr lang="es-VE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2696515384"/>
              </p:ext>
            </p:extLst>
          </p:nvPr>
        </p:nvGraphicFramePr>
        <p:xfrm>
          <a:off x="3214678" y="1785926"/>
          <a:ext cx="5667372" cy="36353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142844" y="1785926"/>
            <a:ext cx="37862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PROBLEMA</a:t>
            </a:r>
            <a:endParaRPr lang="es-VE" sz="2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6" name="5 Flecha derecha"/>
          <p:cNvSpPr/>
          <p:nvPr/>
        </p:nvSpPr>
        <p:spPr>
          <a:xfrm>
            <a:off x="1928794" y="1785926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7" name="6 Flecha abajo"/>
          <p:cNvSpPr/>
          <p:nvPr/>
        </p:nvSpPr>
        <p:spPr>
          <a:xfrm>
            <a:off x="6429388" y="5643578"/>
            <a:ext cx="71438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8" name="7 CuadroTexto"/>
          <p:cNvSpPr txBox="1"/>
          <p:nvPr/>
        </p:nvSpPr>
        <p:spPr>
          <a:xfrm>
            <a:off x="5929322" y="6172138"/>
            <a:ext cx="1785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000" b="1" dirty="0" smtClean="0">
                <a:solidFill>
                  <a:schemeClr val="accent1">
                    <a:lumMod val="75000"/>
                  </a:schemeClr>
                </a:solidFill>
                <a:latin typeface="Arial Rounded MT Bold" pitchFamily="34" charset="0"/>
              </a:rPr>
              <a:t>PROGRAMA</a:t>
            </a:r>
            <a:endParaRPr lang="es-VE" sz="2000" b="1" dirty="0">
              <a:solidFill>
                <a:schemeClr val="accent1">
                  <a:lumMod val="75000"/>
                </a:schemeClr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047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42844" y="1500174"/>
            <a:ext cx="7741524" cy="4525963"/>
          </a:xfrm>
        </p:spPr>
        <p:txBody>
          <a:bodyPr/>
          <a:lstStyle/>
          <a:p>
            <a:pPr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1.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Datos </a:t>
            </a: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2. Tipos de datos</a:t>
            </a:r>
          </a:p>
          <a:p>
            <a:pPr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3. Constantes y variables</a:t>
            </a:r>
          </a:p>
          <a:p>
            <a:pPr marL="803275" indent="-69373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4. Operaciones básicas de entrada/salida</a:t>
            </a:r>
          </a:p>
          <a:p>
            <a:pPr marL="803275" indent="-69373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5. Instrucción de asignación</a:t>
            </a:r>
          </a:p>
          <a:p>
            <a:pPr marL="803275" indent="-69373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6. Análisis E-P-S</a:t>
            </a:r>
          </a:p>
          <a:p>
            <a:pPr marL="803275" indent="-69373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7. Algoritmos</a:t>
            </a:r>
          </a:p>
          <a:p>
            <a:pPr marL="803275" indent="-693738">
              <a:buNone/>
            </a:pPr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 8. Diagramas de flujo</a:t>
            </a:r>
          </a:p>
          <a:p>
            <a:pPr marL="803275" indent="-69373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Contenido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45058" name="Picture 2" descr="Resultado de imagen para programacion de computador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1746" y="4304986"/>
            <a:ext cx="3563888" cy="2553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01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28596" y="1000108"/>
            <a:ext cx="8258204" cy="5007183"/>
          </a:xfrm>
        </p:spPr>
        <p:txBody>
          <a:bodyPr>
            <a:normAutofit lnSpcReduction="10000"/>
          </a:bodyPr>
          <a:lstStyle/>
          <a:p>
            <a:pPr marL="84138" indent="0">
              <a:buNone/>
            </a:pPr>
            <a:r>
              <a:rPr lang="es-VE" dirty="0" smtClean="0">
                <a:solidFill>
                  <a:srgbClr val="92D050"/>
                </a:solidFill>
              </a:rPr>
              <a:t>Entrada:</a:t>
            </a:r>
          </a:p>
          <a:p>
            <a:pPr marL="84138" indent="0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Se especifican cuáles son los datos necesarios para resolver el problema y de qué tipo son.</a:t>
            </a:r>
          </a:p>
          <a:p>
            <a:pPr marL="84138" indent="0">
              <a:buNone/>
            </a:pPr>
            <a:endParaRPr lang="es-VE" dirty="0" smtClean="0"/>
          </a:p>
          <a:p>
            <a:pPr marL="84138" indent="0">
              <a:buNone/>
            </a:pPr>
            <a:r>
              <a:rPr lang="es-VE" dirty="0" smtClean="0">
                <a:solidFill>
                  <a:srgbClr val="92D050"/>
                </a:solidFill>
              </a:rPr>
              <a:t>Proceso: </a:t>
            </a:r>
          </a:p>
          <a:p>
            <a:pPr marL="84138" indent="0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Se indican las operaciones o cálculos que se van a realizar con los datos de entrada con el fin de encontrar la solución del problema (ecuaciones).</a:t>
            </a:r>
          </a:p>
          <a:p>
            <a:pPr marL="84138" indent="0">
              <a:buNone/>
            </a:pPr>
            <a:endParaRPr lang="es-VE" dirty="0" smtClean="0"/>
          </a:p>
          <a:p>
            <a:pPr marL="84138" indent="0">
              <a:buNone/>
            </a:pPr>
            <a:r>
              <a:rPr lang="es-VE" dirty="0" smtClean="0">
                <a:solidFill>
                  <a:srgbClr val="92D050"/>
                </a:solidFill>
              </a:rPr>
              <a:t>Salida: </a:t>
            </a:r>
          </a:p>
          <a:p>
            <a:pPr marL="84138" indent="0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Se definen cuáles son los resultados esperados.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es-VE" sz="3200" dirty="0" smtClean="0">
                <a:solidFill>
                  <a:schemeClr val="accent2">
                    <a:lumMod val="75000"/>
                  </a:schemeClr>
                </a:solidFill>
              </a:rPr>
              <a:t>6.Análisis E-P-S</a:t>
            </a:r>
            <a:endParaRPr lang="es-VE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00034" y="285728"/>
            <a:ext cx="8229600" cy="6000792"/>
          </a:xfrm>
        </p:spPr>
        <p:txBody>
          <a:bodyPr>
            <a:normAutofit lnSpcReduction="10000"/>
          </a:bodyPr>
          <a:lstStyle/>
          <a:p>
            <a:pPr marL="93663" indent="15875">
              <a:buNone/>
            </a:pPr>
            <a:r>
              <a:rPr lang="es-VE" dirty="0" smtClean="0"/>
              <a:t>Ejemplo: realizar el análisis E-P-S para calcular el área de un trapecio.</a:t>
            </a:r>
          </a:p>
          <a:p>
            <a:pPr marL="93663" indent="15875">
              <a:buNone/>
            </a:pPr>
            <a:endParaRPr lang="es-VE" dirty="0" smtClean="0"/>
          </a:p>
          <a:p>
            <a:pPr marL="93663" indent="15875">
              <a:buNone/>
            </a:pPr>
            <a:endParaRPr lang="es-VE" dirty="0" smtClean="0"/>
          </a:p>
          <a:p>
            <a:pPr marL="93663" indent="15875">
              <a:buNone/>
            </a:pPr>
            <a:endParaRPr lang="es-VE" dirty="0" smtClean="0"/>
          </a:p>
          <a:p>
            <a:pPr marL="93663" indent="15875">
              <a:buNone/>
            </a:pPr>
            <a:endParaRPr lang="es-VE" dirty="0" smtClean="0"/>
          </a:p>
          <a:p>
            <a:pPr marL="93663" indent="15875">
              <a:buNone/>
            </a:pPr>
            <a:endParaRPr lang="es-VE" dirty="0" smtClean="0"/>
          </a:p>
          <a:p>
            <a:pPr marL="93663" indent="15875">
              <a:buNone/>
            </a:pPr>
            <a:endParaRPr lang="es-VE" dirty="0" smtClean="0"/>
          </a:p>
          <a:p>
            <a:pPr marL="93663" indent="15875">
              <a:buNone/>
            </a:pPr>
            <a:r>
              <a:rPr lang="es-VE" dirty="0" smtClean="0">
                <a:solidFill>
                  <a:srgbClr val="92D050"/>
                </a:solidFill>
              </a:rPr>
              <a:t>Entrada</a:t>
            </a:r>
          </a:p>
          <a:p>
            <a:pPr marL="93663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Los datos necesarios para resolver el problema son:</a:t>
            </a:r>
          </a:p>
          <a:p>
            <a:pPr marL="541338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B1: base menor.  Tipo: Real</a:t>
            </a:r>
          </a:p>
          <a:p>
            <a:pPr marL="541338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B2: base mayor. Tipo: Real</a:t>
            </a:r>
          </a:p>
          <a:p>
            <a:pPr marL="541338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h: altura. Tipo: Real</a:t>
            </a:r>
          </a:p>
          <a:p>
            <a:pPr marL="93663" indent="15875">
              <a:buNone/>
            </a:pP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2770" name="Picture 2" descr="https://encrypted-tbn3.gstatic.com/images?q=tbn:ANd9GcQfOXy_KzbqeywYvzAf1ptiAaGEsnQ3GYca9BsvIfYIDM6tDf7Z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28736"/>
            <a:ext cx="2857520" cy="1465395"/>
          </a:xfrm>
          <a:prstGeom prst="rect">
            <a:avLst/>
          </a:prstGeom>
          <a:noFill/>
        </p:spPr>
      </p:pic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VE"/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714488"/>
            <a:ext cx="4077758" cy="571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428605"/>
            <a:ext cx="8472518" cy="2428892"/>
          </a:xfrm>
        </p:spPr>
        <p:txBody>
          <a:bodyPr/>
          <a:lstStyle/>
          <a:p>
            <a:pPr>
              <a:buNone/>
            </a:pPr>
            <a:r>
              <a:rPr lang="es-VE" dirty="0" smtClean="0">
                <a:solidFill>
                  <a:srgbClr val="92D050"/>
                </a:solidFill>
              </a:rPr>
              <a:t>Proceso</a:t>
            </a:r>
          </a:p>
          <a:p>
            <a:pPr marL="93663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Calcular el área del trapecio usando la ecuación:</a:t>
            </a:r>
          </a:p>
          <a:p>
            <a:pPr>
              <a:buNone/>
            </a:pPr>
            <a:endParaRPr lang="es-VE" dirty="0"/>
          </a:p>
        </p:txBody>
      </p:sp>
      <p:graphicFrame>
        <p:nvGraphicFramePr>
          <p:cNvPr id="4" name="3 Objeto"/>
          <p:cNvGraphicFramePr>
            <a:graphicFrameLocks noChangeAspect="1"/>
          </p:cNvGraphicFramePr>
          <p:nvPr/>
        </p:nvGraphicFramePr>
        <p:xfrm>
          <a:off x="2500298" y="1643050"/>
          <a:ext cx="3007310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6" name="Ecuación" r:id="rId3" imgW="1104840" imgH="393480" progId="Equation.3">
                  <p:embed/>
                </p:oleObj>
              </mc:Choice>
              <mc:Fallback>
                <p:oleObj name="Ecuación" r:id="rId3" imgW="1104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298" y="1643050"/>
                        <a:ext cx="3007310" cy="10715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Rectángulo"/>
          <p:cNvSpPr/>
          <p:nvPr/>
        </p:nvSpPr>
        <p:spPr>
          <a:xfrm>
            <a:off x="642910" y="3714752"/>
            <a:ext cx="72866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4138" indent="0">
              <a:buNone/>
            </a:pPr>
            <a:r>
              <a:rPr lang="es-VE" sz="2700" dirty="0" smtClean="0">
                <a:solidFill>
                  <a:srgbClr val="92D050"/>
                </a:solidFill>
              </a:rPr>
              <a:t>Salida </a:t>
            </a:r>
          </a:p>
          <a:p>
            <a:pPr marL="84138" indent="0">
              <a:buNone/>
            </a:pPr>
            <a:r>
              <a:rPr lang="es-VE" sz="2700" dirty="0" smtClean="0">
                <a:solidFill>
                  <a:schemeClr val="accent1">
                    <a:lumMod val="75000"/>
                  </a:schemeClr>
                </a:solidFill>
              </a:rPr>
              <a:t>A: área del trapecio. Tipo: Real.</a:t>
            </a:r>
            <a:endParaRPr lang="es-VE" sz="27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57158" y="-171400"/>
            <a:ext cx="814393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663" indent="15875">
              <a:buNone/>
            </a:pPr>
            <a:endParaRPr lang="es-ES" sz="2700" dirty="0" smtClean="0"/>
          </a:p>
          <a:p>
            <a:pPr marL="93663" indent="15875">
              <a:buNone/>
            </a:pPr>
            <a:r>
              <a:rPr lang="es-ES" sz="27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Diseño: </a:t>
            </a:r>
            <a:r>
              <a:rPr lang="es-ES" sz="2700" dirty="0" smtClean="0"/>
              <a:t>construcción del algoritmo (pseudocódigo) y diagrama de flujo</a:t>
            </a:r>
          </a:p>
          <a:p>
            <a:pPr marL="93663" indent="15875">
              <a:buNone/>
            </a:pPr>
            <a:endParaRPr lang="es-VE" sz="2700" dirty="0" smtClean="0"/>
          </a:p>
          <a:p>
            <a:pPr marL="93663" indent="15875">
              <a:buNone/>
            </a:pPr>
            <a:r>
              <a:rPr lang="es-VE" sz="2700" dirty="0" smtClean="0">
                <a:solidFill>
                  <a:srgbClr val="00B0F0"/>
                </a:solidFill>
              </a:rPr>
              <a:t>Algoritmo  Área del trapecio</a:t>
            </a:r>
          </a:p>
          <a:p>
            <a:pPr marL="93663" indent="15875">
              <a:buNone/>
            </a:pPr>
            <a:r>
              <a:rPr lang="es-VE" sz="2700" dirty="0" smtClean="0"/>
              <a:t>0. Inicio</a:t>
            </a:r>
          </a:p>
          <a:p>
            <a:pPr marL="93663" indent="15875">
              <a:buAutoNum type="arabicPeriod"/>
            </a:pPr>
            <a:r>
              <a:rPr lang="es-VE" sz="2700" dirty="0" smtClean="0"/>
              <a:t> </a:t>
            </a:r>
            <a:r>
              <a:rPr lang="es-VE" sz="2700" dirty="0"/>
              <a:t>L</a:t>
            </a:r>
            <a:r>
              <a:rPr lang="es-VE" sz="2700" dirty="0" smtClean="0"/>
              <a:t>eer base menor del trapecio (B1)</a:t>
            </a:r>
          </a:p>
          <a:p>
            <a:pPr marL="93663" indent="15875">
              <a:buAutoNum type="arabicPeriod"/>
            </a:pPr>
            <a:r>
              <a:rPr lang="es-VE" sz="2700" dirty="0" smtClean="0"/>
              <a:t> Leer base mayor del trapecio (B2)</a:t>
            </a:r>
          </a:p>
          <a:p>
            <a:pPr marL="93663" indent="15875">
              <a:buAutoNum type="arabicPeriod"/>
            </a:pPr>
            <a:r>
              <a:rPr lang="es-VE" sz="2700" dirty="0" smtClean="0"/>
              <a:t> Leer altura del trapecio (h)</a:t>
            </a:r>
          </a:p>
          <a:p>
            <a:pPr marL="93663" indent="15875">
              <a:buAutoNum type="arabicPeriod"/>
            </a:pPr>
            <a:endParaRPr lang="es-VE" sz="2700" dirty="0" smtClean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928662" y="3571876"/>
          <a:ext cx="30067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8" name="Ecuación" r:id="rId3" imgW="1104840" imgH="393480" progId="Equation.3">
                  <p:embed/>
                </p:oleObj>
              </mc:Choice>
              <mc:Fallback>
                <p:oleObj name="Ecuación" r:id="rId3" imgW="1104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3571876"/>
                        <a:ext cx="3006725" cy="1071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500034" y="3857628"/>
          <a:ext cx="41592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49" name="Ecuación" r:id="rId5" imgW="152280" imgH="177480" progId="Equation.3">
                  <p:embed/>
                </p:oleObj>
              </mc:Choice>
              <mc:Fallback>
                <p:oleObj name="Ecuación" r:id="rId5" imgW="152280" imgH="177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3857628"/>
                        <a:ext cx="415925" cy="484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Rectángulo"/>
          <p:cNvSpPr/>
          <p:nvPr/>
        </p:nvSpPr>
        <p:spPr>
          <a:xfrm>
            <a:off x="357158" y="464344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marL="93663" indent="15875">
              <a:buNone/>
            </a:pPr>
            <a:r>
              <a:rPr lang="es-VE" sz="2700" dirty="0" smtClean="0"/>
              <a:t>5. Mostrar el área (A)</a:t>
            </a:r>
          </a:p>
          <a:p>
            <a:pPr marL="93663" indent="15875">
              <a:buNone/>
            </a:pPr>
            <a:r>
              <a:rPr lang="es-VE" sz="2700" dirty="0" smtClean="0"/>
              <a:t>6. Fin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3663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Un diagrama de flujo es la representación gráfica de un algoritmo. Utiliza símbolos para indicar acciones y estos se conectan a través de flechas que muestran el flujo o secuencia del programa.</a:t>
            </a:r>
          </a:p>
          <a:p>
            <a:pPr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93663" indent="15875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En el diseño del programa se pueden usar algoritmos o diagramas de flujo, de acuerdo al gusto del programador.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rgbClr val="92D050"/>
                </a:solidFill>
              </a:rPr>
              <a:t>Diagramas de flujo (diseño)</a:t>
            </a:r>
            <a:endParaRPr lang="es-VE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611560" y="0"/>
            <a:ext cx="8229600" cy="714396"/>
          </a:xfrm>
        </p:spPr>
        <p:txBody>
          <a:bodyPr>
            <a:normAutofit/>
          </a:bodyPr>
          <a:lstStyle/>
          <a:p>
            <a:r>
              <a:rPr lang="es-VE" sz="2800" dirty="0" smtClean="0"/>
              <a:t>Símbolos usados en los diagramas de flujo</a:t>
            </a:r>
            <a:endParaRPr lang="es-VE" sz="2800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5527"/>
              </p:ext>
            </p:extLst>
          </p:nvPr>
        </p:nvGraphicFramePr>
        <p:xfrm>
          <a:off x="1187624" y="620688"/>
          <a:ext cx="6858048" cy="5845523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967425"/>
                <a:gridCol w="3890623"/>
              </a:tblGrid>
              <a:tr h="357191"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Símbolo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VE" dirty="0" smtClean="0"/>
                        <a:t>Significado</a:t>
                      </a:r>
                      <a:endParaRPr lang="es-VE" dirty="0"/>
                    </a:p>
                  </a:txBody>
                  <a:tcPr/>
                </a:tc>
              </a:tr>
              <a:tr h="709704">
                <a:tc>
                  <a:txBody>
                    <a:bodyPr/>
                    <a:lstStyle/>
                    <a:p>
                      <a:endParaRPr lang="es-VE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r>
                        <a:rPr lang="es-VE" dirty="0" smtClean="0"/>
                        <a:t>Inicio/Fin del programa</a:t>
                      </a:r>
                      <a:endParaRPr lang="es-VE" dirty="0"/>
                    </a:p>
                  </a:txBody>
                  <a:tcPr/>
                </a:tc>
              </a:tr>
              <a:tr h="907209"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endParaRPr lang="es-VE" dirty="0" smtClean="0"/>
                    </a:p>
                    <a:p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r>
                        <a:rPr lang="es-VE" dirty="0" smtClean="0"/>
                        <a:t>Entrada / salida de datos</a:t>
                      </a:r>
                      <a:endParaRPr lang="es-VE" dirty="0"/>
                    </a:p>
                  </a:txBody>
                  <a:tcPr/>
                </a:tc>
              </a:tr>
              <a:tr h="722944"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r>
                        <a:rPr lang="es-ES" dirty="0" smtClean="0"/>
                        <a:t>        </a:t>
                      </a:r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dirty="0" smtClean="0"/>
                        <a:t>Salida de</a:t>
                      </a:r>
                      <a:r>
                        <a:rPr lang="es-ES" baseline="0" dirty="0" smtClean="0"/>
                        <a:t> datos</a:t>
                      </a:r>
                      <a:endParaRPr lang="es-VE" dirty="0" smtClean="0"/>
                    </a:p>
                  </a:txBody>
                  <a:tcPr/>
                </a:tc>
              </a:tr>
              <a:tr h="722944">
                <a:tc>
                  <a:txBody>
                    <a:bodyPr/>
                    <a:lstStyle/>
                    <a:p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VE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VE" dirty="0" smtClean="0"/>
                        <a:t>Procesos</a:t>
                      </a:r>
                    </a:p>
                    <a:p>
                      <a:endParaRPr lang="es-VE" dirty="0"/>
                    </a:p>
                  </a:txBody>
                  <a:tcPr/>
                </a:tc>
              </a:tr>
              <a:tr h="801660"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r>
                        <a:rPr lang="es-VE" dirty="0" smtClean="0"/>
                        <a:t>Decisión</a:t>
                      </a:r>
                      <a:endParaRPr lang="es-VE" dirty="0"/>
                    </a:p>
                  </a:txBody>
                  <a:tcPr/>
                </a:tc>
              </a:tr>
              <a:tr h="700375"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r>
                        <a:rPr lang="es-VE" dirty="0" smtClean="0"/>
                        <a:t>Conector de</a:t>
                      </a:r>
                      <a:r>
                        <a:rPr lang="es-VE" baseline="0" dirty="0" smtClean="0"/>
                        <a:t> una misma página</a:t>
                      </a:r>
                      <a:endParaRPr lang="es-VE" dirty="0"/>
                    </a:p>
                  </a:txBody>
                  <a:tcPr/>
                </a:tc>
              </a:tr>
              <a:tr h="566069">
                <a:tc>
                  <a:txBody>
                    <a:bodyPr/>
                    <a:lstStyle/>
                    <a:p>
                      <a:endParaRPr lang="es-VE" dirty="0" smtClean="0"/>
                    </a:p>
                    <a:p>
                      <a:endParaRPr lang="es-V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endParaRPr lang="es-VE" dirty="0" smtClean="0"/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es-VE" dirty="0" smtClean="0"/>
                        <a:t>Conector</a:t>
                      </a:r>
                      <a:r>
                        <a:rPr lang="es-VE" baseline="0" dirty="0" smtClean="0"/>
                        <a:t> de página diferente</a:t>
                      </a:r>
                      <a:endParaRPr lang="es-VE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4 Elipse"/>
          <p:cNvSpPr/>
          <p:nvPr/>
        </p:nvSpPr>
        <p:spPr>
          <a:xfrm>
            <a:off x="2214546" y="1142984"/>
            <a:ext cx="1143008" cy="357190"/>
          </a:xfrm>
          <a:prstGeom prst="ellipse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6" name="5 Paralelogramo"/>
          <p:cNvSpPr/>
          <p:nvPr/>
        </p:nvSpPr>
        <p:spPr>
          <a:xfrm>
            <a:off x="2000232" y="1878925"/>
            <a:ext cx="1500198" cy="500066"/>
          </a:xfrm>
          <a:prstGeom prst="parallelogram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7" name="6 Rectángulo"/>
          <p:cNvSpPr/>
          <p:nvPr/>
        </p:nvSpPr>
        <p:spPr>
          <a:xfrm>
            <a:off x="2000232" y="3645024"/>
            <a:ext cx="1428760" cy="428628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8" name="7 Rombo"/>
          <p:cNvSpPr/>
          <p:nvPr/>
        </p:nvSpPr>
        <p:spPr>
          <a:xfrm>
            <a:off x="2088095" y="4293096"/>
            <a:ext cx="1071570" cy="642942"/>
          </a:xfrm>
          <a:prstGeom prst="diamond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9" name="8 Elipse"/>
          <p:cNvSpPr/>
          <p:nvPr/>
        </p:nvSpPr>
        <p:spPr>
          <a:xfrm>
            <a:off x="2428860" y="5157192"/>
            <a:ext cx="428628" cy="357190"/>
          </a:xfrm>
          <a:prstGeom prst="ellipse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0" name="9 Conector fuera de página"/>
          <p:cNvSpPr/>
          <p:nvPr/>
        </p:nvSpPr>
        <p:spPr>
          <a:xfrm>
            <a:off x="2409566" y="5805264"/>
            <a:ext cx="428628" cy="428628"/>
          </a:xfrm>
          <a:prstGeom prst="flowChartOffpageConnector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12" name="11 Documento"/>
          <p:cNvSpPr/>
          <p:nvPr/>
        </p:nvSpPr>
        <p:spPr>
          <a:xfrm>
            <a:off x="2214546" y="2708920"/>
            <a:ext cx="1143008" cy="504056"/>
          </a:xfrm>
          <a:prstGeom prst="flowChartDocumen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42844" y="357166"/>
            <a:ext cx="414340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3663" indent="15875">
              <a:buNone/>
            </a:pPr>
            <a:r>
              <a:rPr lang="es-VE" sz="2700" dirty="0" smtClean="0">
                <a:solidFill>
                  <a:srgbClr val="92D050"/>
                </a:solidFill>
              </a:rPr>
              <a:t>Ejemplo:</a:t>
            </a:r>
            <a:r>
              <a:rPr lang="es-VE" sz="2700" dirty="0" smtClean="0"/>
              <a:t> </a:t>
            </a:r>
            <a:r>
              <a:rPr lang="es-VE" sz="2700" dirty="0" smtClean="0">
                <a:solidFill>
                  <a:schemeClr val="accent1">
                    <a:lumMod val="75000"/>
                  </a:schemeClr>
                </a:solidFill>
              </a:rPr>
              <a:t>diagrama de flujo para calcular el área de un trapecio.</a:t>
            </a:r>
          </a:p>
        </p:txBody>
      </p:sp>
      <p:sp>
        <p:nvSpPr>
          <p:cNvPr id="3" name="2 Elipse"/>
          <p:cNvSpPr/>
          <p:nvPr/>
        </p:nvSpPr>
        <p:spPr>
          <a:xfrm>
            <a:off x="4929190" y="142852"/>
            <a:ext cx="1571636" cy="571504"/>
          </a:xfrm>
          <a:prstGeom prst="ellipse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Inicio</a:t>
            </a:r>
            <a:endParaRPr lang="es-VE" dirty="0"/>
          </a:p>
        </p:txBody>
      </p:sp>
      <p:sp>
        <p:nvSpPr>
          <p:cNvPr id="4" name="3 Paralelogramo"/>
          <p:cNvSpPr/>
          <p:nvPr/>
        </p:nvSpPr>
        <p:spPr>
          <a:xfrm>
            <a:off x="4786314" y="1000108"/>
            <a:ext cx="1857388" cy="642942"/>
          </a:xfrm>
          <a:prstGeom prst="parallelogram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Base menor (B1)</a:t>
            </a:r>
            <a:endParaRPr lang="es-VE" dirty="0"/>
          </a:p>
        </p:txBody>
      </p:sp>
      <p:sp>
        <p:nvSpPr>
          <p:cNvPr id="5" name="4 Paralelogramo"/>
          <p:cNvSpPr/>
          <p:nvPr/>
        </p:nvSpPr>
        <p:spPr>
          <a:xfrm>
            <a:off x="4714876" y="1928802"/>
            <a:ext cx="1857388" cy="642942"/>
          </a:xfrm>
          <a:prstGeom prst="parallelogram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Base mayor (B2)</a:t>
            </a:r>
            <a:endParaRPr lang="es-VE" dirty="0"/>
          </a:p>
        </p:txBody>
      </p:sp>
      <p:sp>
        <p:nvSpPr>
          <p:cNvPr id="6" name="5 Paralelogramo"/>
          <p:cNvSpPr/>
          <p:nvPr/>
        </p:nvSpPr>
        <p:spPr>
          <a:xfrm>
            <a:off x="4643438" y="2928934"/>
            <a:ext cx="1857388" cy="642942"/>
          </a:xfrm>
          <a:prstGeom prst="parallelogram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Altura (h)</a:t>
            </a:r>
            <a:endParaRPr lang="es-VE" dirty="0"/>
          </a:p>
        </p:txBody>
      </p:sp>
      <p:cxnSp>
        <p:nvCxnSpPr>
          <p:cNvPr id="11" name="10 Conector recto de flecha"/>
          <p:cNvCxnSpPr/>
          <p:nvPr/>
        </p:nvCxnSpPr>
        <p:spPr>
          <a:xfrm rot="5400000">
            <a:off x="5572926" y="856438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 rot="5400000">
            <a:off x="5572926" y="178513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/>
          <p:nvPr/>
        </p:nvCxnSpPr>
        <p:spPr>
          <a:xfrm rot="5400000">
            <a:off x="5465769" y="274954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 rot="5400000">
            <a:off x="5394331" y="3749677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16 Rectángulo"/>
          <p:cNvSpPr/>
          <p:nvPr/>
        </p:nvSpPr>
        <p:spPr>
          <a:xfrm>
            <a:off x="4643438" y="3929066"/>
            <a:ext cx="1857388" cy="785818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VE" dirty="0"/>
          </a:p>
        </p:txBody>
      </p:sp>
      <p:graphicFrame>
        <p:nvGraphicFramePr>
          <p:cNvPr id="18" name="Object 2"/>
          <p:cNvGraphicFramePr>
            <a:graphicFrameLocks noChangeAspect="1"/>
          </p:cNvGraphicFramePr>
          <p:nvPr/>
        </p:nvGraphicFramePr>
        <p:xfrm>
          <a:off x="4786314" y="4143380"/>
          <a:ext cx="1603575" cy="571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8" name="Ecuación" r:id="rId3" imgW="1104840" imgH="393480" progId="Equation.3">
                  <p:embed/>
                </p:oleObj>
              </mc:Choice>
              <mc:Fallback>
                <p:oleObj name="Ecuación" r:id="rId3" imgW="110484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4" y="4143380"/>
                        <a:ext cx="1603575" cy="57149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19 Elipse"/>
          <p:cNvSpPr/>
          <p:nvPr/>
        </p:nvSpPr>
        <p:spPr>
          <a:xfrm>
            <a:off x="4786314" y="6072206"/>
            <a:ext cx="1571636" cy="571504"/>
          </a:xfrm>
          <a:prstGeom prst="ellipse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VE" dirty="0" smtClean="0"/>
              <a:t>Fin</a:t>
            </a:r>
            <a:endParaRPr lang="es-VE" dirty="0"/>
          </a:p>
        </p:txBody>
      </p:sp>
      <p:cxnSp>
        <p:nvCxnSpPr>
          <p:cNvPr id="21" name="20 Conector recto de flecha"/>
          <p:cNvCxnSpPr/>
          <p:nvPr/>
        </p:nvCxnSpPr>
        <p:spPr>
          <a:xfrm rot="16200000" flipH="1">
            <a:off x="5393537" y="4893479"/>
            <a:ext cx="35719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21 Conector recto de flecha"/>
          <p:cNvCxnSpPr/>
          <p:nvPr/>
        </p:nvCxnSpPr>
        <p:spPr>
          <a:xfrm rot="16200000" flipH="1">
            <a:off x="5393537" y="5893611"/>
            <a:ext cx="357192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7 Documento"/>
          <p:cNvSpPr/>
          <p:nvPr/>
        </p:nvSpPr>
        <p:spPr>
          <a:xfrm>
            <a:off x="4786314" y="5072076"/>
            <a:ext cx="1714512" cy="642939"/>
          </a:xfrm>
          <a:prstGeom prst="flowChartDocumen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VE"/>
          </a:p>
        </p:txBody>
      </p:sp>
      <p:sp>
        <p:nvSpPr>
          <p:cNvPr id="9" name="8 Rectángulo"/>
          <p:cNvSpPr/>
          <p:nvPr/>
        </p:nvSpPr>
        <p:spPr>
          <a:xfrm>
            <a:off x="4786315" y="5084938"/>
            <a:ext cx="15716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VE" smtClean="0"/>
              <a:t> </a:t>
            </a:r>
            <a:r>
              <a:rPr lang="es-VE" dirty="0" smtClean="0"/>
              <a:t>área </a:t>
            </a:r>
            <a:r>
              <a:rPr lang="es-VE" dirty="0"/>
              <a:t>(A)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600044" y="1000108"/>
            <a:ext cx="8543956" cy="4000528"/>
          </a:xfrm>
        </p:spPr>
        <p:txBody>
          <a:bodyPr>
            <a:normAutofit/>
          </a:bodyPr>
          <a:lstStyle/>
          <a:p>
            <a:pPr marL="88900" indent="0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Un dato es la representación de un hecho, evento o elemento del mundo real. </a:t>
            </a:r>
          </a:p>
          <a:p>
            <a:pPr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VE" dirty="0" smtClean="0">
                <a:solidFill>
                  <a:srgbClr val="92D050"/>
                </a:solidFill>
              </a:rPr>
              <a:t>Ejemplo</a:t>
            </a:r>
          </a:p>
          <a:p>
            <a:pPr marL="88900" indent="2063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Una persona puede tener varios datos que permiten identificarla, como:</a:t>
            </a:r>
          </a:p>
          <a:p>
            <a:pPr marL="1433513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Nombre,  Cédula de Identidad</a:t>
            </a:r>
          </a:p>
          <a:p>
            <a:pPr marL="1433513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Edad, Sexo, Profesión</a:t>
            </a:r>
          </a:p>
          <a:p>
            <a:pPr marL="1433513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1433513" indent="-1588">
              <a:buNone/>
            </a:pP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1. Datos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7410" name="Picture 2" descr="https://encrypted-tbn3.gstatic.com/images?q=tbn:ANd9GcQXch-WKlezu3uS0ehvFNoDY0QI4uRLBc0822mIqzgYQ32xRtz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4857760"/>
            <a:ext cx="1273153" cy="1273153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3214678" y="5072074"/>
            <a:ext cx="56436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400" dirty="0"/>
              <a:t>¿ </a:t>
            </a:r>
            <a:r>
              <a:rPr lang="es-VE" sz="2400" dirty="0" smtClean="0"/>
              <a:t>Qué datos pudieran usarse para identificar a un árbol?</a:t>
            </a:r>
            <a:endParaRPr lang="es-VE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2.Tipos de datos</a:t>
            </a:r>
            <a:endParaRPr lang="es-VE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8900" indent="2063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Los tipos de datos básicos utilizados en computación son los siguientes:</a:t>
            </a:r>
          </a:p>
          <a:p>
            <a:pPr marL="88900" indent="2063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39750" indent="20638"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Entero</a:t>
            </a:r>
          </a:p>
          <a:p>
            <a:pPr marL="539750" indent="20638"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Real</a:t>
            </a:r>
          </a:p>
          <a:p>
            <a:pPr marL="539750" indent="20638"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Carácter</a:t>
            </a:r>
          </a:p>
          <a:p>
            <a:pPr marL="539750" indent="20638"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Cadena de caracteres</a:t>
            </a:r>
          </a:p>
          <a:p>
            <a:pPr marL="539750" indent="20638">
              <a:buFont typeface="Wingdings" pitchFamily="2" charset="2"/>
              <a:buChar char="§"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Lógicos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2643182"/>
            <a:ext cx="3764277" cy="3619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1"/>
          </a:xfrm>
        </p:spPr>
        <p:txBody>
          <a:bodyPr>
            <a:normAutofit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Números que no tienen componentes fraccionarios o decimales. Pueden ser negativos o positivos.</a:t>
            </a:r>
          </a:p>
          <a:p>
            <a:pPr marL="365125" indent="-1588">
              <a:buNone/>
            </a:pPr>
            <a:endParaRPr lang="es-VE" dirty="0" smtClean="0"/>
          </a:p>
          <a:p>
            <a:pPr marL="365125" indent="-1588">
              <a:buNone/>
            </a:pPr>
            <a:r>
              <a:rPr lang="es-VE" b="1" dirty="0" smtClean="0">
                <a:solidFill>
                  <a:schemeClr val="accent2">
                    <a:lumMod val="75000"/>
                  </a:schemeClr>
                </a:solidFill>
              </a:rPr>
              <a:t>……. -5, -4, -3, -2, -1, 0, 1, 2, 3, 4, 5,  …….</a:t>
            </a:r>
          </a:p>
          <a:p>
            <a:pPr marL="365125" indent="-1588">
              <a:buNone/>
            </a:pPr>
            <a:endParaRPr lang="es-VE" dirty="0" smtClean="0"/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Ejemplos: edad de una persona, número de estudiantes en un salón. 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rgbClr val="92D050"/>
                </a:solidFill>
              </a:rPr>
              <a:t>Datos de tipo entero</a:t>
            </a:r>
            <a:endParaRPr lang="es-VE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1"/>
          </a:xfrm>
        </p:spPr>
        <p:txBody>
          <a:bodyPr>
            <a:normAutofit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Números que pueden tener punto decimal. Pueden ser negativos o positivos.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Sirven para representar valores dentro del conjunto de los números 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reales. </a:t>
            </a: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Ejemplo: 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altura de un árbol, salario de una persona, impuesto a pagar por la compra de un artículo.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rgbClr val="92D050"/>
                </a:solidFill>
              </a:rPr>
              <a:t>Datos de tipo real</a:t>
            </a:r>
            <a:endParaRPr lang="es-VE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1"/>
          </a:xfrm>
        </p:spPr>
        <p:txBody>
          <a:bodyPr>
            <a:normAutofit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Son símbolos que el computador reconoce. Un carácter puede ser:</a:t>
            </a: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Una letra: </a:t>
            </a:r>
            <a:r>
              <a:rPr lang="es-VE" dirty="0" smtClean="0">
                <a:solidFill>
                  <a:srgbClr val="92D050"/>
                </a:solidFill>
              </a:rPr>
              <a:t>A, B, …., Z, a, b, c, …., z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Un dígito: </a:t>
            </a:r>
            <a:r>
              <a:rPr lang="es-VE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0, 1, 2, 3, …, 9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Un símbolo: </a:t>
            </a:r>
            <a:r>
              <a:rPr lang="es-VE" dirty="0" smtClean="0">
                <a:solidFill>
                  <a:schemeClr val="accent2">
                    <a:lumMod val="75000"/>
                  </a:schemeClr>
                </a:solidFill>
              </a:rPr>
              <a:t>! ,   $,    %,    &amp;,    *,  /,  @, ….</a:t>
            </a: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Ejemplos: sección de una asignatura, tipo de sangre, calidad de un producto. </a:t>
            </a: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VE" dirty="0" smtClean="0">
                <a:solidFill>
                  <a:srgbClr val="92D050"/>
                </a:solidFill>
              </a:rPr>
              <a:t>Datos de tipo carácter</a:t>
            </a:r>
            <a:endParaRPr lang="es-VE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1"/>
          </a:xfrm>
        </p:spPr>
        <p:txBody>
          <a:bodyPr>
            <a:normAutofit lnSpcReduction="10000"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Contienen una sucesión de caracteres delimitadas por comillas.</a:t>
            </a: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Ejemplos de cadenas de caracteres:  </a:t>
            </a:r>
            <a:r>
              <a:rPr lang="es-VE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“Ingeniería Forestal”, “ 2 de enero de </a:t>
            </a:r>
            <a:r>
              <a:rPr lang="es-VE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2019”,</a:t>
            </a:r>
            <a:endParaRPr lang="es-VE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“M &amp; R  computación”</a:t>
            </a: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Ejemplo de datos tipo cadena de caracteres: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Nombre de una persona, CI, dirección. </a:t>
            </a: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              </a:t>
            </a:r>
          </a:p>
          <a:p>
            <a:pPr marL="365125" indent="-1588">
              <a:buNone/>
            </a:pP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VE" dirty="0" smtClean="0">
                <a:solidFill>
                  <a:srgbClr val="92D050"/>
                </a:solidFill>
              </a:rPr>
              <a:t>Datos de tipo cadena de caracteres</a:t>
            </a:r>
            <a:endParaRPr lang="es-VE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805191"/>
          </a:xfrm>
        </p:spPr>
        <p:txBody>
          <a:bodyPr>
            <a:normAutofit/>
          </a:bodyPr>
          <a:lstStyle/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Son datos que pueden ser verdaderos o falso</a:t>
            </a:r>
          </a:p>
          <a:p>
            <a:pPr marL="365125" indent="-1588">
              <a:buNone/>
            </a:pPr>
            <a:endParaRPr lang="es-VE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Ejemplo: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Se desea saber si una persona es soltera. La respuesta puede ser representada por un dato tipo lógico.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rgbClr val="00B050"/>
                </a:solidFill>
              </a:rPr>
              <a:t>Respuesta = Falso    </a:t>
            </a: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o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rgbClr val="00B050"/>
                </a:solidFill>
              </a:rPr>
              <a:t>Respuesta = Verdadero </a:t>
            </a:r>
          </a:p>
          <a:p>
            <a:pPr marL="365125" indent="-1588">
              <a:buNone/>
            </a:pPr>
            <a:r>
              <a:rPr lang="es-VE" dirty="0" smtClean="0">
                <a:solidFill>
                  <a:schemeClr val="accent1">
                    <a:lumMod val="75000"/>
                  </a:schemeClr>
                </a:solidFill>
              </a:rPr>
              <a:t>                 </a:t>
            </a:r>
          </a:p>
          <a:p>
            <a:pPr marL="365125" indent="-1588">
              <a:buNone/>
            </a:pPr>
            <a:endParaRPr lang="es-VE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VE" dirty="0" smtClean="0">
                <a:solidFill>
                  <a:srgbClr val="92D050"/>
                </a:solidFill>
              </a:rPr>
              <a:t>Datos de tipo lógico</a:t>
            </a:r>
            <a:endParaRPr lang="es-VE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3102</TotalTime>
  <Words>1130</Words>
  <Application>Microsoft Office PowerPoint</Application>
  <PresentationFormat>Presentación en pantalla (4:3)</PresentationFormat>
  <Paragraphs>219</Paragraphs>
  <Slides>26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8" baseType="lpstr">
      <vt:lpstr>Concurrencia</vt:lpstr>
      <vt:lpstr>Ecuación</vt:lpstr>
      <vt:lpstr>Tema 6. Conceptos básicos de programación  (Clase 2)</vt:lpstr>
      <vt:lpstr>Contenido</vt:lpstr>
      <vt:lpstr>1. Datos</vt:lpstr>
      <vt:lpstr>2.Tipos de datos</vt:lpstr>
      <vt:lpstr>Datos de tipo entero</vt:lpstr>
      <vt:lpstr>Datos de tipo real</vt:lpstr>
      <vt:lpstr>Datos de tipo carácter</vt:lpstr>
      <vt:lpstr>Datos de tipo cadena de caracteres</vt:lpstr>
      <vt:lpstr>Datos de tipo lógico</vt:lpstr>
      <vt:lpstr>3. Constante</vt:lpstr>
      <vt:lpstr>Variable</vt:lpstr>
      <vt:lpstr>Presentación de PowerPoint</vt:lpstr>
      <vt:lpstr>4. Operaciones básicas de entrada/salida</vt:lpstr>
      <vt:lpstr>Presentación de PowerPoint</vt:lpstr>
      <vt:lpstr>Presentación de PowerPoint</vt:lpstr>
      <vt:lpstr>5. Instrucción de asignación</vt:lpstr>
      <vt:lpstr>Presentación de PowerPoint</vt:lpstr>
      <vt:lpstr>Ejercicio 2 pag. 19 libro</vt:lpstr>
      <vt:lpstr>Etapas del proceso de programación</vt:lpstr>
      <vt:lpstr>6.Análisis E-P-S</vt:lpstr>
      <vt:lpstr>Presentación de PowerPoint</vt:lpstr>
      <vt:lpstr>Presentación de PowerPoint</vt:lpstr>
      <vt:lpstr>Presentación de PowerPoint</vt:lpstr>
      <vt:lpstr>Diagramas de flujo (diseño)</vt:lpstr>
      <vt:lpstr>Símbolos usados en los diagramas de flujo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6. Conceptos básicos de programación</dc:title>
  <dc:creator>ale</dc:creator>
  <cp:lastModifiedBy>evaluador</cp:lastModifiedBy>
  <cp:revision>114</cp:revision>
  <dcterms:created xsi:type="dcterms:W3CDTF">2013-05-20T14:01:21Z</dcterms:created>
  <dcterms:modified xsi:type="dcterms:W3CDTF">2019-01-22T22:57:54Z</dcterms:modified>
</cp:coreProperties>
</file>