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4" r:id="rId10"/>
    <p:sldId id="268" r:id="rId11"/>
    <p:sldId id="269" r:id="rId12"/>
    <p:sldId id="263" r:id="rId13"/>
    <p:sldId id="266" r:id="rId14"/>
    <p:sldId id="267" r:id="rId15"/>
    <p:sldId id="270" r:id="rId16"/>
    <p:sldId id="271" r:id="rId17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7D4A5-2C1D-4C4C-9120-472BDE0ABB59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D7A58-37F9-4362-B464-13B34B57B90D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AE6522-8B22-4C95-AA6D-CA7687986022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s-ES_tradnl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Y comunidad</a:t>
            </a:r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D7A58-37F9-4362-B464-13B34B57B90D}" type="slidenum">
              <a:rPr lang="es-VE" smtClean="0"/>
              <a:t>5</a:t>
            </a:fld>
            <a:endParaRPr lang="es-V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F9F94-DC2E-40D9-9E71-92DBF51E62C7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4213"/>
            <a:ext cx="4576762" cy="34321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4988"/>
            <a:ext cx="5032375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VE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VE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71EE017-D3C1-49AF-BD45-6F3A360F8A14}" type="datetimeFigureOut">
              <a:rPr lang="es-VE" smtClean="0"/>
              <a:t>11/06/2010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124AB7-F80B-4E2B-8D80-519F9F397304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14612" y="3071810"/>
            <a:ext cx="6172200" cy="1894362"/>
          </a:xfrm>
        </p:spPr>
        <p:txBody>
          <a:bodyPr/>
          <a:lstStyle/>
          <a:p>
            <a:r>
              <a:rPr lang="es-ES" dirty="0" smtClean="0"/>
              <a:t>Balanced Scorecard</a:t>
            </a:r>
            <a:endParaRPr lang="es-V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86050" y="5000636"/>
            <a:ext cx="6172200" cy="1371600"/>
          </a:xfrm>
        </p:spPr>
        <p:txBody>
          <a:bodyPr/>
          <a:lstStyle/>
          <a:p>
            <a:r>
              <a:rPr lang="es-ES" dirty="0" smtClean="0"/>
              <a:t>Formatos</a:t>
            </a:r>
            <a:endParaRPr lang="es-V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Elaboración de los cuadros de mando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467600" cy="4873752"/>
          </a:xfrm>
        </p:spPr>
        <p:txBody>
          <a:bodyPr/>
          <a:lstStyle/>
          <a:p>
            <a:pPr algn="just"/>
            <a:r>
              <a:rPr lang="es-ES" dirty="0" smtClean="0"/>
              <a:t>Objetivos </a:t>
            </a:r>
            <a:r>
              <a:rPr lang="es-ES" dirty="0" smtClean="0"/>
              <a:t>estratégicos</a:t>
            </a:r>
          </a:p>
          <a:p>
            <a:pPr algn="just"/>
            <a:r>
              <a:rPr lang="es-ES" dirty="0" smtClean="0"/>
              <a:t>Indicadores de resultados</a:t>
            </a:r>
          </a:p>
          <a:p>
            <a:pPr algn="just"/>
            <a:r>
              <a:rPr lang="es-ES" dirty="0" smtClean="0"/>
              <a:t>Metas</a:t>
            </a:r>
          </a:p>
          <a:p>
            <a:pPr algn="just"/>
            <a:r>
              <a:rPr lang="es-ES" dirty="0" smtClean="0"/>
              <a:t>Iniciativas y proyectos</a:t>
            </a:r>
          </a:p>
          <a:p>
            <a:pPr algn="just"/>
            <a:r>
              <a:rPr lang="es-ES" dirty="0" smtClean="0"/>
              <a:t>Indicadores guía</a:t>
            </a:r>
            <a:endParaRPr lang="es-V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Objetivos estratégicos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467600" cy="4873752"/>
          </a:xfrm>
        </p:spPr>
        <p:txBody>
          <a:bodyPr/>
          <a:lstStyle/>
          <a:p>
            <a:pPr algn="just"/>
            <a:r>
              <a:rPr lang="es-ES" dirty="0" smtClean="0"/>
              <a:t>Son los</a:t>
            </a:r>
            <a:r>
              <a:rPr lang="es-ES" b="1" dirty="0" smtClean="0"/>
              <a:t> </a:t>
            </a:r>
            <a:r>
              <a:rPr lang="es-ES" dirty="0" smtClean="0"/>
              <a:t>logros </a:t>
            </a:r>
            <a:r>
              <a:rPr lang="es-ES" dirty="0" smtClean="0"/>
              <a:t>que la empresa se propone alcanzar. Estos son los elementos claves del mapa y deben estar adecuadamente concatenados para expresar los temas estratégicos adecuadamente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Para cada objetivo estratégico deben establecerse indicadores de resultados, metas, iniciativas, metas e indicadores guía.</a:t>
            </a:r>
            <a:endParaRPr lang="es-ES" dirty="0" smtClean="0"/>
          </a:p>
          <a:p>
            <a:endParaRPr lang="es-V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Indicadores de resultados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pPr algn="just"/>
            <a:r>
              <a:rPr lang="es-ES" dirty="0" smtClean="0"/>
              <a:t>Deben medir la intención de los objetivos del mapa de la manera mas directa posible. Su objetivo es medir el nivel de logro alcanzado de los objetivos de la organización.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r>
              <a:rPr lang="es-ES" dirty="0" smtClean="0"/>
              <a:t>Los indicadores miden los resultados en función a los elementos parciales del objetivo, difícilmente todo el objetivo.</a:t>
            </a:r>
            <a:r>
              <a:rPr lang="es-VE" dirty="0" smtClean="0"/>
              <a:t> Para ello, pueden utilizarse índices, escalas, brechas, disponibilidad, indicadores de tipo financiero, de mercado, tecnológicos, entre otros.</a:t>
            </a:r>
            <a:endParaRPr lang="es-E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Indicadores guía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 smtClean="0"/>
              <a:t>Su objetivo es estimar en función a las hipótesis de causalidad, si la ejecución de las iniciativas y acciones del plan estratégico, están conduciendo a la empresa hacia el logro de los objetivos estratégicos, considerando las metas correspondientes.</a:t>
            </a:r>
          </a:p>
          <a:p>
            <a:pPr algn="just"/>
            <a:r>
              <a:rPr lang="es-ES" dirty="0" smtClean="0"/>
              <a:t>Esto permite a la empresa estar alerta acerca de la dirección que este tomando la empresa, en función al alcance de los objetivos y detectar si existe alguna desviación que pueda afectar el rumbo establecido.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Metas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 smtClean="0"/>
              <a:t>Cada objetivo estratégico tiene un conjunto de metas, para el corto, mediano y largo plazo.</a:t>
            </a:r>
            <a:r>
              <a:rPr lang="es-ES" b="1" dirty="0" smtClean="0"/>
              <a:t> Se fijan en la unidad de medida establecida en el indicador de resultados</a:t>
            </a:r>
          </a:p>
          <a:p>
            <a:pPr algn="just"/>
            <a:r>
              <a:rPr lang="es-ES" dirty="0" smtClean="0"/>
              <a:t>Deben ser definidas considerando cantidad y tiempo</a:t>
            </a:r>
            <a:endParaRPr lang="es-V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571736" y="4071942"/>
            <a:ext cx="6172200" cy="1894362"/>
          </a:xfrm>
        </p:spPr>
        <p:txBody>
          <a:bodyPr/>
          <a:lstStyle/>
          <a:p>
            <a:r>
              <a:rPr lang="es-ES" dirty="0" smtClean="0"/>
              <a:t>Ejemplo del cuadro de mando para un objetivo estratégico</a:t>
            </a:r>
            <a:endParaRPr lang="es-V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4313" y="357188"/>
            <a:ext cx="8686800" cy="6308725"/>
            <a:chOff x="384" y="1248"/>
            <a:chExt cx="5040" cy="384"/>
          </a:xfrm>
        </p:grpSpPr>
        <p:sp>
          <p:nvSpPr>
            <p:cNvPr id="40979" name="Rectangle 3"/>
            <p:cNvSpPr>
              <a:spLocks noChangeArrowheads="1"/>
            </p:cNvSpPr>
            <p:nvPr/>
          </p:nvSpPr>
          <p:spPr bwMode="auto">
            <a:xfrm>
              <a:off x="384" y="1248"/>
              <a:ext cx="100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0980" name="Rectangle 4"/>
            <p:cNvSpPr>
              <a:spLocks noChangeArrowheads="1"/>
            </p:cNvSpPr>
            <p:nvPr/>
          </p:nvSpPr>
          <p:spPr bwMode="auto">
            <a:xfrm>
              <a:off x="1392" y="1248"/>
              <a:ext cx="100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0981" name="Rectangle 5"/>
            <p:cNvSpPr>
              <a:spLocks noChangeArrowheads="1"/>
            </p:cNvSpPr>
            <p:nvPr/>
          </p:nvSpPr>
          <p:spPr bwMode="auto">
            <a:xfrm>
              <a:off x="2400" y="1248"/>
              <a:ext cx="100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0982" name="Rectangle 6"/>
            <p:cNvSpPr>
              <a:spLocks noChangeArrowheads="1"/>
            </p:cNvSpPr>
            <p:nvPr/>
          </p:nvSpPr>
          <p:spPr bwMode="auto">
            <a:xfrm>
              <a:off x="3408" y="1248"/>
              <a:ext cx="100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0983" name="Rectangle 7"/>
            <p:cNvSpPr>
              <a:spLocks noChangeArrowheads="1"/>
            </p:cNvSpPr>
            <p:nvPr/>
          </p:nvSpPr>
          <p:spPr bwMode="auto">
            <a:xfrm>
              <a:off x="4416" y="1248"/>
              <a:ext cx="100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alibri" pitchFamily="34" charset="0"/>
              </a:endParaRPr>
            </a:p>
          </p:txBody>
        </p:sp>
      </p:grpSp>
      <p:sp>
        <p:nvSpPr>
          <p:cNvPr id="40963" name="Text Box 9"/>
          <p:cNvSpPr txBox="1">
            <a:spLocks noChangeArrowheads="1"/>
          </p:cNvSpPr>
          <p:nvPr/>
        </p:nvSpPr>
        <p:spPr bwMode="auto">
          <a:xfrm>
            <a:off x="7391400" y="542925"/>
            <a:ext cx="1319213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1200" b="1"/>
              <a:t>Indicadores Guía</a:t>
            </a:r>
          </a:p>
        </p:txBody>
      </p:sp>
      <p:sp>
        <p:nvSpPr>
          <p:cNvPr id="40964" name="Text Box 10"/>
          <p:cNvSpPr txBox="1">
            <a:spLocks noChangeArrowheads="1"/>
          </p:cNvSpPr>
          <p:nvPr/>
        </p:nvSpPr>
        <p:spPr bwMode="auto">
          <a:xfrm>
            <a:off x="5653088" y="428625"/>
            <a:ext cx="131762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1200" b="1"/>
              <a:t>Iniciativas: Proyectos y Acciones</a:t>
            </a:r>
          </a:p>
        </p:txBody>
      </p:sp>
      <p:sp>
        <p:nvSpPr>
          <p:cNvPr id="40965" name="Text Box 11"/>
          <p:cNvSpPr txBox="1">
            <a:spLocks noChangeArrowheads="1"/>
          </p:cNvSpPr>
          <p:nvPr/>
        </p:nvSpPr>
        <p:spPr bwMode="auto">
          <a:xfrm>
            <a:off x="3733800" y="468313"/>
            <a:ext cx="16637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</a:pPr>
            <a:r>
              <a:rPr lang="es-ES_tradnl" sz="1200" b="1"/>
              <a:t>Metas a alcanzar al cabo del período (anual)</a:t>
            </a:r>
          </a:p>
        </p:txBody>
      </p:sp>
      <p:sp>
        <p:nvSpPr>
          <p:cNvPr id="40966" name="Text Box 12"/>
          <p:cNvSpPr txBox="1">
            <a:spLocks noChangeArrowheads="1"/>
          </p:cNvSpPr>
          <p:nvPr/>
        </p:nvSpPr>
        <p:spPr bwMode="auto">
          <a:xfrm>
            <a:off x="2062163" y="350246"/>
            <a:ext cx="1530350" cy="779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</a:pPr>
            <a:r>
              <a:rPr lang="es-ES_tradnl" sz="1050" b="1" dirty="0"/>
              <a:t>Indicadores de </a:t>
            </a:r>
            <a:r>
              <a:rPr lang="es-ES_tradnl" sz="900" b="1" dirty="0"/>
              <a:t>Resultados</a:t>
            </a:r>
            <a:r>
              <a:rPr lang="es-ES_tradnl" sz="1000" b="1" dirty="0"/>
              <a:t> + escala de medición y estimado de valor inicial</a:t>
            </a:r>
          </a:p>
        </p:txBody>
      </p:sp>
      <p:sp>
        <p:nvSpPr>
          <p:cNvPr id="40967" name="Text Box 13"/>
          <p:cNvSpPr txBox="1">
            <a:spLocks noChangeArrowheads="1"/>
          </p:cNvSpPr>
          <p:nvPr/>
        </p:nvSpPr>
        <p:spPr bwMode="auto">
          <a:xfrm>
            <a:off x="357188" y="357188"/>
            <a:ext cx="1531937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</a:pPr>
            <a:r>
              <a:rPr lang="es-ES_tradnl" sz="1400" b="1"/>
              <a:t>OBJETIVO</a:t>
            </a:r>
          </a:p>
        </p:txBody>
      </p:sp>
      <p:sp>
        <p:nvSpPr>
          <p:cNvPr id="40968" name="Text Box 17"/>
          <p:cNvSpPr txBox="1">
            <a:spLocks noChangeArrowheads="1"/>
          </p:cNvSpPr>
          <p:nvPr/>
        </p:nvSpPr>
        <p:spPr bwMode="auto">
          <a:xfrm>
            <a:off x="285750" y="642938"/>
            <a:ext cx="160178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</a:pPr>
            <a:r>
              <a:rPr lang="es-ES_tradnl" sz="1400" b="1">
                <a:solidFill>
                  <a:schemeClr val="tx2"/>
                </a:solidFill>
              </a:rPr>
              <a:t>Actores, aliados y comunidad</a:t>
            </a:r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>
            <a:off x="228600" y="11350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VE"/>
          </a:p>
        </p:txBody>
      </p:sp>
      <p:sp>
        <p:nvSpPr>
          <p:cNvPr id="40970" name="14 Rectángulo"/>
          <p:cNvSpPr>
            <a:spLocks noChangeArrowheads="1"/>
          </p:cNvSpPr>
          <p:nvPr/>
        </p:nvSpPr>
        <p:spPr bwMode="auto">
          <a:xfrm>
            <a:off x="285750" y="1428750"/>
            <a:ext cx="1500188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1400" b="1"/>
              <a:t>Formar una cultura organizacional centrada en el cliente</a:t>
            </a:r>
            <a:endParaRPr lang="en-US" sz="1400" b="1"/>
          </a:p>
        </p:txBody>
      </p:sp>
      <p:sp>
        <p:nvSpPr>
          <p:cNvPr id="40971" name="15 Rectángulo"/>
          <p:cNvSpPr>
            <a:spLocks noChangeArrowheads="1"/>
          </p:cNvSpPr>
          <p:nvPr/>
        </p:nvSpPr>
        <p:spPr bwMode="auto">
          <a:xfrm>
            <a:off x="2143125" y="1285875"/>
            <a:ext cx="150018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Satisfacción de los clientes con respecto al servicio recibido en el postgrado</a:t>
            </a:r>
          </a:p>
          <a:p>
            <a:pPr algn="ctr"/>
            <a:endParaRPr lang="en-US" sz="1400"/>
          </a:p>
          <a:p>
            <a:pPr algn="ctr"/>
            <a:r>
              <a:rPr lang="en-US" sz="1400"/>
              <a:t>(Baja </a:t>
            </a:r>
          </a:p>
          <a:p>
            <a:pPr algn="ctr"/>
            <a:r>
              <a:rPr lang="en-US" sz="1400"/>
              <a:t>Media</a:t>
            </a:r>
          </a:p>
          <a:p>
            <a:pPr algn="ctr"/>
            <a:r>
              <a:rPr lang="en-US" sz="1400"/>
              <a:t>Alta) </a:t>
            </a:r>
          </a:p>
        </p:txBody>
      </p:sp>
      <p:sp>
        <p:nvSpPr>
          <p:cNvPr id="40972" name="16 Rectángulo"/>
          <p:cNvSpPr>
            <a:spLocks noChangeArrowheads="1"/>
          </p:cNvSpPr>
          <p:nvPr/>
        </p:nvSpPr>
        <p:spPr bwMode="auto">
          <a:xfrm>
            <a:off x="3786188" y="1357313"/>
            <a:ext cx="15001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100% de los estudiantes altamente satisfechos con respecto al servicio recibido</a:t>
            </a:r>
          </a:p>
        </p:txBody>
      </p:sp>
      <p:sp>
        <p:nvSpPr>
          <p:cNvPr id="40973" name="19 Rectángulo"/>
          <p:cNvSpPr>
            <a:spLocks noChangeArrowheads="1"/>
          </p:cNvSpPr>
          <p:nvPr/>
        </p:nvSpPr>
        <p:spPr bwMode="auto">
          <a:xfrm>
            <a:off x="5357813" y="1428750"/>
            <a:ext cx="18573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Talleres de atención al cliente dirigidos al personal del Centro de postgrado</a:t>
            </a:r>
          </a:p>
        </p:txBody>
      </p:sp>
      <p:sp>
        <p:nvSpPr>
          <p:cNvPr id="40974" name="20 Rectángulo"/>
          <p:cNvSpPr>
            <a:spLocks noChangeArrowheads="1"/>
          </p:cNvSpPr>
          <p:nvPr/>
        </p:nvSpPr>
        <p:spPr bwMode="auto">
          <a:xfrm>
            <a:off x="5572125" y="2786063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Charlas motivadoras</a:t>
            </a:r>
          </a:p>
        </p:txBody>
      </p:sp>
      <p:sp>
        <p:nvSpPr>
          <p:cNvPr id="40975" name="21 Rectángulo"/>
          <p:cNvSpPr>
            <a:spLocks noChangeArrowheads="1"/>
          </p:cNvSpPr>
          <p:nvPr/>
        </p:nvSpPr>
        <p:spPr bwMode="auto">
          <a:xfrm>
            <a:off x="5572125" y="3571875"/>
            <a:ext cx="150018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Incorporacion de bases de información y equipos de apoyo tecnológicos que permitan agilizar los procesos</a:t>
            </a:r>
          </a:p>
        </p:txBody>
      </p:sp>
      <p:sp>
        <p:nvSpPr>
          <p:cNvPr id="40976" name="22 Rectángulo"/>
          <p:cNvSpPr>
            <a:spLocks noChangeArrowheads="1"/>
          </p:cNvSpPr>
          <p:nvPr/>
        </p:nvSpPr>
        <p:spPr bwMode="auto">
          <a:xfrm>
            <a:off x="7358063" y="2714625"/>
            <a:ext cx="1500187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Número de Charlas motivadoras</a:t>
            </a:r>
          </a:p>
        </p:txBody>
      </p:sp>
      <p:sp>
        <p:nvSpPr>
          <p:cNvPr id="40977" name="23 Rectángulo"/>
          <p:cNvSpPr>
            <a:spLocks noChangeArrowheads="1"/>
          </p:cNvSpPr>
          <p:nvPr/>
        </p:nvSpPr>
        <p:spPr bwMode="auto">
          <a:xfrm>
            <a:off x="7286625" y="1214438"/>
            <a:ext cx="15001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Número de Talleres de liderazgo, emprendimiento y trabajo en equipo</a:t>
            </a:r>
          </a:p>
          <a:p>
            <a:pPr algn="ctr"/>
            <a:endParaRPr lang="en-US" sz="1400"/>
          </a:p>
        </p:txBody>
      </p:sp>
      <p:sp>
        <p:nvSpPr>
          <p:cNvPr id="40978" name="24 Rectángulo"/>
          <p:cNvSpPr>
            <a:spLocks noChangeArrowheads="1"/>
          </p:cNvSpPr>
          <p:nvPr/>
        </p:nvSpPr>
        <p:spPr bwMode="auto">
          <a:xfrm>
            <a:off x="7215188" y="3929063"/>
            <a:ext cx="17145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Incorporación del sistema de información virtual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 smtClean="0"/>
              <a:t>Mapa estratégico. Ejemplo</a:t>
            </a:r>
            <a:endParaRPr lang="es-V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11"/>
          <p:cNvSpPr>
            <a:spLocks noChangeShapeType="1"/>
          </p:cNvSpPr>
          <p:nvPr/>
        </p:nvSpPr>
        <p:spPr bwMode="auto">
          <a:xfrm>
            <a:off x="381000" y="3505200"/>
            <a:ext cx="8763000" cy="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s-VE"/>
          </a:p>
        </p:txBody>
      </p:sp>
      <p:sp>
        <p:nvSpPr>
          <p:cNvPr id="3075" name="Line 12"/>
          <p:cNvSpPr>
            <a:spLocks noChangeShapeType="1"/>
          </p:cNvSpPr>
          <p:nvPr/>
        </p:nvSpPr>
        <p:spPr bwMode="auto">
          <a:xfrm>
            <a:off x="381000" y="5105400"/>
            <a:ext cx="8763000" cy="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s-VE"/>
          </a:p>
        </p:txBody>
      </p:sp>
      <p:sp>
        <p:nvSpPr>
          <p:cNvPr id="3076" name="Line 10"/>
          <p:cNvSpPr>
            <a:spLocks noChangeShapeType="1"/>
          </p:cNvSpPr>
          <p:nvPr/>
        </p:nvSpPr>
        <p:spPr bwMode="auto">
          <a:xfrm>
            <a:off x="381000" y="1571625"/>
            <a:ext cx="8763000" cy="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s-VE"/>
          </a:p>
        </p:txBody>
      </p:sp>
      <p:sp>
        <p:nvSpPr>
          <p:cNvPr id="3077" name="Text Box 15"/>
          <p:cNvSpPr txBox="1">
            <a:spLocks noChangeArrowheads="1"/>
          </p:cNvSpPr>
          <p:nvPr/>
        </p:nvSpPr>
        <p:spPr bwMode="auto">
          <a:xfrm rot="-5400000">
            <a:off x="-523081" y="854868"/>
            <a:ext cx="1303338" cy="260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25000"/>
              </a:spcBef>
            </a:pPr>
            <a:r>
              <a:rPr lang="es-ES_tradnl" sz="1300" b="1">
                <a:solidFill>
                  <a:srgbClr val="CC0000"/>
                </a:solidFill>
              </a:rPr>
              <a:t>Altos fines </a:t>
            </a:r>
            <a:endParaRPr lang="es-ES" sz="1300" b="1">
              <a:solidFill>
                <a:srgbClr val="CC0000"/>
              </a:solidFill>
            </a:endParaRPr>
          </a:p>
        </p:txBody>
      </p:sp>
      <p:sp>
        <p:nvSpPr>
          <p:cNvPr id="3078" name="Text Box 16"/>
          <p:cNvSpPr txBox="1">
            <a:spLocks noChangeArrowheads="1"/>
          </p:cNvSpPr>
          <p:nvPr/>
        </p:nvSpPr>
        <p:spPr bwMode="auto">
          <a:xfrm rot="-5400000">
            <a:off x="-402448" y="2241933"/>
            <a:ext cx="1371612" cy="602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25000"/>
              </a:spcBef>
            </a:pPr>
            <a:r>
              <a:rPr lang="es-ES_tradnl" sz="1300" b="1" dirty="0">
                <a:solidFill>
                  <a:srgbClr val="CC0000"/>
                </a:solidFill>
              </a:rPr>
              <a:t>Actores,  Aliados  y Comunidad</a:t>
            </a:r>
            <a:endParaRPr lang="es-ES" sz="1300" b="1" dirty="0">
              <a:solidFill>
                <a:srgbClr val="CC0000"/>
              </a:solidFill>
            </a:endParaRPr>
          </a:p>
        </p:txBody>
      </p:sp>
      <p:sp>
        <p:nvSpPr>
          <p:cNvPr id="3079" name="Text Box 17"/>
          <p:cNvSpPr txBox="1">
            <a:spLocks noChangeArrowheads="1"/>
          </p:cNvSpPr>
          <p:nvPr/>
        </p:nvSpPr>
        <p:spPr bwMode="auto">
          <a:xfrm rot="-5400000">
            <a:off x="-374650" y="4089400"/>
            <a:ext cx="1174750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25000"/>
              </a:spcBef>
            </a:pPr>
            <a:r>
              <a:rPr lang="es-ES_tradnl" sz="1300" b="1">
                <a:solidFill>
                  <a:srgbClr val="CC0000"/>
                </a:solidFill>
              </a:rPr>
              <a:t>Procesos internos</a:t>
            </a:r>
            <a:endParaRPr lang="es-ES" sz="1300" b="1">
              <a:solidFill>
                <a:srgbClr val="CC0000"/>
              </a:solidFill>
            </a:endParaRPr>
          </a:p>
        </p:txBody>
      </p:sp>
      <p:sp>
        <p:nvSpPr>
          <p:cNvPr id="3080" name="Text Box 18"/>
          <p:cNvSpPr txBox="1">
            <a:spLocks noChangeArrowheads="1"/>
          </p:cNvSpPr>
          <p:nvPr/>
        </p:nvSpPr>
        <p:spPr bwMode="auto">
          <a:xfrm rot="-5400000">
            <a:off x="-588169" y="5744369"/>
            <a:ext cx="1601787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25000"/>
              </a:spcBef>
            </a:pPr>
            <a:r>
              <a:rPr lang="es-ES_tradnl" sz="1300" b="1">
                <a:solidFill>
                  <a:srgbClr val="CC0000"/>
                </a:solidFill>
              </a:rPr>
              <a:t>Dinámica organizacional</a:t>
            </a:r>
            <a:endParaRPr lang="es-ES" sz="1300" b="1">
              <a:solidFill>
                <a:srgbClr val="CC0000"/>
              </a:solidFill>
            </a:endParaRPr>
          </a:p>
        </p:txBody>
      </p:sp>
      <p:sp>
        <p:nvSpPr>
          <p:cNvPr id="3081" name="Rectangle 2"/>
          <p:cNvSpPr>
            <a:spLocks noChangeArrowheads="1"/>
          </p:cNvSpPr>
          <p:nvPr/>
        </p:nvSpPr>
        <p:spPr bwMode="auto">
          <a:xfrm>
            <a:off x="533400" y="3573463"/>
            <a:ext cx="1905000" cy="1497012"/>
          </a:xfrm>
          <a:prstGeom prst="rect">
            <a:avLst/>
          </a:prstGeom>
          <a:solidFill>
            <a:srgbClr val="E1F0FF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3082" name="Rectangle 4"/>
          <p:cNvSpPr>
            <a:spLocks noChangeArrowheads="1"/>
          </p:cNvSpPr>
          <p:nvPr/>
        </p:nvSpPr>
        <p:spPr bwMode="auto">
          <a:xfrm>
            <a:off x="2571736" y="3571876"/>
            <a:ext cx="3124200" cy="1497013"/>
          </a:xfrm>
          <a:prstGeom prst="rect">
            <a:avLst/>
          </a:prstGeom>
          <a:solidFill>
            <a:srgbClr val="E1F0FF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3083" name="Rectangle 34"/>
          <p:cNvSpPr>
            <a:spLocks noChangeArrowheads="1"/>
          </p:cNvSpPr>
          <p:nvPr/>
        </p:nvSpPr>
        <p:spPr bwMode="auto">
          <a:xfrm>
            <a:off x="500062" y="5214938"/>
            <a:ext cx="8429656" cy="1477328"/>
          </a:xfrm>
          <a:prstGeom prst="rect">
            <a:avLst/>
          </a:prstGeom>
          <a:solidFill>
            <a:srgbClr val="E1F0FF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s-ES">
              <a:latin typeface="Calibri" pitchFamily="34" charset="0"/>
            </a:endParaRPr>
          </a:p>
          <a:p>
            <a:endParaRPr lang="es-ES">
              <a:latin typeface="Calibri" pitchFamily="34" charset="0"/>
            </a:endParaRPr>
          </a:p>
          <a:p>
            <a:endParaRPr lang="es-ES">
              <a:latin typeface="Calibri" pitchFamily="34" charset="0"/>
            </a:endParaRPr>
          </a:p>
          <a:p>
            <a:endParaRPr lang="es-ES">
              <a:latin typeface="Calibri" pitchFamily="34" charset="0"/>
            </a:endParaRPr>
          </a:p>
          <a:p>
            <a:endParaRPr lang="es-VE">
              <a:latin typeface="Calibri" pitchFamily="34" charset="0"/>
            </a:endParaRPr>
          </a:p>
        </p:txBody>
      </p:sp>
      <p:sp>
        <p:nvSpPr>
          <p:cNvPr id="3084" name="Text Box 40"/>
          <p:cNvSpPr txBox="1">
            <a:spLocks noChangeArrowheads="1"/>
          </p:cNvSpPr>
          <p:nvPr/>
        </p:nvSpPr>
        <p:spPr bwMode="auto">
          <a:xfrm>
            <a:off x="500063" y="4857750"/>
            <a:ext cx="16668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CC0000"/>
                </a:solidFill>
              </a:rPr>
              <a:t>Procesos académicos</a:t>
            </a:r>
          </a:p>
        </p:txBody>
      </p:sp>
      <p:sp>
        <p:nvSpPr>
          <p:cNvPr id="3086" name="Oval 6"/>
          <p:cNvSpPr>
            <a:spLocks noChangeArrowheads="1"/>
          </p:cNvSpPr>
          <p:nvPr/>
        </p:nvSpPr>
        <p:spPr bwMode="auto">
          <a:xfrm>
            <a:off x="357158" y="714356"/>
            <a:ext cx="2133600" cy="752475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VE" sz="1200" b="1" dirty="0" smtClean="0"/>
              <a:t>Fortalecer la vinculación </a:t>
            </a:r>
          </a:p>
          <a:p>
            <a:pPr algn="ctr"/>
            <a:r>
              <a:rPr lang="es-VE" sz="1200" b="1" dirty="0" smtClean="0"/>
              <a:t>con el entorno</a:t>
            </a:r>
            <a:endParaRPr lang="es-VE" sz="1200" b="1" dirty="0"/>
          </a:p>
        </p:txBody>
      </p:sp>
      <p:sp>
        <p:nvSpPr>
          <p:cNvPr id="3087" name="Oval 7"/>
          <p:cNvSpPr>
            <a:spLocks noChangeArrowheads="1"/>
          </p:cNvSpPr>
          <p:nvPr/>
        </p:nvSpPr>
        <p:spPr bwMode="auto">
          <a:xfrm>
            <a:off x="3000364" y="857232"/>
            <a:ext cx="2786063" cy="57150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VE" sz="1200" b="1" dirty="0" smtClean="0"/>
              <a:t>Diversificar los programas  </a:t>
            </a:r>
            <a:endParaRPr lang="es-VE" sz="1200" b="1" dirty="0"/>
          </a:p>
          <a:p>
            <a:pPr algn="ctr"/>
            <a:r>
              <a:rPr lang="es-VE" sz="1200" b="1" dirty="0"/>
              <a:t>de </a:t>
            </a:r>
            <a:r>
              <a:rPr lang="es-VE" sz="1200" b="1" dirty="0" smtClean="0"/>
              <a:t>formación e investigación</a:t>
            </a:r>
            <a:endParaRPr lang="en-US" sz="1200" b="1" dirty="0"/>
          </a:p>
        </p:txBody>
      </p:sp>
      <p:sp>
        <p:nvSpPr>
          <p:cNvPr id="3088" name="Oval 9"/>
          <p:cNvSpPr>
            <a:spLocks noChangeArrowheads="1"/>
          </p:cNvSpPr>
          <p:nvPr/>
        </p:nvSpPr>
        <p:spPr bwMode="auto">
          <a:xfrm>
            <a:off x="2786050" y="0"/>
            <a:ext cx="3071834" cy="500042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75000"/>
              </a:lnSpc>
            </a:pPr>
            <a:endParaRPr lang="es-VE" sz="1200" b="1" dirty="0" smtClean="0"/>
          </a:p>
          <a:p>
            <a:pPr algn="ctr">
              <a:lnSpc>
                <a:spcPct val="75000"/>
              </a:lnSpc>
            </a:pPr>
            <a:r>
              <a:rPr lang="es-ES_tradnl" sz="1200" b="1" dirty="0" smtClean="0"/>
              <a:t>Generar conocimientos aplicables al</a:t>
            </a:r>
          </a:p>
          <a:p>
            <a:pPr algn="ctr">
              <a:lnSpc>
                <a:spcPct val="75000"/>
              </a:lnSpc>
            </a:pPr>
            <a:r>
              <a:rPr lang="es-ES_tradnl" sz="1200" b="1" dirty="0" smtClean="0"/>
              <a:t>campo empresarial y social</a:t>
            </a:r>
            <a:endParaRPr lang="en-US" sz="1200" b="1" dirty="0"/>
          </a:p>
        </p:txBody>
      </p:sp>
      <p:sp>
        <p:nvSpPr>
          <p:cNvPr id="3090" name="Oval 20"/>
          <p:cNvSpPr>
            <a:spLocks noChangeArrowheads="1"/>
          </p:cNvSpPr>
          <p:nvPr/>
        </p:nvSpPr>
        <p:spPr bwMode="auto">
          <a:xfrm>
            <a:off x="1500166" y="2643182"/>
            <a:ext cx="2651123" cy="649288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200" b="1" dirty="0"/>
              <a:t>Incentivar la participación de los </a:t>
            </a:r>
          </a:p>
          <a:p>
            <a:pPr algn="ctr"/>
            <a:r>
              <a:rPr lang="es-ES_tradnl" sz="1200" b="1" dirty="0"/>
              <a:t>profesores  como tutores </a:t>
            </a:r>
          </a:p>
        </p:txBody>
      </p:sp>
      <p:sp>
        <p:nvSpPr>
          <p:cNvPr id="3092" name="Oval 24"/>
          <p:cNvSpPr>
            <a:spLocks noChangeArrowheads="1"/>
          </p:cNvSpPr>
          <p:nvPr/>
        </p:nvSpPr>
        <p:spPr bwMode="auto">
          <a:xfrm>
            <a:off x="571500" y="3643313"/>
            <a:ext cx="1785938" cy="50006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s-ES_tradnl" sz="900" b="1" dirty="0"/>
              <a:t>Mejorar los procesos de </a:t>
            </a:r>
          </a:p>
          <a:p>
            <a:pPr algn="ctr">
              <a:lnSpc>
                <a:spcPct val="90000"/>
              </a:lnSpc>
            </a:pPr>
            <a:r>
              <a:rPr lang="es-ES_tradnl" sz="900" b="1" dirty="0"/>
              <a:t>enseñanza aprendizaje</a:t>
            </a:r>
          </a:p>
        </p:txBody>
      </p:sp>
      <p:sp>
        <p:nvSpPr>
          <p:cNvPr id="3093" name="Oval 25"/>
          <p:cNvSpPr>
            <a:spLocks noChangeArrowheads="1"/>
          </p:cNvSpPr>
          <p:nvPr/>
        </p:nvSpPr>
        <p:spPr bwMode="auto">
          <a:xfrm>
            <a:off x="3571868" y="1785926"/>
            <a:ext cx="3000375" cy="642938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200" b="1" dirty="0"/>
              <a:t>Formar estudiantes con altos niveles</a:t>
            </a:r>
          </a:p>
          <a:p>
            <a:pPr algn="ctr"/>
            <a:r>
              <a:rPr lang="es-ES_tradnl" sz="1200" b="1" dirty="0"/>
              <a:t>de excelencia y vanguardismo</a:t>
            </a:r>
          </a:p>
        </p:txBody>
      </p:sp>
      <p:sp>
        <p:nvSpPr>
          <p:cNvPr id="3094" name="Oval 26"/>
          <p:cNvSpPr>
            <a:spLocks noChangeArrowheads="1"/>
          </p:cNvSpPr>
          <p:nvPr/>
        </p:nvSpPr>
        <p:spPr bwMode="auto">
          <a:xfrm>
            <a:off x="571472" y="1785926"/>
            <a:ext cx="2857499" cy="64293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s-ES_tradnl" sz="1200" b="1"/>
              <a:t>Incorporar profesores con</a:t>
            </a:r>
          </a:p>
          <a:p>
            <a:pPr algn="ctr">
              <a:lnSpc>
                <a:spcPct val="80000"/>
              </a:lnSpc>
            </a:pPr>
            <a:r>
              <a:rPr lang="es-ES_tradnl" sz="1200" b="1"/>
              <a:t>elevados niveles de formación</a:t>
            </a:r>
          </a:p>
          <a:p>
            <a:pPr algn="ctr">
              <a:lnSpc>
                <a:spcPct val="80000"/>
              </a:lnSpc>
            </a:pPr>
            <a:r>
              <a:rPr lang="es-ES_tradnl" sz="1200" b="1"/>
              <a:t> y experiencia</a:t>
            </a:r>
          </a:p>
        </p:txBody>
      </p:sp>
      <p:sp>
        <p:nvSpPr>
          <p:cNvPr id="3096" name="Oval 29"/>
          <p:cNvSpPr>
            <a:spLocks noChangeArrowheads="1"/>
          </p:cNvSpPr>
          <p:nvPr/>
        </p:nvSpPr>
        <p:spPr bwMode="auto">
          <a:xfrm>
            <a:off x="6715125" y="1714488"/>
            <a:ext cx="2428875" cy="714368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200" b="1" dirty="0"/>
              <a:t>Lograr </a:t>
            </a:r>
            <a:r>
              <a:rPr lang="es-ES_tradnl" sz="1200" b="1" dirty="0" smtClean="0"/>
              <a:t>sinergias </a:t>
            </a:r>
            <a:r>
              <a:rPr lang="es-ES_tradnl" sz="1200" b="1" dirty="0"/>
              <a:t>con las </a:t>
            </a:r>
          </a:p>
          <a:p>
            <a:pPr algn="ctr"/>
            <a:r>
              <a:rPr lang="es-ES_tradnl" sz="1200" b="1" dirty="0" smtClean="0"/>
              <a:t>Organizaciones y comunidades</a:t>
            </a:r>
            <a:endParaRPr lang="es-ES_tradnl" sz="1200" b="1" dirty="0"/>
          </a:p>
        </p:txBody>
      </p:sp>
      <p:sp>
        <p:nvSpPr>
          <p:cNvPr id="3097" name="Oval 31"/>
          <p:cNvSpPr>
            <a:spLocks noChangeArrowheads="1"/>
          </p:cNvSpPr>
          <p:nvPr/>
        </p:nvSpPr>
        <p:spPr bwMode="auto">
          <a:xfrm>
            <a:off x="6500813" y="3643313"/>
            <a:ext cx="1371600" cy="60960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lang="es-ES_tradnl" sz="1200" b="1"/>
          </a:p>
        </p:txBody>
      </p:sp>
      <p:sp>
        <p:nvSpPr>
          <p:cNvPr id="3098" name="Oval 6"/>
          <p:cNvSpPr>
            <a:spLocks noChangeArrowheads="1"/>
          </p:cNvSpPr>
          <p:nvPr/>
        </p:nvSpPr>
        <p:spPr bwMode="auto">
          <a:xfrm>
            <a:off x="6215074" y="714356"/>
            <a:ext cx="2133600" cy="752475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VE" sz="1200" b="1" dirty="0"/>
              <a:t> Incrementar la interacción</a:t>
            </a:r>
          </a:p>
          <a:p>
            <a:pPr algn="ctr"/>
            <a:r>
              <a:rPr lang="es-ES" sz="1200" b="1" dirty="0"/>
              <a:t>con los egresados </a:t>
            </a:r>
            <a:endParaRPr lang="en-US" sz="1200" b="1" dirty="0"/>
          </a:p>
        </p:txBody>
      </p:sp>
      <p:sp>
        <p:nvSpPr>
          <p:cNvPr id="3099" name="Oval 27"/>
          <p:cNvSpPr>
            <a:spLocks noChangeArrowheads="1"/>
          </p:cNvSpPr>
          <p:nvPr/>
        </p:nvSpPr>
        <p:spPr bwMode="auto">
          <a:xfrm>
            <a:off x="6000760" y="2643182"/>
            <a:ext cx="2928937" cy="57150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200" b="1"/>
              <a:t>Promover la interrelación entre las </a:t>
            </a:r>
          </a:p>
          <a:p>
            <a:pPr algn="ctr"/>
            <a:r>
              <a:rPr lang="es-ES_tradnl" sz="1200" b="1"/>
              <a:t>diversas secciones del postgrado</a:t>
            </a:r>
          </a:p>
        </p:txBody>
      </p:sp>
      <p:sp>
        <p:nvSpPr>
          <p:cNvPr id="3101" name="Oval 24"/>
          <p:cNvSpPr>
            <a:spLocks noChangeArrowheads="1"/>
          </p:cNvSpPr>
          <p:nvPr/>
        </p:nvSpPr>
        <p:spPr bwMode="auto">
          <a:xfrm>
            <a:off x="571472" y="4286256"/>
            <a:ext cx="1785950" cy="500066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s-ES_tradnl" sz="900" b="1" dirty="0"/>
              <a:t>Estimular las actividades  </a:t>
            </a:r>
          </a:p>
          <a:p>
            <a:pPr algn="ctr">
              <a:lnSpc>
                <a:spcPct val="90000"/>
              </a:lnSpc>
            </a:pPr>
            <a:r>
              <a:rPr lang="es-ES_tradnl" sz="900" b="1" dirty="0"/>
              <a:t>de investigación</a:t>
            </a:r>
          </a:p>
        </p:txBody>
      </p:sp>
      <p:sp>
        <p:nvSpPr>
          <p:cNvPr id="3107" name="Rectangle 4"/>
          <p:cNvSpPr>
            <a:spLocks noChangeArrowheads="1"/>
          </p:cNvSpPr>
          <p:nvPr/>
        </p:nvSpPr>
        <p:spPr bwMode="auto">
          <a:xfrm>
            <a:off x="5786438" y="3571875"/>
            <a:ext cx="3124200" cy="1497013"/>
          </a:xfrm>
          <a:prstGeom prst="rect">
            <a:avLst/>
          </a:prstGeom>
          <a:solidFill>
            <a:srgbClr val="E1F0FF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3109" name="Oval 21"/>
          <p:cNvSpPr>
            <a:spLocks noChangeArrowheads="1"/>
          </p:cNvSpPr>
          <p:nvPr/>
        </p:nvSpPr>
        <p:spPr bwMode="auto">
          <a:xfrm>
            <a:off x="2786050" y="3643314"/>
            <a:ext cx="2643206" cy="3571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s-ES_tradnl" sz="900" b="1"/>
              <a:t>Gestionar recursos financieros</a:t>
            </a:r>
          </a:p>
        </p:txBody>
      </p:sp>
      <p:sp>
        <p:nvSpPr>
          <p:cNvPr id="3110" name="Oval 21"/>
          <p:cNvSpPr>
            <a:spLocks noChangeArrowheads="1"/>
          </p:cNvSpPr>
          <p:nvPr/>
        </p:nvSpPr>
        <p:spPr bwMode="auto">
          <a:xfrm>
            <a:off x="2928926" y="4429132"/>
            <a:ext cx="2428892" cy="35719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s-ES_tradnl" sz="900" b="1" dirty="0"/>
              <a:t>Fortalecer el proceso </a:t>
            </a:r>
            <a:endParaRPr lang="es-ES_tradnl" sz="900" b="1" dirty="0" smtClean="0"/>
          </a:p>
          <a:p>
            <a:pPr algn="ctr">
              <a:lnSpc>
                <a:spcPct val="90000"/>
              </a:lnSpc>
            </a:pPr>
            <a:r>
              <a:rPr lang="es-ES_tradnl" sz="900" b="1" dirty="0" smtClean="0"/>
              <a:t>administrativo/gerencial</a:t>
            </a:r>
            <a:endParaRPr lang="es-ES_tradnl" sz="900" b="1" dirty="0"/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500063" y="6429375"/>
            <a:ext cx="30444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 dirty="0" smtClean="0">
                <a:solidFill>
                  <a:srgbClr val="CC0000"/>
                </a:solidFill>
              </a:rPr>
              <a:t>Recursos físicos, humanos y tecnológicos</a:t>
            </a:r>
            <a:endParaRPr lang="es-ES" sz="1300" b="1" dirty="0">
              <a:solidFill>
                <a:srgbClr val="CC0000"/>
              </a:solidFill>
            </a:endParaRPr>
          </a:p>
        </p:txBody>
      </p:sp>
      <p:sp>
        <p:nvSpPr>
          <p:cNvPr id="56" name="Oval 19"/>
          <p:cNvSpPr>
            <a:spLocks noChangeArrowheads="1"/>
          </p:cNvSpPr>
          <p:nvPr/>
        </p:nvSpPr>
        <p:spPr bwMode="auto">
          <a:xfrm>
            <a:off x="642910" y="5857892"/>
            <a:ext cx="3643338" cy="57151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s-ES_tradnl" sz="1000" b="1" dirty="0"/>
              <a:t>Innovar en sistemas de </a:t>
            </a:r>
            <a:r>
              <a:rPr lang="es-ES_tradnl" sz="1000" b="1" dirty="0" smtClean="0"/>
              <a:t>información con la</a:t>
            </a:r>
          </a:p>
          <a:p>
            <a:pPr algn="ctr">
              <a:lnSpc>
                <a:spcPct val="80000"/>
              </a:lnSpc>
            </a:pPr>
            <a:r>
              <a:rPr lang="es-ES_tradnl" sz="1000" b="1" dirty="0" smtClean="0"/>
              <a:t>implementación de tecnología actualizada </a:t>
            </a:r>
          </a:p>
          <a:p>
            <a:pPr algn="ctr">
              <a:lnSpc>
                <a:spcPct val="80000"/>
              </a:lnSpc>
            </a:pPr>
            <a:r>
              <a:rPr lang="es-ES_tradnl" sz="1000" b="1" dirty="0" smtClean="0"/>
              <a:t>y especializada</a:t>
            </a:r>
            <a:endParaRPr lang="es-ES_tradnl" sz="1000" b="1" dirty="0"/>
          </a:p>
        </p:txBody>
      </p:sp>
      <p:sp>
        <p:nvSpPr>
          <p:cNvPr id="58" name="Oval 19"/>
          <p:cNvSpPr>
            <a:spLocks noChangeArrowheads="1"/>
          </p:cNvSpPr>
          <p:nvPr/>
        </p:nvSpPr>
        <p:spPr bwMode="auto">
          <a:xfrm>
            <a:off x="785786" y="5357826"/>
            <a:ext cx="3214710" cy="42860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s-ES_tradnl" sz="1000" b="1" dirty="0"/>
              <a:t>Adecuar espacios para la investigación </a:t>
            </a:r>
            <a:endParaRPr lang="es-ES_tradnl" sz="1000" b="1" dirty="0" smtClean="0"/>
          </a:p>
          <a:p>
            <a:pPr algn="ctr">
              <a:lnSpc>
                <a:spcPct val="80000"/>
              </a:lnSpc>
            </a:pPr>
            <a:r>
              <a:rPr lang="es-ES_tradnl" sz="1000" b="1" dirty="0" smtClean="0"/>
              <a:t> formación de los estudiantes y profesores</a:t>
            </a:r>
            <a:endParaRPr lang="es-ES_tradnl" sz="1000" b="1" dirty="0"/>
          </a:p>
        </p:txBody>
      </p:sp>
      <p:sp>
        <p:nvSpPr>
          <p:cNvPr id="59" name="Oval 19"/>
          <p:cNvSpPr>
            <a:spLocks noChangeArrowheads="1"/>
          </p:cNvSpPr>
          <p:nvPr/>
        </p:nvSpPr>
        <p:spPr bwMode="auto">
          <a:xfrm>
            <a:off x="4929190" y="5357826"/>
            <a:ext cx="3500461" cy="50006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s-ES_tradnl" sz="1000" b="1" dirty="0"/>
              <a:t>Desarrollar competencias </a:t>
            </a:r>
            <a:r>
              <a:rPr lang="es-ES_tradnl" sz="1000" b="1" dirty="0" smtClean="0"/>
              <a:t>y valores individuales </a:t>
            </a:r>
          </a:p>
          <a:p>
            <a:pPr algn="ctr">
              <a:lnSpc>
                <a:spcPct val="80000"/>
              </a:lnSpc>
            </a:pPr>
            <a:r>
              <a:rPr lang="es-ES_tradnl" sz="1000" b="1" dirty="0" smtClean="0"/>
              <a:t>en el talento humano</a:t>
            </a:r>
            <a:endParaRPr lang="es-ES_tradnl" sz="1000" b="1" dirty="0"/>
          </a:p>
        </p:txBody>
      </p:sp>
      <p:sp>
        <p:nvSpPr>
          <p:cNvPr id="60" name="Oval 19"/>
          <p:cNvSpPr>
            <a:spLocks noChangeArrowheads="1"/>
          </p:cNvSpPr>
          <p:nvPr/>
        </p:nvSpPr>
        <p:spPr bwMode="auto">
          <a:xfrm>
            <a:off x="5000628" y="6000768"/>
            <a:ext cx="3500437" cy="50006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s-ES_tradnl" sz="1000" b="1" dirty="0"/>
              <a:t>Formar la cultura organizacional centrada en el cliente</a:t>
            </a:r>
          </a:p>
        </p:txBody>
      </p:sp>
      <p:sp>
        <p:nvSpPr>
          <p:cNvPr id="37" name="36 Flecha arriba"/>
          <p:cNvSpPr/>
          <p:nvPr/>
        </p:nvSpPr>
        <p:spPr>
          <a:xfrm>
            <a:off x="1357290" y="5072074"/>
            <a:ext cx="357190" cy="142876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8" name="37 Flecha arriba"/>
          <p:cNvSpPr/>
          <p:nvPr/>
        </p:nvSpPr>
        <p:spPr>
          <a:xfrm>
            <a:off x="7000892" y="5072074"/>
            <a:ext cx="357190" cy="142876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cxnSp>
        <p:nvCxnSpPr>
          <p:cNvPr id="40" name="39 Forma"/>
          <p:cNvCxnSpPr>
            <a:stCxn id="60" idx="2"/>
          </p:cNvCxnSpPr>
          <p:nvPr/>
        </p:nvCxnSpPr>
        <p:spPr>
          <a:xfrm rot="10800000">
            <a:off x="5000628" y="5643579"/>
            <a:ext cx="1588" cy="607223"/>
          </a:xfrm>
          <a:prstGeom prst="curvedConnector4">
            <a:avLst>
              <a:gd name="adj1" fmla="val 11996225"/>
              <a:gd name="adj2" fmla="val 53856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curvado"/>
          <p:cNvCxnSpPr>
            <a:stCxn id="58" idx="6"/>
            <a:endCxn id="56" idx="6"/>
          </p:cNvCxnSpPr>
          <p:nvPr/>
        </p:nvCxnSpPr>
        <p:spPr>
          <a:xfrm>
            <a:off x="4000496" y="5572130"/>
            <a:ext cx="285752" cy="571521"/>
          </a:xfrm>
          <a:prstGeom prst="curvedConnector3">
            <a:avLst>
              <a:gd name="adj1" fmla="val 179999"/>
            </a:avLst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Forma"/>
          <p:cNvCxnSpPr>
            <a:stCxn id="85" idx="6"/>
          </p:cNvCxnSpPr>
          <p:nvPr/>
        </p:nvCxnSpPr>
        <p:spPr>
          <a:xfrm flipV="1">
            <a:off x="8643966" y="2285992"/>
            <a:ext cx="357190" cy="1678788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3 Forma"/>
          <p:cNvCxnSpPr>
            <a:endCxn id="3093" idx="4"/>
          </p:cNvCxnSpPr>
          <p:nvPr/>
        </p:nvCxnSpPr>
        <p:spPr>
          <a:xfrm rot="16200000" flipV="1">
            <a:off x="4643431" y="2857489"/>
            <a:ext cx="2000268" cy="114301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53 Forma"/>
          <p:cNvCxnSpPr>
            <a:stCxn id="3086" idx="7"/>
            <a:endCxn id="3088" idx="2"/>
          </p:cNvCxnSpPr>
          <p:nvPr/>
        </p:nvCxnSpPr>
        <p:spPr>
          <a:xfrm rot="5400000" flipH="1" flipV="1">
            <a:off x="2194908" y="233412"/>
            <a:ext cx="574532" cy="607751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Arco"/>
          <p:cNvSpPr/>
          <p:nvPr/>
        </p:nvSpPr>
        <p:spPr>
          <a:xfrm>
            <a:off x="5572132" y="214290"/>
            <a:ext cx="1214446" cy="857232"/>
          </a:xfrm>
          <a:prstGeom prst="arc">
            <a:avLst>
              <a:gd name="adj1" fmla="val 14761403"/>
              <a:gd name="adj2" fmla="val 447677"/>
            </a:avLst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cxnSp>
        <p:nvCxnSpPr>
          <p:cNvPr id="86" name="53 Forma"/>
          <p:cNvCxnSpPr/>
          <p:nvPr/>
        </p:nvCxnSpPr>
        <p:spPr>
          <a:xfrm rot="5400000" flipH="1" flipV="1">
            <a:off x="3071802" y="1857364"/>
            <a:ext cx="1143008" cy="428628"/>
          </a:xfrm>
          <a:prstGeom prst="curvedConnector3">
            <a:avLst>
              <a:gd name="adj1" fmla="val 6333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53 Forma"/>
          <p:cNvCxnSpPr>
            <a:endCxn id="3087" idx="2"/>
          </p:cNvCxnSpPr>
          <p:nvPr/>
        </p:nvCxnSpPr>
        <p:spPr>
          <a:xfrm rot="5400000" flipH="1" flipV="1">
            <a:off x="2321703" y="1178703"/>
            <a:ext cx="714380" cy="642942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53 Forma"/>
          <p:cNvCxnSpPr/>
          <p:nvPr/>
        </p:nvCxnSpPr>
        <p:spPr>
          <a:xfrm rot="10800000">
            <a:off x="2285984" y="1357298"/>
            <a:ext cx="2500330" cy="42862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53 Forma"/>
          <p:cNvCxnSpPr/>
          <p:nvPr/>
        </p:nvCxnSpPr>
        <p:spPr>
          <a:xfrm rot="16200000" flipV="1">
            <a:off x="4268907" y="-911377"/>
            <a:ext cx="390369" cy="5070594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53 Forma"/>
          <p:cNvCxnSpPr/>
          <p:nvPr/>
        </p:nvCxnSpPr>
        <p:spPr>
          <a:xfrm rot="5400000" flipH="1" flipV="1">
            <a:off x="4214810" y="571480"/>
            <a:ext cx="357191" cy="21431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53 Forma"/>
          <p:cNvCxnSpPr/>
          <p:nvPr/>
        </p:nvCxnSpPr>
        <p:spPr>
          <a:xfrm rot="10800000">
            <a:off x="8143900" y="1357298"/>
            <a:ext cx="500066" cy="42862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53 Forma"/>
          <p:cNvCxnSpPr/>
          <p:nvPr/>
        </p:nvCxnSpPr>
        <p:spPr>
          <a:xfrm rot="5400000" flipH="1" flipV="1">
            <a:off x="6000760" y="1928802"/>
            <a:ext cx="1285884" cy="28575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53 Forma"/>
          <p:cNvCxnSpPr/>
          <p:nvPr/>
        </p:nvCxnSpPr>
        <p:spPr>
          <a:xfrm rot="16200000" flipV="1">
            <a:off x="5536413" y="1393017"/>
            <a:ext cx="1357322" cy="1143008"/>
          </a:xfrm>
          <a:prstGeom prst="curvedConnector3">
            <a:avLst>
              <a:gd name="adj1" fmla="val 61228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3 Forma"/>
          <p:cNvCxnSpPr/>
          <p:nvPr/>
        </p:nvCxnSpPr>
        <p:spPr>
          <a:xfrm rot="10800000">
            <a:off x="2285984" y="4071942"/>
            <a:ext cx="3857652" cy="158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53 Forma"/>
          <p:cNvCxnSpPr>
            <a:endCxn id="3101" idx="5"/>
          </p:cNvCxnSpPr>
          <p:nvPr/>
        </p:nvCxnSpPr>
        <p:spPr>
          <a:xfrm rot="10800000" flipV="1">
            <a:off x="2095876" y="4071941"/>
            <a:ext cx="4119201" cy="641148"/>
          </a:xfrm>
          <a:prstGeom prst="curvedConnector4">
            <a:avLst>
              <a:gd name="adj1" fmla="val 81048"/>
              <a:gd name="adj2" fmla="val 13123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83 Flecha arriba"/>
          <p:cNvSpPr/>
          <p:nvPr/>
        </p:nvSpPr>
        <p:spPr>
          <a:xfrm>
            <a:off x="4000496" y="5072074"/>
            <a:ext cx="357190" cy="142876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85" name="Oval 24"/>
          <p:cNvSpPr>
            <a:spLocks noChangeArrowheads="1"/>
          </p:cNvSpPr>
          <p:nvPr/>
        </p:nvSpPr>
        <p:spPr bwMode="auto">
          <a:xfrm>
            <a:off x="6143636" y="3714752"/>
            <a:ext cx="2500330" cy="500056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s-ES_tradnl" sz="900" b="1" dirty="0"/>
              <a:t>Promover el intercambio de </a:t>
            </a:r>
          </a:p>
          <a:p>
            <a:pPr algn="ctr">
              <a:lnSpc>
                <a:spcPct val="90000"/>
              </a:lnSpc>
            </a:pPr>
            <a:r>
              <a:rPr lang="es-ES_tradnl" sz="900" b="1" dirty="0"/>
              <a:t>experiencias con el entorno</a:t>
            </a:r>
          </a:p>
        </p:txBody>
      </p:sp>
      <p:sp>
        <p:nvSpPr>
          <p:cNvPr id="89" name="Oval 21"/>
          <p:cNvSpPr>
            <a:spLocks noChangeArrowheads="1"/>
          </p:cNvSpPr>
          <p:nvPr/>
        </p:nvSpPr>
        <p:spPr bwMode="auto">
          <a:xfrm>
            <a:off x="6072198" y="4286256"/>
            <a:ext cx="2786082" cy="500066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s-ES_tradnl" sz="900" b="1" dirty="0"/>
              <a:t>Fomentar la participación </a:t>
            </a:r>
            <a:r>
              <a:rPr lang="es-ES_tradnl" sz="900" b="1" dirty="0" smtClean="0"/>
              <a:t>de  </a:t>
            </a:r>
          </a:p>
          <a:p>
            <a:pPr algn="ctr">
              <a:lnSpc>
                <a:spcPct val="90000"/>
              </a:lnSpc>
            </a:pPr>
            <a:r>
              <a:rPr lang="es-ES_tradnl" sz="900" b="1" dirty="0" smtClean="0"/>
              <a:t>los estudiantes en </a:t>
            </a:r>
            <a:r>
              <a:rPr lang="es-ES_tradnl" sz="900" b="1" dirty="0"/>
              <a:t>actividades </a:t>
            </a:r>
            <a:endParaRPr lang="es-ES_tradnl" sz="900" b="1" dirty="0" smtClean="0"/>
          </a:p>
          <a:p>
            <a:pPr algn="ctr">
              <a:lnSpc>
                <a:spcPct val="90000"/>
              </a:lnSpc>
            </a:pPr>
            <a:r>
              <a:rPr lang="es-ES_tradnl" sz="900" b="1" dirty="0" smtClean="0"/>
              <a:t>de </a:t>
            </a:r>
            <a:r>
              <a:rPr lang="es-ES_tradnl" sz="900" b="1" dirty="0"/>
              <a:t>extensión</a:t>
            </a:r>
          </a:p>
        </p:txBody>
      </p:sp>
      <p:cxnSp>
        <p:nvCxnSpPr>
          <p:cNvPr id="108" name="107 Forma"/>
          <p:cNvCxnSpPr>
            <a:stCxn id="89" idx="6"/>
          </p:cNvCxnSpPr>
          <p:nvPr/>
        </p:nvCxnSpPr>
        <p:spPr>
          <a:xfrm flipH="1" flipV="1">
            <a:off x="8572528" y="2357430"/>
            <a:ext cx="285752" cy="2178859"/>
          </a:xfrm>
          <a:prstGeom prst="curvedConnector4">
            <a:avLst>
              <a:gd name="adj1" fmla="val -79999"/>
              <a:gd name="adj2" fmla="val 86047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 Box 41"/>
          <p:cNvSpPr txBox="1">
            <a:spLocks noChangeArrowheads="1"/>
          </p:cNvSpPr>
          <p:nvPr/>
        </p:nvSpPr>
        <p:spPr bwMode="auto">
          <a:xfrm>
            <a:off x="2571736" y="4857760"/>
            <a:ext cx="190023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 dirty="0">
                <a:solidFill>
                  <a:srgbClr val="CC0000"/>
                </a:solidFill>
              </a:rPr>
              <a:t>Procesos administrativos</a:t>
            </a:r>
            <a:endParaRPr lang="es-ES" sz="1300" b="1" dirty="0">
              <a:solidFill>
                <a:srgbClr val="CC0000"/>
              </a:solidFill>
            </a:endParaRPr>
          </a:p>
        </p:txBody>
      </p:sp>
      <p:sp>
        <p:nvSpPr>
          <p:cNvPr id="125" name="Text Box 41"/>
          <p:cNvSpPr txBox="1">
            <a:spLocks noChangeArrowheads="1"/>
          </p:cNvSpPr>
          <p:nvPr/>
        </p:nvSpPr>
        <p:spPr bwMode="auto">
          <a:xfrm>
            <a:off x="5786446" y="4857760"/>
            <a:ext cx="281679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 dirty="0">
                <a:solidFill>
                  <a:srgbClr val="CC0000"/>
                </a:solidFill>
              </a:rPr>
              <a:t>Procesos de </a:t>
            </a:r>
            <a:r>
              <a:rPr lang="es-ES" sz="1100" b="1" dirty="0" smtClean="0">
                <a:solidFill>
                  <a:srgbClr val="CC0000"/>
                </a:solidFill>
              </a:rPr>
              <a:t> investigación y extensión</a:t>
            </a:r>
            <a:endParaRPr lang="es-ES" sz="1300" b="1" dirty="0">
              <a:solidFill>
                <a:srgbClr val="CC0000"/>
              </a:solidFill>
            </a:endParaRPr>
          </a:p>
        </p:txBody>
      </p:sp>
      <p:cxnSp>
        <p:nvCxnSpPr>
          <p:cNvPr id="61" name="53 Forma"/>
          <p:cNvCxnSpPr>
            <a:stCxn id="3092" idx="1"/>
            <a:endCxn id="3094" idx="3"/>
          </p:cNvCxnSpPr>
          <p:nvPr/>
        </p:nvCxnSpPr>
        <p:spPr>
          <a:xfrm rot="5400000" flipH="1" flipV="1">
            <a:off x="220575" y="2947178"/>
            <a:ext cx="1381839" cy="15689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53 Forma"/>
          <p:cNvCxnSpPr/>
          <p:nvPr/>
        </p:nvCxnSpPr>
        <p:spPr>
          <a:xfrm flipV="1">
            <a:off x="2214547" y="2428868"/>
            <a:ext cx="2643205" cy="1310402"/>
          </a:xfrm>
          <a:prstGeom prst="curvedConnector3">
            <a:avLst>
              <a:gd name="adj1" fmla="val 84114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53 Forma"/>
          <p:cNvCxnSpPr>
            <a:endCxn id="3090" idx="4"/>
          </p:cNvCxnSpPr>
          <p:nvPr/>
        </p:nvCxnSpPr>
        <p:spPr>
          <a:xfrm rot="5400000" flipH="1" flipV="1">
            <a:off x="1975264" y="3603191"/>
            <a:ext cx="1161184" cy="53974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53 Forma"/>
          <p:cNvCxnSpPr/>
          <p:nvPr/>
        </p:nvCxnSpPr>
        <p:spPr>
          <a:xfrm rot="16200000" flipV="1">
            <a:off x="3214681" y="2285989"/>
            <a:ext cx="1357326" cy="1214456"/>
          </a:xfrm>
          <a:prstGeom prst="curvedConnector3">
            <a:avLst>
              <a:gd name="adj1" fmla="val 7526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53 Forma"/>
          <p:cNvCxnSpPr/>
          <p:nvPr/>
        </p:nvCxnSpPr>
        <p:spPr>
          <a:xfrm rot="16200000" flipV="1">
            <a:off x="1000103" y="2571741"/>
            <a:ext cx="2214582" cy="1785960"/>
          </a:xfrm>
          <a:prstGeom prst="curvedConnector3">
            <a:avLst>
              <a:gd name="adj1" fmla="val 47132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53 Forma"/>
          <p:cNvCxnSpPr/>
          <p:nvPr/>
        </p:nvCxnSpPr>
        <p:spPr>
          <a:xfrm flipV="1">
            <a:off x="4429124" y="2214554"/>
            <a:ext cx="2428892" cy="223909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53 Forma"/>
          <p:cNvCxnSpPr/>
          <p:nvPr/>
        </p:nvCxnSpPr>
        <p:spPr>
          <a:xfrm rot="5400000" flipH="1" flipV="1">
            <a:off x="4107653" y="2821777"/>
            <a:ext cx="1214446" cy="42862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Consideraciones para el mapa estratégico</a:t>
            </a:r>
            <a:endParaRPr lang="es-VE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7972452" cy="497377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dirty="0" smtClean="0"/>
              <a:t>Elementos del mapa estratégico:</a:t>
            </a:r>
          </a:p>
          <a:p>
            <a:pPr algn="just"/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</a:rPr>
              <a:t>Los temas: </a:t>
            </a:r>
            <a:r>
              <a:rPr lang="es-ES" dirty="0" smtClean="0"/>
              <a:t>expresan las grandes intenciones estratégicas de la empresa, los grandes factores claves de éxito.</a:t>
            </a:r>
          </a:p>
          <a:p>
            <a:pPr algn="just"/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</a:rPr>
              <a:t>Objetivos estratégicos:</a:t>
            </a:r>
            <a:r>
              <a:rPr lang="es-ES" dirty="0" smtClean="0"/>
              <a:t> logros que la empresa se propone alcanzar. Estos son los elementos claves del mapa y deben estar adecuadamente concatenados para expresar los temas estratégicos adecuadamente.</a:t>
            </a:r>
          </a:p>
          <a:p>
            <a:pPr algn="just"/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</a:rPr>
              <a:t>Conexiones causales: </a:t>
            </a:r>
            <a:r>
              <a:rPr lang="es-ES" dirty="0" smtClean="0"/>
              <a:t>expresan las conexiones entre los objetivos, basadas en la causalidad.</a:t>
            </a:r>
          </a:p>
          <a:p>
            <a:pPr algn="just"/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</a:rPr>
              <a:t>Las perspectivas: </a:t>
            </a:r>
            <a:r>
              <a:rPr lang="es-ES" dirty="0" smtClean="0"/>
              <a:t>clasifican horizontalmente los objetivos en categorías importantes para la empresa.</a:t>
            </a:r>
          </a:p>
          <a:p>
            <a:pPr algn="just"/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</a:rPr>
              <a:t>Vectores: </a:t>
            </a:r>
            <a:r>
              <a:rPr lang="es-ES" dirty="0" smtClean="0"/>
              <a:t>la concatenación de los objetivos estratégicos que pasan verticalmente por varias perspectivas.</a:t>
            </a:r>
            <a:endParaRPr lang="es-E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es-V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¿De donde obtenemos la información del mapa estratégico?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/>
              <a:t>Altos fines: </a:t>
            </a:r>
            <a:r>
              <a:rPr lang="es-ES" dirty="0" smtClean="0"/>
              <a:t>objetivos referentes a los grandes logros a los cuales apunta la organización, que se encuentran plasmados en la misión.</a:t>
            </a:r>
          </a:p>
          <a:p>
            <a:r>
              <a:rPr lang="es-ES" b="1" dirty="0" smtClean="0"/>
              <a:t>Clientes, socios y comunidad: </a:t>
            </a:r>
            <a:r>
              <a:rPr lang="es-ES" dirty="0" smtClean="0"/>
              <a:t>objetivos y cambios presentes en la 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propuesta de valor</a:t>
            </a:r>
          </a:p>
          <a:p>
            <a:r>
              <a:rPr lang="es-ES" b="1" dirty="0" smtClean="0"/>
              <a:t>Procesos internos: </a:t>
            </a:r>
            <a:r>
              <a:rPr lang="es-ES" dirty="0" smtClean="0"/>
              <a:t>objetivos y cambios en la 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cadena de valor</a:t>
            </a:r>
          </a:p>
          <a:p>
            <a:r>
              <a:rPr lang="es-ES" b="1" dirty="0" smtClean="0"/>
              <a:t>Plataforma organizacional: </a:t>
            </a:r>
            <a:r>
              <a:rPr lang="es-ES" dirty="0" smtClean="0"/>
              <a:t>logros y cambios en lo que hace la organización, lo que le permite agregar valor: tecnología, capital humano, recursos físicos</a:t>
            </a:r>
          </a:p>
          <a:p>
            <a:pPr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TODOS ESTOS ELEMENTOS DEBEN ORIENTARSE HACIA EL LOGRO DE LA VISIÒN</a:t>
            </a:r>
            <a:endParaRPr lang="es-V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Plan estratégico de acción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dirty="0" smtClean="0"/>
          </a:p>
          <a:p>
            <a:pPr algn="just"/>
            <a:r>
              <a:rPr lang="es-ES" dirty="0" smtClean="0"/>
              <a:t>Identificar los lineamientos estratégicos presentes en el mapa, los cuales requieren para su ejecución de múltiples iniciativas.</a:t>
            </a:r>
          </a:p>
          <a:p>
            <a:pPr algn="just"/>
            <a:endParaRPr lang="es-E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 smtClean="0"/>
              <a:t>Ejemplo de lineamiento estratégico e iniciativas</a:t>
            </a:r>
            <a:endParaRPr lang="es-V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Iniciativas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 smtClean="0"/>
              <a:t>Conjunto de acciones que conllevan a la empresa en la consecución de cada objetivo estratégico.</a:t>
            </a:r>
          </a:p>
          <a:p>
            <a:pPr algn="just"/>
            <a:r>
              <a:rPr lang="es-ES" dirty="0" smtClean="0"/>
              <a:t>Toda iniciativa debe tener incorporado su fecha de inicio, fecha de culminación, responsables, presupuesto y logros. </a:t>
            </a:r>
          </a:p>
          <a:p>
            <a:pPr algn="just"/>
            <a:r>
              <a:rPr lang="es-ES" dirty="0" smtClean="0"/>
              <a:t>Se establecen desde la base del mapa, en forma ascendente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357818" y="142852"/>
            <a:ext cx="3495675" cy="1000132"/>
          </a:xfrm>
          <a:prstGeom prst="rect">
            <a:avLst/>
          </a:prstGeom>
          <a:solidFill>
            <a:srgbClr val="C7CDFD"/>
          </a:solidFill>
          <a:ln w="0">
            <a:noFill/>
            <a:miter lim="800000"/>
            <a:headEnd/>
            <a:tailEnd/>
          </a:ln>
          <a:effectLst>
            <a:outerShdw dist="45791" dir="2021404" algn="ctr" rotWithShape="0">
              <a:srgbClr val="000099"/>
            </a:outerShdw>
          </a:effectLst>
        </p:spPr>
        <p:txBody>
          <a:bodyPr lIns="91432" tIns="45717" rIns="91432" bIns="45717"/>
          <a:lstStyle/>
          <a:p>
            <a:pPr algn="ctr" eaLnBrk="1" hangingPunct="1"/>
            <a:r>
              <a:rPr lang="es-ES_tradnl" sz="1600" b="1" dirty="0">
                <a:solidFill>
                  <a:srgbClr val="003399"/>
                </a:solidFill>
                <a:latin typeface="Arial" charset="0"/>
                <a:cs typeface="Arial" charset="0"/>
              </a:rPr>
              <a:t>Lineamiento estratégico a cumplir:</a:t>
            </a:r>
          </a:p>
          <a:p>
            <a:pPr algn="ctr" eaLnBrk="1" hangingPunct="1"/>
            <a:r>
              <a:rPr lang="es-ES_tradnl" sz="1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Recursos Físicos, Humanos Y tecnol</a:t>
            </a:r>
            <a:r>
              <a:rPr lang="es-ES_tradnl" sz="1600" b="1" dirty="0" smtClean="0">
                <a:solidFill>
                  <a:srgbClr val="FF0000"/>
                </a:solidFill>
                <a:cs typeface="Arial" charset="0"/>
              </a:rPr>
              <a:t>ógicos</a:t>
            </a:r>
            <a:endParaRPr lang="es-ES_tradnl" sz="16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06488" y="1647825"/>
            <a:ext cx="5719762" cy="2460625"/>
            <a:chOff x="697" y="1038"/>
            <a:chExt cx="3603" cy="1550"/>
          </a:xfrm>
        </p:grpSpPr>
        <p:sp>
          <p:nvSpPr>
            <p:cNvPr id="32773" name="Freeform 5"/>
            <p:cNvSpPr>
              <a:spLocks/>
            </p:cNvSpPr>
            <p:nvPr/>
          </p:nvSpPr>
          <p:spPr bwMode="auto">
            <a:xfrm rot="-3055291">
              <a:off x="1724" y="11"/>
              <a:ext cx="1550" cy="3603"/>
            </a:xfrm>
            <a:custGeom>
              <a:avLst/>
              <a:gdLst/>
              <a:ahLst/>
              <a:cxnLst>
                <a:cxn ang="0">
                  <a:pos x="13924" y="10069"/>
                </a:cxn>
                <a:cxn ang="0">
                  <a:pos x="9157" y="1500"/>
                </a:cxn>
                <a:cxn ang="0">
                  <a:pos x="12371" y="1500"/>
                </a:cxn>
                <a:cxn ang="0">
                  <a:pos x="6965" y="0"/>
                </a:cxn>
                <a:cxn ang="0">
                  <a:pos x="1552" y="1500"/>
                </a:cxn>
                <a:cxn ang="0">
                  <a:pos x="4768" y="1500"/>
                </a:cxn>
                <a:cxn ang="0">
                  <a:pos x="0" y="10069"/>
                </a:cxn>
                <a:cxn ang="0">
                  <a:pos x="13924" y="10069"/>
                </a:cxn>
              </a:cxnLst>
              <a:rect l="0" t="0" r="r" b="b"/>
              <a:pathLst>
                <a:path w="13924" h="10069">
                  <a:moveTo>
                    <a:pt x="13924" y="10069"/>
                  </a:moveTo>
                  <a:lnTo>
                    <a:pt x="9157" y="1500"/>
                  </a:lnTo>
                  <a:lnTo>
                    <a:pt x="12371" y="1500"/>
                  </a:lnTo>
                  <a:lnTo>
                    <a:pt x="6965" y="0"/>
                  </a:lnTo>
                  <a:lnTo>
                    <a:pt x="1552" y="1500"/>
                  </a:lnTo>
                  <a:lnTo>
                    <a:pt x="4768" y="1500"/>
                  </a:lnTo>
                  <a:lnTo>
                    <a:pt x="0" y="10069"/>
                  </a:lnTo>
                  <a:lnTo>
                    <a:pt x="13924" y="1006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rect">
                <a:fillToRect r="100000" b="100000"/>
              </a:path>
            </a:gradFill>
            <a:ln w="0">
              <a:prstDash val="solid"/>
              <a:round/>
              <a:headEnd/>
              <a:tailEnd/>
            </a:ln>
            <a:effectLst/>
            <a:scene3d>
              <a:camera prst="legacyPerspectiveBottom">
                <a:rot lat="20699999" lon="0" rev="0"/>
              </a:camera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A50021"/>
              </a:extrusionClr>
            </a:sp3d>
          </p:spPr>
          <p:txBody>
            <a:bodyPr>
              <a:flatTx/>
            </a:bodyPr>
            <a:lstStyle/>
            <a:p>
              <a:endParaRPr lang="es-VE"/>
            </a:p>
          </p:txBody>
        </p:sp>
        <p:sp>
          <p:nvSpPr>
            <p:cNvPr id="32774" name="WordArt 6"/>
            <p:cNvSpPr>
              <a:spLocks noChangeArrowheads="1" noChangeShapeType="1" noTextEdit="1"/>
            </p:cNvSpPr>
            <p:nvPr/>
          </p:nvSpPr>
          <p:spPr bwMode="auto">
            <a:xfrm rot="2429171">
              <a:off x="1290" y="1891"/>
              <a:ext cx="2795" cy="4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49405"/>
                </a:avLst>
              </a:prstTxWarp>
              <a:scene3d>
                <a:camera prst="legacyPerspectiveBottom">
                  <a:rot lat="20699999" lon="0" rev="0"/>
                </a:camera>
                <a:lightRig rig="legacyFlat4" dir="b"/>
              </a:scene3d>
              <a:sp3d extrusionH="430200" prstMaterial="legacyMatte">
                <a:extrusionClr>
                  <a:schemeClr val="folHlink"/>
                </a:extrusionClr>
              </a:sp3d>
            </a:bodyPr>
            <a:lstStyle/>
            <a:p>
              <a:pPr algn="ctr"/>
              <a:r>
                <a:rPr lang="es-ES_tradnl" sz="3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cs typeface="Arial" charset="0"/>
                </a:rPr>
                <a:t>Recursos Físicos, Humanos Y tecnológicos</a:t>
              </a:r>
            </a:p>
            <a:p>
              <a:pPr algn="ctr"/>
              <a:endParaRPr lang="es-VE" sz="3600" kern="10" spc="720" dirty="0">
                <a:ln w="0">
                  <a:round/>
                  <a:headEnd/>
                  <a:tailEnd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Arial Black"/>
              </a:endParaRPr>
            </a:p>
          </p:txBody>
        </p:sp>
      </p:grp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4143372" y="1428736"/>
            <a:ext cx="2071702" cy="794057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 lIns="91432" tIns="45717" rIns="91432" bIns="45717">
            <a:sp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cs typeface="Arial" charset="0"/>
              </a:rPr>
              <a:t>Desarrollar programas de capacitación acordes a los requerimientos específicos del talento humano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71472" y="3500438"/>
            <a:ext cx="1774853" cy="6186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 lIns="91432" tIns="45717" rIns="91432" bIns="45717">
            <a:sp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cs typeface="Arial" charset="0"/>
              </a:rPr>
              <a:t> Realizar talleres  de motivación y trabajo en equipo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643702" y="2428868"/>
            <a:ext cx="2214610" cy="96949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 lIns="91432" tIns="45717" rIns="91432" bIns="45717">
            <a:sp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Estudiar las necesidades de las  organizaciones y comunidades relacionados con las áreas de las ciencias económicas y sociales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214282" y="2071678"/>
            <a:ext cx="1571636" cy="1000132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 lIns="91432" tIns="45717" rIns="91432" bIns="45717">
            <a:spAutoFit/>
          </a:bodyPr>
          <a:lstStyle/>
          <a:p>
            <a:pPr algn="just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cs typeface="Arial" charset="0"/>
              </a:rPr>
              <a:t>Ampliar  el número, la accesibilidad y el alcance de las bases de datos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2000232" y="5000636"/>
            <a:ext cx="1566862" cy="794057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lIns="91432" tIns="45717" rIns="91432" bIns="45717">
            <a:sp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Conocer los niveles de satisfacción de los estudiantes del postgrado 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6786578" y="4357694"/>
            <a:ext cx="1928826" cy="1144923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 lIns="91432" tIns="45717" rIns="91432" bIns="45717">
            <a:sp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cs typeface="Arial" charset="0"/>
              </a:rPr>
              <a:t>Analizar los requerimientos de los estudiantes del postgrado  en las áreas de formación e investigación. 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428596" y="285728"/>
            <a:ext cx="2214578" cy="96949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 lIns="91432" tIns="45717" rIns="91432" bIns="45717">
            <a:spAutoFit/>
          </a:bodyPr>
          <a:lstStyle/>
          <a:p>
            <a:pPr algn="just" eaLnBrk="1" hangingPunct="1">
              <a:lnSpc>
                <a:spcPct val="95000"/>
              </a:lnSpc>
            </a:pPr>
            <a:r>
              <a:rPr lang="es-ES_tradnl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Acondicionar los salones de clase y las salas de  investigaci</a:t>
            </a:r>
            <a:r>
              <a:rPr lang="es-ES_tradnl" sz="1200" dirty="0" smtClean="0">
                <a:solidFill>
                  <a:srgbClr val="FF0000"/>
                </a:solidFill>
                <a:cs typeface="Arial" charset="0"/>
              </a:rPr>
              <a:t>ón con equipos  de alta tecnología y mobiliarios  apropiados.</a:t>
            </a:r>
            <a:endParaRPr lang="es-ES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nimBg="1"/>
      <p:bldP spid="32775" grpId="0" animBg="1"/>
      <p:bldP spid="32776" grpId="0" animBg="1"/>
      <p:bldP spid="32780" grpId="0" animBg="1"/>
      <p:bldP spid="32782" grpId="0" animBg="1"/>
      <p:bldP spid="32783" grpId="0" animBg="1"/>
      <p:bldP spid="32784" grpId="0" animBg="1"/>
      <p:bldP spid="3278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131</TotalTime>
  <Words>978</Words>
  <Application>Microsoft Office PowerPoint</Application>
  <PresentationFormat>Presentación en pantalla (4:3)</PresentationFormat>
  <Paragraphs>131</Paragraphs>
  <Slides>16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Mirador</vt:lpstr>
      <vt:lpstr>Balanced Scorecard</vt:lpstr>
      <vt:lpstr>Mapa estratégico. Ejemplo</vt:lpstr>
      <vt:lpstr>Diapositiva 3</vt:lpstr>
      <vt:lpstr>Consideraciones para el mapa estratégico</vt:lpstr>
      <vt:lpstr>¿De donde obtenemos la información del mapa estratégico?</vt:lpstr>
      <vt:lpstr>Plan estratégico de acción</vt:lpstr>
      <vt:lpstr>Ejemplo de lineamiento estratégico e iniciativas</vt:lpstr>
      <vt:lpstr>Iniciativas</vt:lpstr>
      <vt:lpstr>Diapositiva 9</vt:lpstr>
      <vt:lpstr>Elaboración de los cuadros de mando</vt:lpstr>
      <vt:lpstr>Objetivos estratégicos</vt:lpstr>
      <vt:lpstr>Indicadores de resultados</vt:lpstr>
      <vt:lpstr>Indicadores guía</vt:lpstr>
      <vt:lpstr>Metas</vt:lpstr>
      <vt:lpstr>Ejemplo del cuadro de mando para un objetivo estratégico</vt:lpstr>
      <vt:lpstr>Diapositiva 16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Scorecard</dc:title>
  <dc:creator>Virginia</dc:creator>
  <cp:lastModifiedBy>Virginia</cp:lastModifiedBy>
  <cp:revision>17</cp:revision>
  <dcterms:created xsi:type="dcterms:W3CDTF">2010-06-11T11:01:39Z</dcterms:created>
  <dcterms:modified xsi:type="dcterms:W3CDTF">2010-06-11T13:13:12Z</dcterms:modified>
</cp:coreProperties>
</file>