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8" r:id="rId11"/>
    <p:sldId id="265" r:id="rId12"/>
    <p:sldId id="264" r:id="rId13"/>
    <p:sldId id="269" r:id="rId14"/>
    <p:sldId id="271" r:id="rId15"/>
    <p:sldId id="270" r:id="rId16"/>
    <p:sldId id="272" r:id="rId17"/>
    <p:sldId id="273" r:id="rId18"/>
    <p:sldId id="275" r:id="rId19"/>
    <p:sldId id="274" r:id="rId20"/>
    <p:sldId id="276" r:id="rId21"/>
    <p:sldId id="277" r:id="rId22"/>
    <p:sldId id="278" r:id="rId23"/>
    <p:sldId id="279" r:id="rId24"/>
    <p:sldId id="281" r:id="rId25"/>
    <p:sldId id="280" r:id="rId26"/>
    <p:sldId id="282" r:id="rId27"/>
    <p:sldId id="283" r:id="rId28"/>
    <p:sldId id="284" r:id="rId29"/>
    <p:sldId id="297" r:id="rId30"/>
    <p:sldId id="298" r:id="rId31"/>
    <p:sldId id="285" r:id="rId32"/>
    <p:sldId id="286" r:id="rId33"/>
    <p:sldId id="287" r:id="rId34"/>
    <p:sldId id="288" r:id="rId35"/>
    <p:sldId id="289" r:id="rId36"/>
    <p:sldId id="290" r:id="rId37"/>
    <p:sldId id="291" r:id="rId38"/>
    <p:sldId id="293" r:id="rId39"/>
    <p:sldId id="299" r:id="rId40"/>
    <p:sldId id="301" r:id="rId41"/>
    <p:sldId id="300" r:id="rId42"/>
    <p:sldId id="294" r:id="rId43"/>
    <p:sldId id="295" r:id="rId44"/>
    <p:sldId id="304" r:id="rId45"/>
    <p:sldId id="302" r:id="rId46"/>
    <p:sldId id="303" r:id="rId47"/>
    <p:sldId id="296" r:id="rId48"/>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Ruth\Desktop\Clases%20de%20proyectosv\Ejercicio%20estimaci&#243;n%20de%20punto%20de%20equilibrio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Punto de Equilibrio </a:t>
            </a:r>
          </a:p>
        </c:rich>
      </c:tx>
      <c:layout/>
    </c:title>
    <c:plotArea>
      <c:layout>
        <c:manualLayout>
          <c:layoutTarget val="inner"/>
          <c:xMode val="edge"/>
          <c:yMode val="edge"/>
          <c:x val="0.11267745698454362"/>
          <c:y val="0.11886316117265026"/>
          <c:w val="0.66735958005249363"/>
          <c:h val="0.78938297966991311"/>
        </c:manualLayout>
      </c:layout>
      <c:lineChart>
        <c:grouping val="standard"/>
        <c:ser>
          <c:idx val="0"/>
          <c:order val="0"/>
          <c:tx>
            <c:v>Ingresos</c:v>
          </c:tx>
          <c:marker>
            <c:symbol val="none"/>
          </c:marker>
          <c:cat>
            <c:numRef>
              <c:f>Hoja3!$B$5:$R$5</c:f>
              <c:numCache>
                <c:formatCode>General</c:formatCode>
                <c:ptCount val="17"/>
                <c:pt idx="0">
                  <c:v>0</c:v>
                </c:pt>
                <c:pt idx="1">
                  <c:v>100</c:v>
                </c:pt>
                <c:pt idx="2">
                  <c:v>200</c:v>
                </c:pt>
                <c:pt idx="3">
                  <c:v>300</c:v>
                </c:pt>
                <c:pt idx="4">
                  <c:v>400</c:v>
                </c:pt>
                <c:pt idx="5">
                  <c:v>500</c:v>
                </c:pt>
                <c:pt idx="6">
                  <c:v>600</c:v>
                </c:pt>
                <c:pt idx="7">
                  <c:v>700</c:v>
                </c:pt>
                <c:pt idx="8">
                  <c:v>800</c:v>
                </c:pt>
                <c:pt idx="9">
                  <c:v>900</c:v>
                </c:pt>
                <c:pt idx="10">
                  <c:v>1000</c:v>
                </c:pt>
                <c:pt idx="11">
                  <c:v>1100</c:v>
                </c:pt>
                <c:pt idx="12">
                  <c:v>1200</c:v>
                </c:pt>
                <c:pt idx="13">
                  <c:v>1300</c:v>
                </c:pt>
                <c:pt idx="14">
                  <c:v>1400</c:v>
                </c:pt>
                <c:pt idx="15">
                  <c:v>1500</c:v>
                </c:pt>
                <c:pt idx="16">
                  <c:v>1600</c:v>
                </c:pt>
              </c:numCache>
            </c:numRef>
          </c:cat>
          <c:val>
            <c:numRef>
              <c:f>Hoja3!$B$3:$R$3</c:f>
              <c:numCache>
                <c:formatCode>_(* #,##0_);_(* \(#,##0\);_(* "-"??_);_(@_)</c:formatCode>
                <c:ptCount val="17"/>
                <c:pt idx="0">
                  <c:v>0</c:v>
                </c:pt>
                <c:pt idx="1">
                  <c:v>2300</c:v>
                </c:pt>
                <c:pt idx="2">
                  <c:v>4600</c:v>
                </c:pt>
                <c:pt idx="3">
                  <c:v>6900</c:v>
                </c:pt>
                <c:pt idx="4">
                  <c:v>9200</c:v>
                </c:pt>
                <c:pt idx="5">
                  <c:v>11500</c:v>
                </c:pt>
                <c:pt idx="6">
                  <c:v>13800</c:v>
                </c:pt>
                <c:pt idx="7">
                  <c:v>16100</c:v>
                </c:pt>
                <c:pt idx="8">
                  <c:v>18400</c:v>
                </c:pt>
                <c:pt idx="9">
                  <c:v>20700</c:v>
                </c:pt>
                <c:pt idx="10">
                  <c:v>23000</c:v>
                </c:pt>
                <c:pt idx="11">
                  <c:v>25300</c:v>
                </c:pt>
                <c:pt idx="12">
                  <c:v>27600</c:v>
                </c:pt>
                <c:pt idx="13">
                  <c:v>29900</c:v>
                </c:pt>
                <c:pt idx="14">
                  <c:v>32200</c:v>
                </c:pt>
                <c:pt idx="15">
                  <c:v>34500</c:v>
                </c:pt>
                <c:pt idx="16">
                  <c:v>36800</c:v>
                </c:pt>
              </c:numCache>
            </c:numRef>
          </c:val>
        </c:ser>
        <c:ser>
          <c:idx val="1"/>
          <c:order val="1"/>
          <c:tx>
            <c:v>Costos Totales</c:v>
          </c:tx>
          <c:marker>
            <c:symbol val="none"/>
          </c:marker>
          <c:cat>
            <c:numRef>
              <c:f>Hoja3!$B$5:$R$5</c:f>
              <c:numCache>
                <c:formatCode>General</c:formatCode>
                <c:ptCount val="17"/>
                <c:pt idx="0">
                  <c:v>0</c:v>
                </c:pt>
                <c:pt idx="1">
                  <c:v>100</c:v>
                </c:pt>
                <c:pt idx="2">
                  <c:v>200</c:v>
                </c:pt>
                <c:pt idx="3">
                  <c:v>300</c:v>
                </c:pt>
                <c:pt idx="4">
                  <c:v>400</c:v>
                </c:pt>
                <c:pt idx="5">
                  <c:v>500</c:v>
                </c:pt>
                <c:pt idx="6">
                  <c:v>600</c:v>
                </c:pt>
                <c:pt idx="7">
                  <c:v>700</c:v>
                </c:pt>
                <c:pt idx="8">
                  <c:v>800</c:v>
                </c:pt>
                <c:pt idx="9">
                  <c:v>900</c:v>
                </c:pt>
                <c:pt idx="10">
                  <c:v>1000</c:v>
                </c:pt>
                <c:pt idx="11">
                  <c:v>1100</c:v>
                </c:pt>
                <c:pt idx="12">
                  <c:v>1200</c:v>
                </c:pt>
                <c:pt idx="13">
                  <c:v>1300</c:v>
                </c:pt>
                <c:pt idx="14">
                  <c:v>1400</c:v>
                </c:pt>
                <c:pt idx="15">
                  <c:v>1500</c:v>
                </c:pt>
                <c:pt idx="16">
                  <c:v>1600</c:v>
                </c:pt>
              </c:numCache>
            </c:numRef>
          </c:cat>
          <c:val>
            <c:numRef>
              <c:f>Hoja3!$B$7:$R$7</c:f>
              <c:numCache>
                <c:formatCode>General</c:formatCode>
                <c:ptCount val="17"/>
                <c:pt idx="0">
                  <c:v>3000</c:v>
                </c:pt>
                <c:pt idx="1">
                  <c:v>4800</c:v>
                </c:pt>
                <c:pt idx="2">
                  <c:v>6600</c:v>
                </c:pt>
                <c:pt idx="3">
                  <c:v>8400</c:v>
                </c:pt>
                <c:pt idx="4">
                  <c:v>10200</c:v>
                </c:pt>
                <c:pt idx="5">
                  <c:v>12000</c:v>
                </c:pt>
                <c:pt idx="6">
                  <c:v>13800</c:v>
                </c:pt>
                <c:pt idx="7">
                  <c:v>15600</c:v>
                </c:pt>
                <c:pt idx="8">
                  <c:v>17400</c:v>
                </c:pt>
                <c:pt idx="9">
                  <c:v>19200</c:v>
                </c:pt>
                <c:pt idx="10">
                  <c:v>21000</c:v>
                </c:pt>
                <c:pt idx="11">
                  <c:v>22800</c:v>
                </c:pt>
                <c:pt idx="12">
                  <c:v>24600</c:v>
                </c:pt>
                <c:pt idx="13">
                  <c:v>26400</c:v>
                </c:pt>
                <c:pt idx="14">
                  <c:v>28200</c:v>
                </c:pt>
                <c:pt idx="15">
                  <c:v>30000</c:v>
                </c:pt>
                <c:pt idx="16">
                  <c:v>31800</c:v>
                </c:pt>
              </c:numCache>
            </c:numRef>
          </c:val>
        </c:ser>
        <c:ser>
          <c:idx val="3"/>
          <c:order val="2"/>
          <c:tx>
            <c:v>Costos fijos</c:v>
          </c:tx>
          <c:marker>
            <c:symbol val="none"/>
          </c:marker>
          <c:cat>
            <c:numRef>
              <c:f>Hoja3!$B$5:$R$5</c:f>
              <c:numCache>
                <c:formatCode>General</c:formatCode>
                <c:ptCount val="17"/>
                <c:pt idx="0">
                  <c:v>0</c:v>
                </c:pt>
                <c:pt idx="1">
                  <c:v>100</c:v>
                </c:pt>
                <c:pt idx="2">
                  <c:v>200</c:v>
                </c:pt>
                <c:pt idx="3">
                  <c:v>300</c:v>
                </c:pt>
                <c:pt idx="4">
                  <c:v>400</c:v>
                </c:pt>
                <c:pt idx="5">
                  <c:v>500</c:v>
                </c:pt>
                <c:pt idx="6">
                  <c:v>600</c:v>
                </c:pt>
                <c:pt idx="7">
                  <c:v>700</c:v>
                </c:pt>
                <c:pt idx="8">
                  <c:v>800</c:v>
                </c:pt>
                <c:pt idx="9">
                  <c:v>900</c:v>
                </c:pt>
                <c:pt idx="10">
                  <c:v>1000</c:v>
                </c:pt>
                <c:pt idx="11">
                  <c:v>1100</c:v>
                </c:pt>
                <c:pt idx="12">
                  <c:v>1200</c:v>
                </c:pt>
                <c:pt idx="13">
                  <c:v>1300</c:v>
                </c:pt>
                <c:pt idx="14">
                  <c:v>1400</c:v>
                </c:pt>
                <c:pt idx="15">
                  <c:v>1500</c:v>
                </c:pt>
                <c:pt idx="16">
                  <c:v>1600</c:v>
                </c:pt>
              </c:numCache>
            </c:numRef>
          </c:cat>
          <c:val>
            <c:numRef>
              <c:f>Hoja3!$B$8:$R$8</c:f>
              <c:numCache>
                <c:formatCode>General</c:formatCode>
                <c:ptCount val="17"/>
                <c:pt idx="0">
                  <c:v>3000</c:v>
                </c:pt>
                <c:pt idx="1">
                  <c:v>3000</c:v>
                </c:pt>
                <c:pt idx="2">
                  <c:v>3000</c:v>
                </c:pt>
                <c:pt idx="3">
                  <c:v>3000</c:v>
                </c:pt>
                <c:pt idx="4">
                  <c:v>3000</c:v>
                </c:pt>
                <c:pt idx="5">
                  <c:v>3000</c:v>
                </c:pt>
                <c:pt idx="6">
                  <c:v>3000</c:v>
                </c:pt>
                <c:pt idx="7">
                  <c:v>3000</c:v>
                </c:pt>
                <c:pt idx="8">
                  <c:v>3000</c:v>
                </c:pt>
                <c:pt idx="9">
                  <c:v>3000</c:v>
                </c:pt>
                <c:pt idx="10">
                  <c:v>3000</c:v>
                </c:pt>
                <c:pt idx="11">
                  <c:v>3000</c:v>
                </c:pt>
                <c:pt idx="12">
                  <c:v>3000</c:v>
                </c:pt>
                <c:pt idx="13">
                  <c:v>3000</c:v>
                </c:pt>
                <c:pt idx="14">
                  <c:v>3000</c:v>
                </c:pt>
                <c:pt idx="15">
                  <c:v>3000</c:v>
                </c:pt>
                <c:pt idx="16">
                  <c:v>3000</c:v>
                </c:pt>
              </c:numCache>
            </c:numRef>
          </c:val>
        </c:ser>
        <c:marker val="1"/>
        <c:axId val="55954432"/>
        <c:axId val="56091392"/>
      </c:lineChart>
      <c:catAx>
        <c:axId val="55954432"/>
        <c:scaling>
          <c:orientation val="minMax"/>
        </c:scaling>
        <c:axPos val="b"/>
        <c:numFmt formatCode="General" sourceLinked="1"/>
        <c:majorTickMark val="none"/>
        <c:tickLblPos val="nextTo"/>
        <c:crossAx val="56091392"/>
        <c:crosses val="autoZero"/>
        <c:auto val="1"/>
        <c:lblAlgn val="ctr"/>
        <c:lblOffset val="100"/>
      </c:catAx>
      <c:valAx>
        <c:axId val="56091392"/>
        <c:scaling>
          <c:orientation val="minMax"/>
        </c:scaling>
        <c:axPos val="l"/>
        <c:majorGridlines/>
        <c:title>
          <c:tx>
            <c:rich>
              <a:bodyPr/>
              <a:lstStyle/>
              <a:p>
                <a:pPr>
                  <a:defRPr/>
                </a:pPr>
                <a:r>
                  <a:rPr lang="en-US"/>
                  <a:t>Unidades</a:t>
                </a:r>
                <a:r>
                  <a:rPr lang="en-US" baseline="0"/>
                  <a:t> monetarias (Bs.)</a:t>
                </a:r>
                <a:endParaRPr lang="en-US"/>
              </a:p>
            </c:rich>
          </c:tx>
          <c:layout/>
        </c:title>
        <c:numFmt formatCode="_(* #,##0_);_(* \(#,##0\);_(* &quot;-&quot;??_);_(@_)" sourceLinked="1"/>
        <c:majorTickMark val="none"/>
        <c:tickLblPos val="nextTo"/>
        <c:crossAx val="55954432"/>
        <c:crosses val="autoZero"/>
        <c:crossBetween val="between"/>
      </c:valAx>
    </c:plotArea>
    <c:legend>
      <c:legendPos val="r"/>
      <c:layout/>
    </c:legend>
    <c:plotVisOnly val="1"/>
    <c:dispBlanksAs val="span"/>
  </c:chart>
  <c:spPr>
    <a:ln cmpd="sng"/>
  </c:spPr>
  <c:externalData r:id="rId1"/>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0.wmf"/></Relationships>
</file>

<file path=ppt/drawings/drawing1.xml><?xml version="1.0" encoding="utf-8"?>
<c:userShapes xmlns:c="http://schemas.openxmlformats.org/drawingml/2006/chart">
  <cdr:relSizeAnchor xmlns:cdr="http://schemas.openxmlformats.org/drawingml/2006/chartDrawing">
    <cdr:from>
      <cdr:x>0.74583</cdr:x>
      <cdr:y>0.87847</cdr:y>
    </cdr:from>
    <cdr:to>
      <cdr:x>0.98958</cdr:x>
      <cdr:y>0.95833</cdr:y>
    </cdr:to>
    <cdr:sp macro="" textlink="">
      <cdr:nvSpPr>
        <cdr:cNvPr id="2" name="1 CuadroTexto"/>
        <cdr:cNvSpPr txBox="1"/>
      </cdr:nvSpPr>
      <cdr:spPr>
        <a:xfrm xmlns:a="http://schemas.openxmlformats.org/drawingml/2006/main">
          <a:off x="3409949" y="2409825"/>
          <a:ext cx="1114425" cy="2190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b="1"/>
            <a:t>Unid. </a:t>
          </a:r>
          <a:r>
            <a:rPr lang="en-US" sz="800" b="1" baseline="0"/>
            <a:t>de Producto</a:t>
          </a:r>
          <a:endParaRPr lang="en-US" sz="800" b="1"/>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41294BF-9109-4699-874C-A5A9A0ADD0B7}" type="datetimeFigureOut">
              <a:rPr lang="en-US" smtClean="0"/>
              <a:pPr/>
              <a:t>3/8/2012</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E89CEC74-5AED-4497-851C-47DFFF57C5C1}"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1294BF-9109-4699-874C-A5A9A0ADD0B7}" type="datetimeFigureOut">
              <a:rPr lang="en-US" smtClean="0"/>
              <a:pPr/>
              <a:t>3/8/2012</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9CEC74-5AED-4497-851C-47DFFF57C5C1}"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smtClean="0"/>
              <a:t>INVERSIONES</a:t>
            </a:r>
            <a:endParaRPr lang="en-US" dirty="0"/>
          </a:p>
        </p:txBody>
      </p:sp>
      <p:sp>
        <p:nvSpPr>
          <p:cNvPr id="4" name="3 CuadroTexto"/>
          <p:cNvSpPr txBox="1"/>
          <p:nvPr/>
        </p:nvSpPr>
        <p:spPr>
          <a:xfrm>
            <a:off x="2514600" y="990600"/>
            <a:ext cx="3505200" cy="984885"/>
          </a:xfrm>
          <a:prstGeom prst="rect">
            <a:avLst/>
          </a:prstGeom>
          <a:noFill/>
        </p:spPr>
        <p:txBody>
          <a:bodyPr wrap="square" rtlCol="0">
            <a:spAutoFit/>
          </a:bodyPr>
          <a:lstStyle/>
          <a:p>
            <a:pPr algn="ctr"/>
            <a:r>
              <a:rPr lang="es-ES_tradnl" sz="4000" dirty="0" smtClean="0"/>
              <a:t>COSTOS</a:t>
            </a:r>
            <a:r>
              <a:rPr lang="es-ES_tradnl" dirty="0" smtClean="0"/>
              <a:t> </a:t>
            </a:r>
          </a:p>
          <a:p>
            <a:pPr algn="ctr"/>
            <a:endParaRPr lang="en-US" dirty="0"/>
          </a:p>
        </p:txBody>
      </p:sp>
      <p:sp>
        <p:nvSpPr>
          <p:cNvPr id="5" name="1 Título"/>
          <p:cNvSpPr txBox="1">
            <a:spLocks/>
          </p:cNvSpPr>
          <p:nvPr/>
        </p:nvSpPr>
        <p:spPr>
          <a:xfrm>
            <a:off x="838200" y="42672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6" name="1 Título"/>
          <p:cNvSpPr txBox="1">
            <a:spLocks/>
          </p:cNvSpPr>
          <p:nvPr/>
        </p:nvSpPr>
        <p:spPr>
          <a:xfrm>
            <a:off x="685800" y="3276600"/>
            <a:ext cx="7772400" cy="1470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4400" dirty="0" smtClean="0">
                <a:latin typeface="+mj-lt"/>
                <a:ea typeface="+mj-ea"/>
                <a:cs typeface="+mj-cs"/>
              </a:rPr>
              <a:t>PUNTO DE EQUILBRIO</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7" name="6 CuadroTexto"/>
          <p:cNvSpPr txBox="1"/>
          <p:nvPr/>
        </p:nvSpPr>
        <p:spPr>
          <a:xfrm>
            <a:off x="990600" y="4876800"/>
            <a:ext cx="7239000" cy="1200329"/>
          </a:xfrm>
          <a:prstGeom prst="rect">
            <a:avLst/>
          </a:prstGeom>
          <a:noFill/>
        </p:spPr>
        <p:txBody>
          <a:bodyPr wrap="square" rtlCol="0">
            <a:spAutoFit/>
          </a:bodyPr>
          <a:lstStyle/>
          <a:p>
            <a:r>
              <a:rPr lang="es-ES_tradnl" sz="3600" dirty="0" smtClean="0"/>
              <a:t>CUADRO DE AMORTIZACIÓN DE LA DEUDA </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3400" y="457200"/>
            <a:ext cx="7239000" cy="461665"/>
          </a:xfrm>
          <a:prstGeom prst="rect">
            <a:avLst/>
          </a:prstGeom>
          <a:noFill/>
        </p:spPr>
        <p:txBody>
          <a:bodyPr wrap="square" rtlCol="0">
            <a:spAutoFit/>
          </a:bodyPr>
          <a:lstStyle/>
          <a:p>
            <a:r>
              <a:rPr lang="es-ES_tradnl" sz="2400" dirty="0" smtClean="0"/>
              <a:t>Depreciación y amortizaciones </a:t>
            </a:r>
            <a:endParaRPr lang="en-US" sz="2400" dirty="0"/>
          </a:p>
        </p:txBody>
      </p:sp>
      <p:sp>
        <p:nvSpPr>
          <p:cNvPr id="5" name="4 CuadroTexto"/>
          <p:cNvSpPr txBox="1"/>
          <p:nvPr/>
        </p:nvSpPr>
        <p:spPr>
          <a:xfrm>
            <a:off x="381000" y="2895600"/>
            <a:ext cx="8077200" cy="1938992"/>
          </a:xfrm>
          <a:prstGeom prst="rect">
            <a:avLst/>
          </a:prstGeom>
          <a:noFill/>
        </p:spPr>
        <p:txBody>
          <a:bodyPr wrap="square" rtlCol="0">
            <a:spAutoFit/>
          </a:bodyPr>
          <a:lstStyle/>
          <a:p>
            <a:pPr algn="just"/>
            <a:r>
              <a:rPr lang="es-ES_tradnl" sz="2000" dirty="0" smtClean="0"/>
              <a:t>Los activos tangibles o fijos pueden depreciarse en el tiempo.  Contablemente la depreciación supone la distribución del costo de adquisición (menos valor residual) a través del tiempo. En proyectos la inversión se refiere a un egreso necesario antes de la puesta en funcionamiento y a pesar de que posteriormente no se realiza un desembolso real la depreciación permite disminuir el pago de impuestos. </a:t>
            </a:r>
            <a:endParaRPr lang="en-US" dirty="0"/>
          </a:p>
        </p:txBody>
      </p:sp>
      <p:sp>
        <p:nvSpPr>
          <p:cNvPr id="6" name="5 CuadroTexto"/>
          <p:cNvSpPr txBox="1"/>
          <p:nvPr/>
        </p:nvSpPr>
        <p:spPr>
          <a:xfrm>
            <a:off x="914400" y="1295400"/>
            <a:ext cx="2667000" cy="36933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s-ES_tradnl" dirty="0" smtClean="0">
                <a:solidFill>
                  <a:schemeClr val="tx1"/>
                </a:solidFill>
              </a:rPr>
              <a:t>Activos Tangibles o Fijos </a:t>
            </a:r>
            <a:endParaRPr lang="en-US" dirty="0">
              <a:solidFill>
                <a:schemeClr val="tx1"/>
              </a:solidFill>
            </a:endParaRPr>
          </a:p>
        </p:txBody>
      </p:sp>
      <p:sp>
        <p:nvSpPr>
          <p:cNvPr id="7" name="6 CuadroTexto"/>
          <p:cNvSpPr txBox="1"/>
          <p:nvPr/>
        </p:nvSpPr>
        <p:spPr>
          <a:xfrm>
            <a:off x="5105400" y="1371600"/>
            <a:ext cx="2667000" cy="369332"/>
          </a:xfrm>
          <a:prstGeom prst="rect">
            <a:avLst/>
          </a:prstGeom>
          <a:solidFill>
            <a:srgbClr val="FFC000"/>
          </a:solidFill>
        </p:spPr>
        <p:txBody>
          <a:bodyPr wrap="square" rtlCol="0">
            <a:spAutoFit/>
          </a:bodyPr>
          <a:lstStyle/>
          <a:p>
            <a:r>
              <a:rPr lang="es-ES_tradnl" dirty="0" smtClean="0"/>
              <a:t>Activos Intangibles </a:t>
            </a:r>
            <a:endParaRPr lang="en-US" dirty="0"/>
          </a:p>
        </p:txBody>
      </p:sp>
      <p:sp>
        <p:nvSpPr>
          <p:cNvPr id="8" name="7 CuadroTexto"/>
          <p:cNvSpPr txBox="1"/>
          <p:nvPr/>
        </p:nvSpPr>
        <p:spPr>
          <a:xfrm>
            <a:off x="1295400" y="2286000"/>
            <a:ext cx="2438400" cy="369332"/>
          </a:xfrm>
          <a:prstGeom prst="rect">
            <a:avLst/>
          </a:prstGeom>
          <a:noFill/>
        </p:spPr>
        <p:txBody>
          <a:bodyPr wrap="square" rtlCol="0">
            <a:spAutoFit/>
          </a:bodyPr>
          <a:lstStyle/>
          <a:p>
            <a:r>
              <a:rPr lang="es-ES_tradnl" dirty="0" smtClean="0"/>
              <a:t>Se deprecian </a:t>
            </a:r>
            <a:endParaRPr lang="en-US" dirty="0"/>
          </a:p>
        </p:txBody>
      </p:sp>
      <p:sp>
        <p:nvSpPr>
          <p:cNvPr id="9" name="8 CuadroTexto"/>
          <p:cNvSpPr txBox="1"/>
          <p:nvPr/>
        </p:nvSpPr>
        <p:spPr>
          <a:xfrm>
            <a:off x="5486400" y="2286000"/>
            <a:ext cx="1600200" cy="381000"/>
          </a:xfrm>
          <a:prstGeom prst="rect">
            <a:avLst/>
          </a:prstGeom>
          <a:noFill/>
        </p:spPr>
        <p:txBody>
          <a:bodyPr wrap="square" rtlCol="0">
            <a:spAutoFit/>
          </a:bodyPr>
          <a:lstStyle/>
          <a:p>
            <a:r>
              <a:rPr lang="es-ES_tradnl" dirty="0" smtClean="0"/>
              <a:t>Se amortizan </a:t>
            </a:r>
            <a:endParaRPr lang="en-US" dirty="0"/>
          </a:p>
        </p:txBody>
      </p:sp>
      <p:sp>
        <p:nvSpPr>
          <p:cNvPr id="10" name="9 Flecha abajo"/>
          <p:cNvSpPr/>
          <p:nvPr/>
        </p:nvSpPr>
        <p:spPr>
          <a:xfrm>
            <a:off x="1828800" y="1752600"/>
            <a:ext cx="3810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Flecha abajo"/>
          <p:cNvSpPr/>
          <p:nvPr/>
        </p:nvSpPr>
        <p:spPr>
          <a:xfrm>
            <a:off x="6019800" y="1828800"/>
            <a:ext cx="304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12 Objeto"/>
          <p:cNvGraphicFramePr>
            <a:graphicFrameLocks noChangeAspect="1"/>
          </p:cNvGraphicFramePr>
          <p:nvPr/>
        </p:nvGraphicFramePr>
        <p:xfrm>
          <a:off x="1828800" y="5257800"/>
          <a:ext cx="5336458" cy="990600"/>
        </p:xfrm>
        <a:graphic>
          <a:graphicData uri="http://schemas.openxmlformats.org/presentationml/2006/ole">
            <p:oleObj spid="_x0000_s2050" name="Ecuación" r:id="rId3" imgW="2120760" imgH="393480"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3400" y="457200"/>
            <a:ext cx="7239000" cy="461665"/>
          </a:xfrm>
          <a:prstGeom prst="rect">
            <a:avLst/>
          </a:prstGeom>
          <a:noFill/>
        </p:spPr>
        <p:txBody>
          <a:bodyPr wrap="square" rtlCol="0">
            <a:spAutoFit/>
          </a:bodyPr>
          <a:lstStyle/>
          <a:p>
            <a:r>
              <a:rPr lang="es-ES_tradnl" sz="2400" dirty="0" smtClean="0"/>
              <a:t>Depreciación y amortizaciones </a:t>
            </a:r>
            <a:endParaRPr lang="en-US" sz="2400" dirty="0"/>
          </a:p>
        </p:txBody>
      </p:sp>
      <p:graphicFrame>
        <p:nvGraphicFramePr>
          <p:cNvPr id="3074" name="Object 2"/>
          <p:cNvGraphicFramePr>
            <a:graphicFrameLocks noChangeAspect="1"/>
          </p:cNvGraphicFramePr>
          <p:nvPr/>
        </p:nvGraphicFramePr>
        <p:xfrm>
          <a:off x="1524000" y="1905000"/>
          <a:ext cx="5337175" cy="990600"/>
        </p:xfrm>
        <a:graphic>
          <a:graphicData uri="http://schemas.openxmlformats.org/presentationml/2006/ole">
            <p:oleObj spid="_x0000_s3074" name="Ecuación" r:id="rId3" imgW="2120760" imgH="393480" progId="Equation.3">
              <p:embed/>
            </p:oleObj>
          </a:graphicData>
        </a:graphic>
      </p:graphicFrame>
      <p:sp>
        <p:nvSpPr>
          <p:cNvPr id="6" name="5 CuadroTexto"/>
          <p:cNvSpPr txBox="1"/>
          <p:nvPr/>
        </p:nvSpPr>
        <p:spPr>
          <a:xfrm>
            <a:off x="685800" y="1066800"/>
            <a:ext cx="7848600" cy="646331"/>
          </a:xfrm>
          <a:prstGeom prst="rect">
            <a:avLst/>
          </a:prstGeom>
          <a:noFill/>
        </p:spPr>
        <p:txBody>
          <a:bodyPr wrap="square" rtlCol="0">
            <a:spAutoFit/>
          </a:bodyPr>
          <a:lstStyle/>
          <a:p>
            <a:r>
              <a:rPr lang="es-ES_tradnl" dirty="0" smtClean="0"/>
              <a:t>Empleando el método de línea recta podemos calcular la depreciación anual de un  activo fijo como:</a:t>
            </a:r>
            <a:endParaRPr lang="en-US" dirty="0"/>
          </a:p>
        </p:txBody>
      </p:sp>
      <p:sp>
        <p:nvSpPr>
          <p:cNvPr id="7" name="6 CuadroTexto"/>
          <p:cNvSpPr txBox="1"/>
          <p:nvPr/>
        </p:nvSpPr>
        <p:spPr>
          <a:xfrm>
            <a:off x="1066800" y="3429000"/>
            <a:ext cx="6172200" cy="1754326"/>
          </a:xfrm>
          <a:prstGeom prst="rect">
            <a:avLst/>
          </a:prstGeom>
          <a:noFill/>
        </p:spPr>
        <p:txBody>
          <a:bodyPr wrap="square" rtlCol="0">
            <a:spAutoFit/>
          </a:bodyPr>
          <a:lstStyle/>
          <a:p>
            <a:r>
              <a:rPr lang="es-ES_tradnl" dirty="0" smtClean="0"/>
              <a:t>Donde: </a:t>
            </a:r>
          </a:p>
          <a:p>
            <a:r>
              <a:rPr lang="es-ES_tradnl" dirty="0" err="1" smtClean="0"/>
              <a:t>Depanual</a:t>
            </a:r>
            <a:r>
              <a:rPr lang="es-ES_tradnl" dirty="0" smtClean="0"/>
              <a:t>= Depreciación anual </a:t>
            </a:r>
          </a:p>
          <a:p>
            <a:r>
              <a:rPr lang="es-ES_tradnl" dirty="0" err="1" smtClean="0"/>
              <a:t>Costoadq</a:t>
            </a:r>
            <a:r>
              <a:rPr lang="es-ES_tradnl" dirty="0" smtClean="0"/>
              <a:t>= Es el monto de la inversión correspondiente a el activo</a:t>
            </a:r>
          </a:p>
          <a:p>
            <a:r>
              <a:rPr lang="es-ES_tradnl" dirty="0" err="1" smtClean="0"/>
              <a:t>Valorresi</a:t>
            </a:r>
            <a:r>
              <a:rPr lang="es-ES_tradnl" dirty="0" smtClean="0"/>
              <a:t>= Es el valor residual al momento de finalizar el período </a:t>
            </a:r>
          </a:p>
          <a:p>
            <a:r>
              <a:rPr lang="es-ES_tradnl" dirty="0" smtClean="0"/>
              <a:t>n= Número de períodos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1524000" y="2667000"/>
          <a:ext cx="6934200" cy="1249680"/>
        </p:xfrm>
        <a:graphic>
          <a:graphicData uri="http://schemas.openxmlformats.org/drawingml/2006/table">
            <a:tbl>
              <a:tblPr/>
              <a:tblGrid>
                <a:gridCol w="4021836"/>
                <a:gridCol w="1456182"/>
                <a:gridCol w="1456182"/>
              </a:tblGrid>
              <a:tr h="0">
                <a:tc>
                  <a:txBody>
                    <a:bodyPr/>
                    <a:lstStyle/>
                    <a:p>
                      <a:pPr algn="ctr"/>
                      <a:r>
                        <a:rPr lang="en-US" dirty="0"/>
                        <a:t>FRACCIÓN</a:t>
                      </a:r>
                    </a:p>
                  </a:txBody>
                  <a:tcPr marL="19050" marR="19050" marT="19050" marB="19050" anchor="ctr">
                    <a:lnL>
                      <a:noFill/>
                    </a:lnL>
                    <a:lnR>
                      <a:noFill/>
                    </a:lnR>
                    <a:lnT>
                      <a:noFill/>
                    </a:lnT>
                    <a:lnB>
                      <a:noFill/>
                    </a:lnB>
                  </a:tcPr>
                </a:tc>
                <a:tc>
                  <a:txBody>
                    <a:bodyPr/>
                    <a:lstStyle/>
                    <a:p>
                      <a:pPr algn="ctr"/>
                      <a:r>
                        <a:rPr lang="en-US"/>
                        <a:t>PORCENTAJE</a:t>
                      </a:r>
                    </a:p>
                  </a:txBody>
                  <a:tcPr marL="19050" marR="19050" marT="19050" marB="19050" anchor="ctr">
                    <a:lnL>
                      <a:noFill/>
                    </a:lnL>
                    <a:lnR>
                      <a:noFill/>
                    </a:lnR>
                    <a:lnT>
                      <a:noFill/>
                    </a:lnT>
                    <a:lnB>
                      <a:noFill/>
                    </a:lnB>
                  </a:tcPr>
                </a:tc>
                <a:tc>
                  <a:txBody>
                    <a:bodyPr/>
                    <a:lstStyle/>
                    <a:p>
                      <a:pPr algn="ctr"/>
                      <a:r>
                        <a:rPr lang="en-US" dirty="0"/>
                        <a:t>SUSTRAENDO</a:t>
                      </a:r>
                    </a:p>
                  </a:txBody>
                  <a:tcPr marL="19050" marR="19050" marT="19050" marB="19050" anchor="ctr">
                    <a:lnL>
                      <a:noFill/>
                    </a:lnL>
                    <a:lnR>
                      <a:noFill/>
                    </a:lnR>
                    <a:lnT>
                      <a:noFill/>
                    </a:lnT>
                    <a:lnB>
                      <a:noFill/>
                    </a:lnB>
                  </a:tcPr>
                </a:tc>
              </a:tr>
              <a:tr h="0">
                <a:tc>
                  <a:txBody>
                    <a:bodyPr/>
                    <a:lstStyle/>
                    <a:p>
                      <a:r>
                        <a:rPr lang="en-US" dirty="0" err="1"/>
                        <a:t>Comprendida</a:t>
                      </a:r>
                      <a:r>
                        <a:rPr lang="en-US" dirty="0"/>
                        <a:t> </a:t>
                      </a:r>
                      <a:r>
                        <a:rPr lang="en-US" dirty="0" err="1"/>
                        <a:t>Hasta</a:t>
                      </a:r>
                      <a:r>
                        <a:rPr lang="en-US" dirty="0"/>
                        <a:t> 2000 U.T.</a:t>
                      </a:r>
                    </a:p>
                  </a:txBody>
                  <a:tcPr marL="19050" marR="19050" marT="19050" marB="19050" anchor="ctr">
                    <a:lnL>
                      <a:noFill/>
                    </a:lnL>
                    <a:lnR>
                      <a:noFill/>
                    </a:lnR>
                    <a:lnT>
                      <a:noFill/>
                    </a:lnT>
                    <a:lnB>
                      <a:noFill/>
                    </a:lnB>
                  </a:tcPr>
                </a:tc>
                <a:tc>
                  <a:txBody>
                    <a:bodyPr/>
                    <a:lstStyle/>
                    <a:p>
                      <a:pPr algn="ctr"/>
                      <a:r>
                        <a:rPr lang="en-US"/>
                        <a:t>15%</a:t>
                      </a:r>
                    </a:p>
                  </a:txBody>
                  <a:tcPr marL="19050" marR="19050" marT="19050" marB="19050" anchor="ctr">
                    <a:lnL>
                      <a:noFill/>
                    </a:lnL>
                    <a:lnR>
                      <a:noFill/>
                    </a:lnR>
                    <a:lnT>
                      <a:noFill/>
                    </a:lnT>
                    <a:lnB>
                      <a:noFill/>
                    </a:lnB>
                  </a:tcPr>
                </a:tc>
                <a:tc>
                  <a:txBody>
                    <a:bodyPr/>
                    <a:lstStyle/>
                    <a:p>
                      <a:pPr algn="ctr"/>
                      <a:r>
                        <a:rPr lang="en-US"/>
                        <a:t>0</a:t>
                      </a:r>
                    </a:p>
                  </a:txBody>
                  <a:tcPr marL="19050" marR="19050" marT="19050" marB="19050" anchor="ctr">
                    <a:lnL>
                      <a:noFill/>
                    </a:lnL>
                    <a:lnR>
                      <a:noFill/>
                    </a:lnR>
                    <a:lnT>
                      <a:noFill/>
                    </a:lnT>
                    <a:lnB>
                      <a:noFill/>
                    </a:lnB>
                  </a:tcPr>
                </a:tc>
              </a:tr>
              <a:tr h="0">
                <a:tc>
                  <a:txBody>
                    <a:bodyPr/>
                    <a:lstStyle/>
                    <a:p>
                      <a:r>
                        <a:rPr lang="es-ES"/>
                        <a:t>Exceso de 2000 Hasta 3000 U.T.</a:t>
                      </a:r>
                    </a:p>
                  </a:txBody>
                  <a:tcPr marL="19050" marR="19050" marT="19050" marB="19050" anchor="ctr">
                    <a:lnL>
                      <a:noFill/>
                    </a:lnL>
                    <a:lnR>
                      <a:noFill/>
                    </a:lnR>
                    <a:lnT>
                      <a:noFill/>
                    </a:lnT>
                    <a:lnB>
                      <a:noFill/>
                    </a:lnB>
                  </a:tcPr>
                </a:tc>
                <a:tc>
                  <a:txBody>
                    <a:bodyPr/>
                    <a:lstStyle/>
                    <a:p>
                      <a:pPr algn="ctr"/>
                      <a:r>
                        <a:rPr lang="en-US"/>
                        <a:t>22%</a:t>
                      </a:r>
                    </a:p>
                  </a:txBody>
                  <a:tcPr marL="19050" marR="19050" marT="19050" marB="19050" anchor="ctr">
                    <a:lnL>
                      <a:noFill/>
                    </a:lnL>
                    <a:lnR>
                      <a:noFill/>
                    </a:lnR>
                    <a:lnT>
                      <a:noFill/>
                    </a:lnT>
                    <a:lnB>
                      <a:noFill/>
                    </a:lnB>
                  </a:tcPr>
                </a:tc>
                <a:tc>
                  <a:txBody>
                    <a:bodyPr/>
                    <a:lstStyle/>
                    <a:p>
                      <a:pPr algn="ctr"/>
                      <a:r>
                        <a:rPr lang="en-US"/>
                        <a:t>140</a:t>
                      </a:r>
                    </a:p>
                  </a:txBody>
                  <a:tcPr marL="19050" marR="19050" marT="19050" marB="19050" anchor="ctr">
                    <a:lnL>
                      <a:noFill/>
                    </a:lnL>
                    <a:lnR>
                      <a:noFill/>
                    </a:lnR>
                    <a:lnT>
                      <a:noFill/>
                    </a:lnT>
                    <a:lnB>
                      <a:noFill/>
                    </a:lnB>
                  </a:tcPr>
                </a:tc>
              </a:tr>
              <a:tr h="0">
                <a:tc>
                  <a:txBody>
                    <a:bodyPr/>
                    <a:lstStyle/>
                    <a:p>
                      <a:r>
                        <a:rPr lang="en-US"/>
                        <a:t>Exceso de 3000 U.T.</a:t>
                      </a:r>
                    </a:p>
                  </a:txBody>
                  <a:tcPr marL="19050" marR="19050" marT="19050" marB="19050" anchor="ctr">
                    <a:lnL>
                      <a:noFill/>
                    </a:lnL>
                    <a:lnR>
                      <a:noFill/>
                    </a:lnR>
                    <a:lnT>
                      <a:noFill/>
                    </a:lnT>
                    <a:lnB>
                      <a:noFill/>
                    </a:lnB>
                  </a:tcPr>
                </a:tc>
                <a:tc>
                  <a:txBody>
                    <a:bodyPr/>
                    <a:lstStyle/>
                    <a:p>
                      <a:pPr algn="ctr"/>
                      <a:r>
                        <a:rPr lang="en-US"/>
                        <a:t>34%</a:t>
                      </a:r>
                    </a:p>
                  </a:txBody>
                  <a:tcPr marL="19050" marR="19050" marT="19050" marB="19050" anchor="ctr">
                    <a:lnL>
                      <a:noFill/>
                    </a:lnL>
                    <a:lnR>
                      <a:noFill/>
                    </a:lnR>
                    <a:lnT>
                      <a:noFill/>
                    </a:lnT>
                    <a:lnB>
                      <a:noFill/>
                    </a:lnB>
                  </a:tcPr>
                </a:tc>
                <a:tc>
                  <a:txBody>
                    <a:bodyPr/>
                    <a:lstStyle/>
                    <a:p>
                      <a:pPr algn="ctr"/>
                      <a:r>
                        <a:rPr lang="en-US" dirty="0"/>
                        <a:t>500</a:t>
                      </a:r>
                    </a:p>
                  </a:txBody>
                  <a:tcPr marL="19050" marR="19050" marT="19050" marB="19050" anchor="ctr">
                    <a:lnL>
                      <a:noFill/>
                    </a:lnL>
                    <a:lnR>
                      <a:noFill/>
                    </a:lnR>
                    <a:lnT>
                      <a:noFill/>
                    </a:lnT>
                    <a:lnB>
                      <a:noFill/>
                    </a:lnB>
                  </a:tcPr>
                </a:tc>
              </a:tr>
            </a:tbl>
          </a:graphicData>
        </a:graphic>
      </p:graphicFrame>
      <p:sp>
        <p:nvSpPr>
          <p:cNvPr id="5" name="4 CuadroTexto"/>
          <p:cNvSpPr txBox="1"/>
          <p:nvPr/>
        </p:nvSpPr>
        <p:spPr>
          <a:xfrm>
            <a:off x="1752600" y="1828800"/>
            <a:ext cx="6019800" cy="369332"/>
          </a:xfrm>
          <a:prstGeom prst="rect">
            <a:avLst/>
          </a:prstGeom>
          <a:noFill/>
        </p:spPr>
        <p:txBody>
          <a:bodyPr wrap="square" rtlCol="0">
            <a:spAutoFit/>
          </a:bodyPr>
          <a:lstStyle/>
          <a:p>
            <a:r>
              <a:rPr lang="es-ES_tradnl" dirty="0" smtClean="0"/>
              <a:t>Tarifas aplicables a personas jurídicas por ISLR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Punto de equilibrio</a:t>
            </a:r>
            <a:endParaRPr lang="en-US" dirty="0"/>
          </a:p>
        </p:txBody>
      </p:sp>
      <p:sp>
        <p:nvSpPr>
          <p:cNvPr id="3" name="2 Marcador de contenido"/>
          <p:cNvSpPr>
            <a:spLocks noGrp="1"/>
          </p:cNvSpPr>
          <p:nvPr>
            <p:ph idx="1"/>
          </p:nvPr>
        </p:nvSpPr>
        <p:spPr>
          <a:xfrm>
            <a:off x="457200" y="1600201"/>
            <a:ext cx="8229600" cy="1295400"/>
          </a:xfrm>
        </p:spPr>
        <p:style>
          <a:lnRef idx="2">
            <a:schemeClr val="accent3"/>
          </a:lnRef>
          <a:fillRef idx="1">
            <a:schemeClr val="lt1"/>
          </a:fillRef>
          <a:effectRef idx="0">
            <a:schemeClr val="accent3"/>
          </a:effectRef>
          <a:fontRef idx="minor">
            <a:schemeClr val="dk1"/>
          </a:fontRef>
        </p:style>
        <p:txBody>
          <a:bodyPr/>
          <a:lstStyle/>
          <a:p>
            <a:r>
              <a:rPr lang="es-ES_tradnl" dirty="0" smtClean="0"/>
              <a:t>Es una técnica útil para estudiar la relación entre el costo fijo, costo variable y beneficios. </a:t>
            </a:r>
          </a:p>
          <a:p>
            <a:pPr>
              <a:buNone/>
            </a:pPr>
            <a:endParaRPr lang="en-US" dirty="0"/>
          </a:p>
        </p:txBody>
      </p:sp>
      <p:sp>
        <p:nvSpPr>
          <p:cNvPr id="4" name="3 Rectángulo redondeado"/>
          <p:cNvSpPr/>
          <p:nvPr/>
        </p:nvSpPr>
        <p:spPr>
          <a:xfrm>
            <a:off x="457200" y="3276600"/>
            <a:ext cx="26670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dirty="0" smtClean="0"/>
              <a:t>Punto de equilibrio </a:t>
            </a:r>
            <a:endParaRPr lang="en-US" dirty="0"/>
          </a:p>
        </p:txBody>
      </p:sp>
      <p:sp>
        <p:nvSpPr>
          <p:cNvPr id="5" name="4 CuadroTexto"/>
          <p:cNvSpPr txBox="1"/>
          <p:nvPr/>
        </p:nvSpPr>
        <p:spPr>
          <a:xfrm>
            <a:off x="4267200" y="3276600"/>
            <a:ext cx="4038600" cy="1200329"/>
          </a:xfrm>
          <a:prstGeom prst="rect">
            <a:avLst/>
          </a:prstGeom>
          <a:noFill/>
        </p:spPr>
        <p:txBody>
          <a:bodyPr wrap="square" rtlCol="0">
            <a:spAutoFit/>
          </a:bodyPr>
          <a:lstStyle/>
          <a:p>
            <a:r>
              <a:rPr lang="es-ES_tradnl" u="sng" dirty="0" smtClean="0"/>
              <a:t>Nivel de producción </a:t>
            </a:r>
            <a:r>
              <a:rPr lang="es-ES_tradnl" dirty="0" smtClean="0"/>
              <a:t>en el cual los ingresos son iguales a los costos totales, entendidos éstos como los costos fijos + costos variables. </a:t>
            </a:r>
            <a:endParaRPr lang="en-US" dirty="0"/>
          </a:p>
        </p:txBody>
      </p:sp>
      <p:sp>
        <p:nvSpPr>
          <p:cNvPr id="6" name="5 Flecha derecha"/>
          <p:cNvSpPr/>
          <p:nvPr/>
        </p:nvSpPr>
        <p:spPr>
          <a:xfrm>
            <a:off x="3581400" y="3581400"/>
            <a:ext cx="533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6 Objeto"/>
          <p:cNvGraphicFramePr>
            <a:graphicFrameLocks noChangeAspect="1"/>
          </p:cNvGraphicFramePr>
          <p:nvPr/>
        </p:nvGraphicFramePr>
        <p:xfrm>
          <a:off x="2514600" y="4876800"/>
          <a:ext cx="4321629" cy="840317"/>
        </p:xfrm>
        <a:graphic>
          <a:graphicData uri="http://schemas.openxmlformats.org/presentationml/2006/ole">
            <p:oleObj spid="_x0000_s26626" name="Ecuación" r:id="rId3" imgW="914400" imgH="177480" progId="Equation.3">
              <p:embed/>
            </p:oleObj>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Punto de equilibrio </a:t>
            </a:r>
            <a:endParaRPr lang="en-US" dirty="0"/>
          </a:p>
        </p:txBody>
      </p:sp>
      <p:sp>
        <p:nvSpPr>
          <p:cNvPr id="3" name="2 Marcador de contenido"/>
          <p:cNvSpPr>
            <a:spLocks noGrp="1"/>
          </p:cNvSpPr>
          <p:nvPr>
            <p:ph idx="1"/>
          </p:nvPr>
        </p:nvSpPr>
        <p:spPr>
          <a:xfrm>
            <a:off x="457200" y="1600201"/>
            <a:ext cx="8229600" cy="609600"/>
          </a:xfrm>
        </p:spPr>
        <p:txBody>
          <a:bodyPr/>
          <a:lstStyle/>
          <a:p>
            <a:r>
              <a:rPr lang="es-ES_tradnl" dirty="0" smtClean="0"/>
              <a:t>Gráficamente: </a:t>
            </a:r>
            <a:endParaRPr lang="en-US" dirty="0"/>
          </a:p>
        </p:txBody>
      </p:sp>
      <p:sp>
        <p:nvSpPr>
          <p:cNvPr id="4" name="3 Rectángulo"/>
          <p:cNvSpPr/>
          <p:nvPr/>
        </p:nvSpPr>
        <p:spPr>
          <a:xfrm>
            <a:off x="1600200" y="2438400"/>
            <a:ext cx="5791200" cy="3505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7 Conector recto"/>
          <p:cNvCxnSpPr/>
          <p:nvPr/>
        </p:nvCxnSpPr>
        <p:spPr>
          <a:xfrm rot="5400000">
            <a:off x="1790700" y="3924300"/>
            <a:ext cx="2057400" cy="0"/>
          </a:xfrm>
          <a:prstGeom prst="line">
            <a:avLst/>
          </a:prstGeom>
          <a:ln w="158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a:off x="2819400" y="4953000"/>
            <a:ext cx="38862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a:off x="2819400" y="4191000"/>
            <a:ext cx="3886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flipV="1">
            <a:off x="2819400" y="2895600"/>
            <a:ext cx="3657600" cy="2057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19 Conector recto"/>
          <p:cNvCxnSpPr/>
          <p:nvPr/>
        </p:nvCxnSpPr>
        <p:spPr>
          <a:xfrm flipV="1">
            <a:off x="2819400" y="3429000"/>
            <a:ext cx="3886200" cy="762000"/>
          </a:xfrm>
          <a:prstGeom prst="line">
            <a:avLst/>
          </a:prstGeom>
        </p:spPr>
        <p:style>
          <a:lnRef idx="1">
            <a:schemeClr val="accent1"/>
          </a:lnRef>
          <a:fillRef idx="0">
            <a:schemeClr val="accent1"/>
          </a:fillRef>
          <a:effectRef idx="0">
            <a:schemeClr val="accent1"/>
          </a:effectRef>
          <a:fontRef idx="minor">
            <a:schemeClr val="tx1"/>
          </a:fontRef>
        </p:style>
      </p:cxnSp>
      <p:sp>
        <p:nvSpPr>
          <p:cNvPr id="24" name="23 CuadroTexto"/>
          <p:cNvSpPr txBox="1"/>
          <p:nvPr/>
        </p:nvSpPr>
        <p:spPr>
          <a:xfrm>
            <a:off x="6781800" y="4114800"/>
            <a:ext cx="457200" cy="369332"/>
          </a:xfrm>
          <a:prstGeom prst="rect">
            <a:avLst/>
          </a:prstGeom>
          <a:noFill/>
        </p:spPr>
        <p:txBody>
          <a:bodyPr wrap="square" rtlCol="0">
            <a:spAutoFit/>
          </a:bodyPr>
          <a:lstStyle/>
          <a:p>
            <a:r>
              <a:rPr lang="es-ES_tradnl" dirty="0" smtClean="0"/>
              <a:t>CF</a:t>
            </a:r>
            <a:endParaRPr lang="en-US" dirty="0"/>
          </a:p>
        </p:txBody>
      </p:sp>
      <p:sp>
        <p:nvSpPr>
          <p:cNvPr id="25" name="24 CuadroTexto"/>
          <p:cNvSpPr txBox="1"/>
          <p:nvPr/>
        </p:nvSpPr>
        <p:spPr>
          <a:xfrm>
            <a:off x="6553200" y="2590800"/>
            <a:ext cx="457200" cy="369332"/>
          </a:xfrm>
          <a:prstGeom prst="rect">
            <a:avLst/>
          </a:prstGeom>
          <a:noFill/>
        </p:spPr>
        <p:txBody>
          <a:bodyPr wrap="square" rtlCol="0">
            <a:spAutoFit/>
          </a:bodyPr>
          <a:lstStyle/>
          <a:p>
            <a:r>
              <a:rPr lang="es-ES_tradnl" dirty="0" smtClean="0"/>
              <a:t>IT</a:t>
            </a:r>
            <a:endParaRPr lang="en-US" dirty="0"/>
          </a:p>
        </p:txBody>
      </p:sp>
      <p:sp>
        <p:nvSpPr>
          <p:cNvPr id="26" name="25 CuadroTexto"/>
          <p:cNvSpPr txBox="1"/>
          <p:nvPr/>
        </p:nvSpPr>
        <p:spPr>
          <a:xfrm>
            <a:off x="6781800" y="3276600"/>
            <a:ext cx="533400" cy="369332"/>
          </a:xfrm>
          <a:prstGeom prst="rect">
            <a:avLst/>
          </a:prstGeom>
          <a:noFill/>
        </p:spPr>
        <p:txBody>
          <a:bodyPr wrap="square" rtlCol="0">
            <a:spAutoFit/>
          </a:bodyPr>
          <a:lstStyle/>
          <a:p>
            <a:r>
              <a:rPr lang="es-ES_tradnl" dirty="0" smtClean="0"/>
              <a:t>CT</a:t>
            </a:r>
            <a:endParaRPr lang="en-US" dirty="0"/>
          </a:p>
        </p:txBody>
      </p:sp>
      <p:sp>
        <p:nvSpPr>
          <p:cNvPr id="27" name="26 CuadroTexto"/>
          <p:cNvSpPr txBox="1"/>
          <p:nvPr/>
        </p:nvSpPr>
        <p:spPr>
          <a:xfrm>
            <a:off x="2057400" y="2895600"/>
            <a:ext cx="609600" cy="923330"/>
          </a:xfrm>
          <a:prstGeom prst="rect">
            <a:avLst/>
          </a:prstGeom>
          <a:noFill/>
        </p:spPr>
        <p:txBody>
          <a:bodyPr wrap="square" rtlCol="0">
            <a:spAutoFit/>
          </a:bodyPr>
          <a:lstStyle/>
          <a:p>
            <a:r>
              <a:rPr lang="es-ES_tradnl" dirty="0" smtClean="0"/>
              <a:t>IT</a:t>
            </a:r>
          </a:p>
          <a:p>
            <a:r>
              <a:rPr lang="es-ES_tradnl" dirty="0" smtClean="0"/>
              <a:t>CT</a:t>
            </a:r>
          </a:p>
          <a:p>
            <a:r>
              <a:rPr lang="es-ES_tradnl" dirty="0" smtClean="0"/>
              <a:t>CF</a:t>
            </a:r>
            <a:endParaRPr lang="en-US" dirty="0"/>
          </a:p>
        </p:txBody>
      </p:sp>
      <p:sp>
        <p:nvSpPr>
          <p:cNvPr id="28" name="27 CuadroTexto"/>
          <p:cNvSpPr txBox="1"/>
          <p:nvPr/>
        </p:nvSpPr>
        <p:spPr>
          <a:xfrm>
            <a:off x="6400800" y="5105400"/>
            <a:ext cx="609600" cy="381000"/>
          </a:xfrm>
          <a:prstGeom prst="rect">
            <a:avLst/>
          </a:prstGeom>
          <a:noFill/>
        </p:spPr>
        <p:txBody>
          <a:bodyPr wrap="square" rtlCol="0">
            <a:spAutoFit/>
          </a:bodyPr>
          <a:lstStyle/>
          <a:p>
            <a:r>
              <a:rPr lang="es-ES_tradnl" dirty="0" smtClean="0"/>
              <a:t>Q</a:t>
            </a:r>
            <a:endParaRPr lang="en-US" dirty="0"/>
          </a:p>
        </p:txBody>
      </p:sp>
      <p:sp>
        <p:nvSpPr>
          <p:cNvPr id="29" name="28 Elipse"/>
          <p:cNvSpPr/>
          <p:nvPr/>
        </p:nvSpPr>
        <p:spPr>
          <a:xfrm>
            <a:off x="4876800" y="37338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29 CuadroTexto"/>
          <p:cNvSpPr txBox="1"/>
          <p:nvPr/>
        </p:nvSpPr>
        <p:spPr>
          <a:xfrm>
            <a:off x="2971800" y="2667000"/>
            <a:ext cx="1905000" cy="646331"/>
          </a:xfrm>
          <a:prstGeom prst="rect">
            <a:avLst/>
          </a:prstGeom>
          <a:noFill/>
        </p:spPr>
        <p:txBody>
          <a:bodyPr wrap="square" rtlCol="0">
            <a:spAutoFit/>
          </a:bodyPr>
          <a:lstStyle/>
          <a:p>
            <a:r>
              <a:rPr lang="es-ES_tradnl" dirty="0" smtClean="0"/>
              <a:t>Punto de equilibrio</a:t>
            </a:r>
            <a:endParaRPr lang="en-US" dirty="0"/>
          </a:p>
        </p:txBody>
      </p:sp>
      <p:cxnSp>
        <p:nvCxnSpPr>
          <p:cNvPr id="32" name="31 Conector recto de flecha"/>
          <p:cNvCxnSpPr/>
          <p:nvPr/>
        </p:nvCxnSpPr>
        <p:spPr>
          <a:xfrm>
            <a:off x="4191000" y="3200400"/>
            <a:ext cx="6096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rot="16200000" flipH="1">
            <a:off x="4306495" y="4343400"/>
            <a:ext cx="1208041" cy="111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5" name="34 CuadroTexto"/>
          <p:cNvSpPr txBox="1"/>
          <p:nvPr/>
        </p:nvSpPr>
        <p:spPr>
          <a:xfrm>
            <a:off x="4724400" y="5105400"/>
            <a:ext cx="609600" cy="381000"/>
          </a:xfrm>
          <a:prstGeom prst="rect">
            <a:avLst/>
          </a:prstGeom>
          <a:noFill/>
        </p:spPr>
        <p:txBody>
          <a:bodyPr wrap="square" rtlCol="0">
            <a:spAutoFit/>
          </a:bodyPr>
          <a:lstStyle/>
          <a:p>
            <a:r>
              <a:rPr lang="es-ES_tradnl" dirty="0" smtClean="0"/>
              <a:t>Qº</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211762"/>
          </a:xfrm>
        </p:spPr>
        <p:txBody>
          <a:bodyPr>
            <a:normAutofit fontScale="90000"/>
          </a:bodyPr>
          <a:lstStyle/>
          <a:p>
            <a:pPr algn="just"/>
            <a:r>
              <a:rPr lang="es-ES_tradnl" dirty="0" smtClean="0"/>
              <a:t/>
            </a:r>
            <a:br>
              <a:rPr lang="es-ES_tradnl" dirty="0" smtClean="0"/>
            </a:br>
            <a:r>
              <a:rPr lang="es-ES_tradnl" dirty="0" smtClean="0"/>
              <a:t>Ejemplo: Suponga que una empresa vende su producto a un precio igual a 23 </a:t>
            </a:r>
            <a:r>
              <a:rPr lang="es-ES_tradnl" dirty="0" err="1" smtClean="0"/>
              <a:t>u.m.</a:t>
            </a:r>
            <a:r>
              <a:rPr lang="es-ES_tradnl" dirty="0" smtClean="0"/>
              <a:t>, sus costos fijos ascienden a 3000 </a:t>
            </a:r>
            <a:r>
              <a:rPr lang="es-ES_tradnl" dirty="0" err="1" smtClean="0"/>
              <a:t>u,m</a:t>
            </a:r>
            <a:r>
              <a:rPr lang="es-ES_tradnl" dirty="0" smtClean="0"/>
              <a:t> y sus costos variables por unidad son iguales a 18 </a:t>
            </a:r>
            <a:r>
              <a:rPr lang="es-ES_tradnl" dirty="0" err="1" smtClean="0"/>
              <a:t>u.m.</a:t>
            </a:r>
            <a:r>
              <a:rPr lang="es-ES_tradnl" dirty="0" smtClean="0"/>
              <a:t> Calcule el nivel de producción que permite alcanzar el punto de equilibrio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304800" y="838191"/>
          <a:ext cx="8610602" cy="5046678"/>
        </p:xfrm>
        <a:graphic>
          <a:graphicData uri="http://schemas.openxmlformats.org/drawingml/2006/table">
            <a:tbl>
              <a:tblPr/>
              <a:tblGrid>
                <a:gridCol w="1488517"/>
                <a:gridCol w="645083"/>
                <a:gridCol w="723245"/>
                <a:gridCol w="656427"/>
                <a:gridCol w="739638"/>
                <a:gridCol w="565867"/>
                <a:gridCol w="631971"/>
                <a:gridCol w="638926"/>
                <a:gridCol w="604038"/>
                <a:gridCol w="619445"/>
                <a:gridCol w="619445"/>
                <a:gridCol w="678000"/>
              </a:tblGrid>
              <a:tr h="331786">
                <a:tc gridSpan="2">
                  <a:txBody>
                    <a:bodyPr/>
                    <a:lstStyle/>
                    <a:p>
                      <a:pPr algn="l" fontAlgn="b"/>
                      <a:r>
                        <a:rPr lang="es-ES" sz="1600" b="1" i="0" u="none" strike="noStrike" dirty="0">
                          <a:solidFill>
                            <a:srgbClr val="000000"/>
                          </a:solidFill>
                          <a:latin typeface="Calibri"/>
                        </a:rPr>
                        <a:t>Estimación del punto de equilibrio </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r>
              <a:tr h="331786">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r>
              <a:tr h="331786">
                <a:tc>
                  <a:txBody>
                    <a:bodyPr/>
                    <a:lstStyle/>
                    <a:p>
                      <a:pPr algn="l" fontAlgn="b"/>
                      <a:r>
                        <a:rPr lang="en-US" sz="1600" b="0" i="0" u="none" strike="noStrike">
                          <a:solidFill>
                            <a:srgbClr val="000000"/>
                          </a:solidFill>
                          <a:latin typeface="Calibri"/>
                        </a:rPr>
                        <a:t> Ingresos por ventas: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2,300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4,600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6,900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9,200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11,500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13,800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16,100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18,400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20,700 </a:t>
                      </a:r>
                    </a:p>
                  </a:txBody>
                  <a:tcPr marL="0" marR="0" marT="0" marB="0" anchor="b">
                    <a:lnL>
                      <a:noFill/>
                    </a:lnL>
                    <a:lnR>
                      <a:noFill/>
                    </a:lnR>
                    <a:lnT>
                      <a:noFill/>
                    </a:lnT>
                    <a:lnB>
                      <a:noFill/>
                    </a:lnB>
                    <a:solidFill>
                      <a:srgbClr val="538ED5"/>
                    </a:solidFill>
                  </a:tcPr>
                </a:tc>
                <a:tc>
                  <a:txBody>
                    <a:bodyPr/>
                    <a:lstStyle/>
                    <a:p>
                      <a:pPr algn="l" fontAlgn="b"/>
                      <a:r>
                        <a:rPr lang="en-US" sz="1600" b="0" i="0" u="none" strike="noStrike">
                          <a:solidFill>
                            <a:srgbClr val="000000"/>
                          </a:solidFill>
                          <a:latin typeface="Calibri"/>
                        </a:rPr>
                        <a:t>        23,000 </a:t>
                      </a:r>
                    </a:p>
                  </a:txBody>
                  <a:tcPr marL="0" marR="0" marT="0" marB="0" anchor="b">
                    <a:lnL>
                      <a:noFill/>
                    </a:lnL>
                    <a:lnR>
                      <a:noFill/>
                    </a:lnR>
                    <a:lnT>
                      <a:noFill/>
                    </a:lnT>
                    <a:lnB>
                      <a:noFill/>
                    </a:lnB>
                    <a:solidFill>
                      <a:srgbClr val="538ED5"/>
                    </a:solidFill>
                  </a:tcPr>
                </a:tc>
              </a:tr>
              <a:tr h="331786">
                <a:tc>
                  <a:txBody>
                    <a:bodyPr/>
                    <a:lstStyle/>
                    <a:p>
                      <a:pPr algn="l" fontAlgn="b"/>
                      <a:r>
                        <a:rPr lang="en-US" sz="1600" b="0" i="0" u="none" strike="noStrike">
                          <a:solidFill>
                            <a:srgbClr val="000000"/>
                          </a:solidFill>
                          <a:latin typeface="Calibri"/>
                        </a:rPr>
                        <a:t>Precio </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c>
                  <a:txBody>
                    <a:bodyPr/>
                    <a:lstStyle/>
                    <a:p>
                      <a:pPr algn="r" fontAlgn="b"/>
                      <a:r>
                        <a:rPr lang="en-US" sz="1600" b="0" i="0" u="none" strike="noStrike">
                          <a:solidFill>
                            <a:srgbClr val="000000"/>
                          </a:solidFill>
                          <a:latin typeface="Calibri"/>
                        </a:rPr>
                        <a:t>23</a:t>
                      </a:r>
                    </a:p>
                  </a:txBody>
                  <a:tcPr marL="0" marR="0" marT="0" marB="0" anchor="b">
                    <a:lnL>
                      <a:noFill/>
                    </a:lnL>
                    <a:lnR>
                      <a:noFill/>
                    </a:lnR>
                    <a:lnT>
                      <a:noFill/>
                    </a:lnT>
                    <a:lnB>
                      <a:noFill/>
                    </a:lnB>
                    <a:solidFill>
                      <a:srgbClr val="DBE5F1"/>
                    </a:solidFill>
                  </a:tcPr>
                </a:tc>
              </a:tr>
              <a:tr h="331786">
                <a:tc>
                  <a:txBody>
                    <a:bodyPr/>
                    <a:lstStyle/>
                    <a:p>
                      <a:pPr algn="l" fontAlgn="b"/>
                      <a:r>
                        <a:rPr lang="en-US" sz="1600" b="0" i="0" u="none" strike="noStrike">
                          <a:solidFill>
                            <a:srgbClr val="000000"/>
                          </a:solidFill>
                          <a:latin typeface="Calibri"/>
                        </a:rPr>
                        <a:t>Unidades producidas </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100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200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300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400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500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600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700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800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900</a:t>
                      </a:r>
                    </a:p>
                  </a:txBody>
                  <a:tcPr marL="0" marR="0" marT="0" marB="0" anchor="b">
                    <a:lnL>
                      <a:noFill/>
                    </a:lnL>
                    <a:lnR>
                      <a:noFill/>
                    </a:lnR>
                    <a:lnT>
                      <a:noFill/>
                    </a:lnT>
                    <a:lnB>
                      <a:noFill/>
                    </a:lnB>
                  </a:tcPr>
                </a:tc>
                <a:tc>
                  <a:txBody>
                    <a:bodyPr/>
                    <a:lstStyle/>
                    <a:p>
                      <a:pPr algn="r" fontAlgn="b"/>
                      <a:r>
                        <a:rPr lang="en-US" sz="1600" b="0" i="0" u="none" strike="noStrike">
                          <a:solidFill>
                            <a:srgbClr val="000000"/>
                          </a:solidFill>
                          <a:latin typeface="Calibri"/>
                        </a:rPr>
                        <a:t>1000</a:t>
                      </a:r>
                    </a:p>
                  </a:txBody>
                  <a:tcPr marL="0" marR="0" marT="0" marB="0" anchor="b">
                    <a:lnL>
                      <a:noFill/>
                    </a:lnL>
                    <a:lnR>
                      <a:noFill/>
                    </a:lnR>
                    <a:lnT>
                      <a:noFill/>
                    </a:lnT>
                    <a:lnB>
                      <a:noFill/>
                    </a:lnB>
                  </a:tcPr>
                </a:tc>
              </a:tr>
              <a:tr h="331786">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r>
              <a:tr h="331786">
                <a:tc>
                  <a:txBody>
                    <a:bodyPr/>
                    <a:lstStyle/>
                    <a:p>
                      <a:pPr algn="l" fontAlgn="b"/>
                      <a:r>
                        <a:rPr lang="en-US" sz="1600" b="0" i="0" u="none" strike="noStrike">
                          <a:solidFill>
                            <a:srgbClr val="000000"/>
                          </a:solidFill>
                          <a:latin typeface="Calibri"/>
                        </a:rPr>
                        <a:t>Costos Totales </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4800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6600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8400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10200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12000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13800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dirty="0">
                          <a:solidFill>
                            <a:srgbClr val="000000"/>
                          </a:solidFill>
                          <a:latin typeface="Calibri"/>
                        </a:rPr>
                        <a:t>15600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17400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19200</a:t>
                      </a:r>
                    </a:p>
                  </a:txBody>
                  <a:tcPr marL="0" marR="0" marT="0" marB="0" anchor="b">
                    <a:lnL>
                      <a:noFill/>
                    </a:lnL>
                    <a:lnR>
                      <a:noFill/>
                    </a:lnR>
                    <a:lnT>
                      <a:noFill/>
                    </a:lnT>
                    <a:lnB>
                      <a:noFill/>
                    </a:lnB>
                    <a:solidFill>
                      <a:srgbClr val="FFCC66"/>
                    </a:solidFill>
                  </a:tcPr>
                </a:tc>
                <a:tc>
                  <a:txBody>
                    <a:bodyPr/>
                    <a:lstStyle/>
                    <a:p>
                      <a:pPr algn="r" fontAlgn="b"/>
                      <a:r>
                        <a:rPr lang="en-US" sz="1600" b="0" i="0" u="none" strike="noStrike">
                          <a:solidFill>
                            <a:srgbClr val="000000"/>
                          </a:solidFill>
                          <a:latin typeface="Calibri"/>
                        </a:rPr>
                        <a:t>21000</a:t>
                      </a:r>
                    </a:p>
                  </a:txBody>
                  <a:tcPr marL="0" marR="0" marT="0" marB="0" anchor="b">
                    <a:lnL>
                      <a:noFill/>
                    </a:lnL>
                    <a:lnR>
                      <a:noFill/>
                    </a:lnR>
                    <a:lnT>
                      <a:noFill/>
                    </a:lnT>
                    <a:lnB>
                      <a:noFill/>
                    </a:lnB>
                    <a:solidFill>
                      <a:srgbClr val="FFCC66"/>
                    </a:solidFill>
                  </a:tcPr>
                </a:tc>
              </a:tr>
              <a:tr h="331786">
                <a:tc>
                  <a:txBody>
                    <a:bodyPr/>
                    <a:lstStyle/>
                    <a:p>
                      <a:pPr algn="l" fontAlgn="b"/>
                      <a:r>
                        <a:rPr lang="en-US" sz="1600" b="0" i="0" u="none" strike="noStrike">
                          <a:solidFill>
                            <a:srgbClr val="000000"/>
                          </a:solidFill>
                          <a:latin typeface="Calibri"/>
                        </a:rPr>
                        <a:t>Costos fijos </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3000</a:t>
                      </a:r>
                    </a:p>
                  </a:txBody>
                  <a:tcPr marL="0" marR="0" marT="0" marB="0" anchor="b">
                    <a:lnL>
                      <a:noFill/>
                    </a:lnL>
                    <a:lnR>
                      <a:noFill/>
                    </a:lnR>
                    <a:lnT>
                      <a:noFill/>
                    </a:lnT>
                    <a:lnB>
                      <a:noFill/>
                    </a:lnB>
                    <a:solidFill>
                      <a:srgbClr val="FFFFCC"/>
                    </a:solidFill>
                  </a:tcPr>
                </a:tc>
              </a:tr>
              <a:tr h="331786">
                <a:tc>
                  <a:txBody>
                    <a:bodyPr/>
                    <a:lstStyle/>
                    <a:p>
                      <a:pPr algn="l" fontAlgn="b"/>
                      <a:r>
                        <a:rPr lang="en-US" sz="1600" b="0" i="0" u="none" strike="noStrike">
                          <a:solidFill>
                            <a:srgbClr val="000000"/>
                          </a:solidFill>
                          <a:latin typeface="Calibri"/>
                        </a:rPr>
                        <a:t>Costos variable unitario  </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a:t>
                      </a:r>
                    </a:p>
                  </a:txBody>
                  <a:tcPr marL="0" marR="0" marT="0" marB="0" anchor="b">
                    <a:lnL>
                      <a:noFill/>
                    </a:lnL>
                    <a:lnR>
                      <a:noFill/>
                    </a:lnR>
                    <a:lnT>
                      <a:noFill/>
                    </a:lnT>
                    <a:lnB>
                      <a:noFill/>
                    </a:lnB>
                    <a:solidFill>
                      <a:srgbClr val="FFFFCC"/>
                    </a:solidFill>
                  </a:tcPr>
                </a:tc>
              </a:tr>
              <a:tr h="331786">
                <a:tc>
                  <a:txBody>
                    <a:bodyPr/>
                    <a:lstStyle/>
                    <a:p>
                      <a:pPr algn="l" fontAlgn="b"/>
                      <a:r>
                        <a:rPr lang="en-US" sz="1600" b="0" i="0" u="none" strike="noStrike">
                          <a:solidFill>
                            <a:srgbClr val="000000"/>
                          </a:solidFill>
                          <a:latin typeface="Calibri"/>
                        </a:rPr>
                        <a:t>Costos variable total </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3600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5400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7200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9000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10800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12600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14400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16200</a:t>
                      </a:r>
                    </a:p>
                  </a:txBody>
                  <a:tcPr marL="0" marR="0" marT="0" marB="0" anchor="b">
                    <a:lnL>
                      <a:noFill/>
                    </a:lnL>
                    <a:lnR>
                      <a:noFill/>
                    </a:lnR>
                    <a:lnT>
                      <a:noFill/>
                    </a:lnT>
                    <a:lnB>
                      <a:noFill/>
                    </a:lnB>
                    <a:solidFill>
                      <a:srgbClr val="FFFFCC"/>
                    </a:solidFill>
                  </a:tcPr>
                </a:tc>
                <a:tc>
                  <a:txBody>
                    <a:bodyPr/>
                    <a:lstStyle/>
                    <a:p>
                      <a:pPr algn="r" fontAlgn="b"/>
                      <a:r>
                        <a:rPr lang="en-US" sz="1600" b="0" i="0" u="none" strike="noStrike">
                          <a:solidFill>
                            <a:srgbClr val="000000"/>
                          </a:solidFill>
                          <a:latin typeface="Calibri"/>
                        </a:rPr>
                        <a:t>18000</a:t>
                      </a:r>
                    </a:p>
                  </a:txBody>
                  <a:tcPr marL="0" marR="0" marT="0" marB="0" anchor="b">
                    <a:lnL>
                      <a:noFill/>
                    </a:lnL>
                    <a:lnR>
                      <a:noFill/>
                    </a:lnR>
                    <a:lnT>
                      <a:noFill/>
                    </a:lnT>
                    <a:lnB>
                      <a:noFill/>
                    </a:lnB>
                    <a:solidFill>
                      <a:srgbClr val="FFFFCC"/>
                    </a:solidFill>
                  </a:tcPr>
                </a:tc>
              </a:tr>
              <a:tr h="331786">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1600" b="0" i="0" u="none" strike="noStrike">
                        <a:solidFill>
                          <a:srgbClr val="000000"/>
                        </a:solidFill>
                        <a:latin typeface="Calibri"/>
                      </a:endParaRPr>
                    </a:p>
                  </a:txBody>
                  <a:tcPr marL="0" marR="0" marT="0" marB="0" anchor="b">
                    <a:lnL>
                      <a:noFill/>
                    </a:lnL>
                    <a:lnR>
                      <a:noFill/>
                    </a:lnR>
                    <a:lnT>
                      <a:noFill/>
                    </a:lnT>
                    <a:lnB>
                      <a:noFill/>
                    </a:lnB>
                  </a:tcPr>
                </a:tc>
              </a:tr>
              <a:tr h="617562">
                <a:tc>
                  <a:txBody>
                    <a:bodyPr/>
                    <a:lstStyle/>
                    <a:p>
                      <a:pPr algn="l" fontAlgn="b"/>
                      <a:r>
                        <a:rPr lang="en-US" sz="1400" b="0" i="0" u="none" strike="noStrike" dirty="0" err="1">
                          <a:solidFill>
                            <a:srgbClr val="000000"/>
                          </a:solidFill>
                          <a:latin typeface="Calibri"/>
                        </a:rPr>
                        <a:t>Beneficios</a:t>
                      </a:r>
                      <a:r>
                        <a:rPr lang="en-US" sz="1400" b="0" i="0" u="none" strike="noStrike" dirty="0">
                          <a:solidFill>
                            <a:srgbClr val="000000"/>
                          </a:solidFill>
                          <a:latin typeface="Calibri"/>
                        </a:rPr>
                        <a:t> </a:t>
                      </a: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3,000.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2,500)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2,000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1,500)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1,000)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500)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   </a:t>
                      </a: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500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1,000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1,500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2,000</a:t>
                      </a:r>
                      <a:endParaRPr lang="en-US" sz="1400" b="0" i="0" u="none" strike="noStrike" dirty="0">
                        <a:solidFill>
                          <a:srgbClr val="000000"/>
                        </a:solidFill>
                        <a:latin typeface="Calibri"/>
                      </a:endParaRPr>
                    </a:p>
                  </a:txBody>
                  <a:tcPr marL="0" marR="0" marT="0" marB="0" anchor="b">
                    <a:lnL>
                      <a:noFill/>
                    </a:lnL>
                    <a:lnR>
                      <a:noFill/>
                    </a:lnR>
                    <a:lnT>
                      <a:noFill/>
                    </a:lnT>
                    <a:lnB>
                      <a:noFill/>
                    </a:lnB>
                    <a:solidFill>
                      <a:srgbClr val="EAF1DD"/>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1 Gráfico"/>
          <p:cNvGraphicFramePr/>
          <p:nvPr/>
        </p:nvGraphicFramePr>
        <p:xfrm>
          <a:off x="609600" y="762000"/>
          <a:ext cx="73152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Estimación del punto de equilibrio </a:t>
            </a:r>
            <a:endParaRPr lang="en-US" dirty="0"/>
          </a:p>
        </p:txBody>
      </p:sp>
      <p:graphicFrame>
        <p:nvGraphicFramePr>
          <p:cNvPr id="4" name="3 Objeto"/>
          <p:cNvGraphicFramePr>
            <a:graphicFrameLocks noChangeAspect="1"/>
          </p:cNvGraphicFramePr>
          <p:nvPr/>
        </p:nvGraphicFramePr>
        <p:xfrm>
          <a:off x="1542473" y="2209800"/>
          <a:ext cx="5301672" cy="2133600"/>
        </p:xfrm>
        <a:graphic>
          <a:graphicData uri="http://schemas.openxmlformats.org/presentationml/2006/ole">
            <p:oleObj spid="_x0000_s30722" name="Ecuación" r:id="rId3" imgW="1041120" imgH="419040" progId="Equation.3">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Costos de financiamiento </a:t>
            </a:r>
            <a:endParaRPr lang="en-US" dirty="0"/>
          </a:p>
        </p:txBody>
      </p:sp>
      <p:sp>
        <p:nvSpPr>
          <p:cNvPr id="3" name="2 Marcador de contenido"/>
          <p:cNvSpPr>
            <a:spLocks noGrp="1"/>
          </p:cNvSpPr>
          <p:nvPr>
            <p:ph idx="1"/>
          </p:nvPr>
        </p:nvSpPr>
        <p:spPr>
          <a:xfrm>
            <a:off x="762000" y="4495800"/>
            <a:ext cx="8382000" cy="1600200"/>
          </a:xfrm>
        </p:spPr>
        <p:txBody>
          <a:bodyPr>
            <a:normAutofit/>
          </a:bodyPr>
          <a:lstStyle/>
          <a:p>
            <a:pPr>
              <a:buNone/>
            </a:pPr>
            <a:r>
              <a:rPr lang="es-ES_tradnl" dirty="0" smtClean="0"/>
              <a:t>¿Recuerdas cómo estimar el cuadro de amortización de una deuda? Cuotas? Intereses? Saldo Deudor?</a:t>
            </a:r>
            <a:endParaRPr lang="en-US" dirty="0"/>
          </a:p>
        </p:txBody>
      </p:sp>
      <p:sp>
        <p:nvSpPr>
          <p:cNvPr id="4" name="3 CuadroTexto"/>
          <p:cNvSpPr txBox="1"/>
          <p:nvPr/>
        </p:nvSpPr>
        <p:spPr>
          <a:xfrm>
            <a:off x="457200" y="1447800"/>
            <a:ext cx="7696200" cy="1569660"/>
          </a:xfrm>
          <a:prstGeom prst="rect">
            <a:avLst/>
          </a:prstGeom>
          <a:noFill/>
        </p:spPr>
        <p:txBody>
          <a:bodyPr wrap="square" rtlCol="0">
            <a:spAutoFit/>
          </a:bodyPr>
          <a:lstStyle/>
          <a:p>
            <a:r>
              <a:rPr lang="es-ES_tradnl" sz="2400" dirty="0" smtClean="0"/>
              <a:t>La evaluación de un proyecto puede variar en función del financiamiento empleado, por ello es importante estimar la cuota, amortización e interés asociados a cualquier fuente de financiamiento externo </a:t>
            </a:r>
            <a:endParaRPr lang="en-US" sz="2400" dirty="0"/>
          </a:p>
        </p:txBody>
      </p:sp>
      <p:sp>
        <p:nvSpPr>
          <p:cNvPr id="5" name="4 Flecha abajo"/>
          <p:cNvSpPr/>
          <p:nvPr/>
        </p:nvSpPr>
        <p:spPr>
          <a:xfrm>
            <a:off x="4038600" y="3657600"/>
            <a:ext cx="3810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Costos vs. Inversión </a:t>
            </a:r>
            <a:endParaRPr lang="en-US" dirty="0"/>
          </a:p>
        </p:txBody>
      </p:sp>
      <p:sp>
        <p:nvSpPr>
          <p:cNvPr id="4" name="3 CuadroTexto"/>
          <p:cNvSpPr txBox="1"/>
          <p:nvPr/>
        </p:nvSpPr>
        <p:spPr>
          <a:xfrm>
            <a:off x="1219200" y="2590800"/>
            <a:ext cx="7086600" cy="1754326"/>
          </a:xfrm>
          <a:prstGeom prst="rect">
            <a:avLst/>
          </a:prstGeom>
          <a:noFill/>
        </p:spPr>
        <p:txBody>
          <a:bodyPr wrap="square" rtlCol="0">
            <a:spAutoFit/>
          </a:bodyPr>
          <a:lstStyle/>
          <a:p>
            <a:r>
              <a:rPr lang="es-ES_tradnl" sz="3600" dirty="0" smtClean="0"/>
              <a:t>¿Qué diferencia hay entre un costo y una inversión en la formulación de proyectos?</a:t>
            </a:r>
            <a:endParaRPr lang="en-US"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Estimación de la Cuota de un préstamo </a:t>
            </a:r>
            <a:endParaRPr lang="en-US" dirty="0"/>
          </a:p>
        </p:txBody>
      </p:sp>
      <p:graphicFrame>
        <p:nvGraphicFramePr>
          <p:cNvPr id="4" name="3 Objeto"/>
          <p:cNvGraphicFramePr>
            <a:graphicFrameLocks noChangeAspect="1"/>
          </p:cNvGraphicFramePr>
          <p:nvPr/>
        </p:nvGraphicFramePr>
        <p:xfrm>
          <a:off x="2230438" y="1752600"/>
          <a:ext cx="4724400" cy="1879600"/>
        </p:xfrm>
        <a:graphic>
          <a:graphicData uri="http://schemas.openxmlformats.org/presentationml/2006/ole">
            <p:oleObj spid="_x0000_s34818" name="Ecuación" r:id="rId3" imgW="1117440" imgH="444240" progId="Equation.3">
              <p:embed/>
            </p:oleObj>
          </a:graphicData>
        </a:graphic>
      </p:graphicFrame>
      <p:sp>
        <p:nvSpPr>
          <p:cNvPr id="5" name="4 CuadroTexto"/>
          <p:cNvSpPr txBox="1"/>
          <p:nvPr/>
        </p:nvSpPr>
        <p:spPr>
          <a:xfrm>
            <a:off x="381000" y="3733800"/>
            <a:ext cx="7010400" cy="2308324"/>
          </a:xfrm>
          <a:prstGeom prst="rect">
            <a:avLst/>
          </a:prstGeom>
          <a:noFill/>
        </p:spPr>
        <p:txBody>
          <a:bodyPr wrap="square" rtlCol="0">
            <a:spAutoFit/>
          </a:bodyPr>
          <a:lstStyle/>
          <a:p>
            <a:r>
              <a:rPr lang="es-ES_tradnl" sz="2400" dirty="0" smtClean="0"/>
              <a:t>Donde: </a:t>
            </a:r>
          </a:p>
          <a:p>
            <a:endParaRPr lang="es-ES_tradnl" sz="2400" dirty="0" smtClean="0"/>
          </a:p>
          <a:p>
            <a:r>
              <a:rPr lang="es-ES_tradnl" sz="2400" dirty="0" smtClean="0"/>
              <a:t>C= Cuota </a:t>
            </a:r>
          </a:p>
          <a:p>
            <a:r>
              <a:rPr lang="es-ES_tradnl" sz="2400" dirty="0" smtClean="0"/>
              <a:t>P= Monto del préstamo </a:t>
            </a:r>
          </a:p>
          <a:p>
            <a:r>
              <a:rPr lang="es-ES_tradnl" sz="2400" dirty="0" smtClean="0"/>
              <a:t>i=Tasa de interés </a:t>
            </a:r>
          </a:p>
          <a:p>
            <a:r>
              <a:rPr lang="es-ES_tradnl" sz="2400" dirty="0" smtClean="0"/>
              <a:t>n=número de períodos  </a:t>
            </a:r>
            <a:endParaRPr lang="en-US"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Cuadro de servicio de la deuda </a:t>
            </a:r>
            <a:endParaRPr lang="en-US" dirty="0"/>
          </a:p>
        </p:txBody>
      </p:sp>
      <p:sp>
        <p:nvSpPr>
          <p:cNvPr id="4" name="3 Flecha abajo"/>
          <p:cNvSpPr/>
          <p:nvPr/>
        </p:nvSpPr>
        <p:spPr>
          <a:xfrm>
            <a:off x="4191000" y="1371600"/>
            <a:ext cx="685800"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 CuadroTexto"/>
          <p:cNvSpPr txBox="1"/>
          <p:nvPr/>
        </p:nvSpPr>
        <p:spPr>
          <a:xfrm>
            <a:off x="457200" y="2743200"/>
            <a:ext cx="7772400" cy="523220"/>
          </a:xfrm>
          <a:prstGeom prst="rect">
            <a:avLst/>
          </a:prstGeom>
          <a:noFill/>
        </p:spPr>
        <p:txBody>
          <a:bodyPr wrap="square" rtlCol="0">
            <a:spAutoFit/>
          </a:bodyPr>
          <a:lstStyle/>
          <a:p>
            <a:pPr algn="ctr"/>
            <a:r>
              <a:rPr lang="es-ES_tradnl" sz="2800" dirty="0" smtClean="0"/>
              <a:t>En general se estima de manera anual </a:t>
            </a:r>
            <a:endParaRPr lang="en-US" sz="2800" dirty="0"/>
          </a:p>
        </p:txBody>
      </p:sp>
      <p:graphicFrame>
        <p:nvGraphicFramePr>
          <p:cNvPr id="7" name="6 Tabla"/>
          <p:cNvGraphicFramePr>
            <a:graphicFrameLocks noGrp="1"/>
          </p:cNvGraphicFramePr>
          <p:nvPr/>
        </p:nvGraphicFramePr>
        <p:xfrm>
          <a:off x="1295400" y="3733800"/>
          <a:ext cx="7162800" cy="2123440"/>
        </p:xfrm>
        <a:graphic>
          <a:graphicData uri="http://schemas.openxmlformats.org/drawingml/2006/table">
            <a:tbl>
              <a:tblPr firstRow="1" bandRow="1">
                <a:tableStyleId>{5C22544A-7EE6-4342-B048-85BDC9FD1C3A}</a:tableStyleId>
              </a:tblPr>
              <a:tblGrid>
                <a:gridCol w="1193800"/>
                <a:gridCol w="1193800"/>
                <a:gridCol w="1193800"/>
                <a:gridCol w="914400"/>
                <a:gridCol w="1473200"/>
                <a:gridCol w="1193800"/>
              </a:tblGrid>
              <a:tr h="370840">
                <a:tc>
                  <a:txBody>
                    <a:bodyPr/>
                    <a:lstStyle/>
                    <a:p>
                      <a:r>
                        <a:rPr lang="es-ES_tradnl" dirty="0" smtClean="0">
                          <a:solidFill>
                            <a:schemeClr val="tx1"/>
                          </a:solidFill>
                        </a:rPr>
                        <a:t>Año</a:t>
                      </a:r>
                      <a:r>
                        <a:rPr lang="es-ES_tradnl" baseline="0" dirty="0" smtClean="0">
                          <a:solidFill>
                            <a:schemeClr val="tx1"/>
                          </a:solidFill>
                        </a:rPr>
                        <a:t> </a:t>
                      </a:r>
                      <a:endParaRPr lang="en-US" dirty="0">
                        <a:solidFill>
                          <a:schemeClr val="tx1"/>
                        </a:solidFill>
                      </a:endParaRPr>
                    </a:p>
                  </a:txBody>
                  <a:tcPr/>
                </a:tc>
                <a:tc>
                  <a:txBody>
                    <a:bodyPr/>
                    <a:lstStyle/>
                    <a:p>
                      <a:r>
                        <a:rPr lang="es-ES_tradnl" dirty="0" smtClean="0">
                          <a:solidFill>
                            <a:schemeClr val="tx1"/>
                          </a:solidFill>
                        </a:rPr>
                        <a:t>Saldo al comienzo</a:t>
                      </a:r>
                      <a:endParaRPr lang="en-US" dirty="0">
                        <a:solidFill>
                          <a:schemeClr val="tx1"/>
                        </a:solidFill>
                      </a:endParaRPr>
                    </a:p>
                  </a:txBody>
                  <a:tcPr/>
                </a:tc>
                <a:tc>
                  <a:txBody>
                    <a:bodyPr/>
                    <a:lstStyle/>
                    <a:p>
                      <a:r>
                        <a:rPr lang="es-ES_tradnl" dirty="0" smtClean="0">
                          <a:solidFill>
                            <a:schemeClr val="tx1"/>
                          </a:solidFill>
                        </a:rPr>
                        <a:t>Cuota </a:t>
                      </a:r>
                      <a:endParaRPr lang="en-US" dirty="0">
                        <a:solidFill>
                          <a:schemeClr val="tx1"/>
                        </a:solidFill>
                      </a:endParaRPr>
                    </a:p>
                  </a:txBody>
                  <a:tcPr/>
                </a:tc>
                <a:tc>
                  <a:txBody>
                    <a:bodyPr/>
                    <a:lstStyle/>
                    <a:p>
                      <a:r>
                        <a:rPr lang="es-ES_tradnl" dirty="0" smtClean="0">
                          <a:solidFill>
                            <a:schemeClr val="tx1"/>
                          </a:solidFill>
                        </a:rPr>
                        <a:t>Interés </a:t>
                      </a:r>
                      <a:endParaRPr lang="en-US" dirty="0">
                        <a:solidFill>
                          <a:schemeClr val="tx1"/>
                        </a:solidFill>
                      </a:endParaRPr>
                    </a:p>
                  </a:txBody>
                  <a:tcPr/>
                </a:tc>
                <a:tc>
                  <a:txBody>
                    <a:bodyPr/>
                    <a:lstStyle/>
                    <a:p>
                      <a:r>
                        <a:rPr lang="es-ES_tradnl" dirty="0" smtClean="0">
                          <a:solidFill>
                            <a:schemeClr val="tx1"/>
                          </a:solidFill>
                        </a:rPr>
                        <a:t>Amortización</a:t>
                      </a:r>
                      <a:r>
                        <a:rPr lang="es-ES_tradnl" baseline="0" dirty="0" smtClean="0">
                          <a:solidFill>
                            <a:schemeClr val="tx1"/>
                          </a:solidFill>
                        </a:rPr>
                        <a:t> </a:t>
                      </a:r>
                      <a:endParaRPr lang="en-US" dirty="0">
                        <a:solidFill>
                          <a:schemeClr val="tx1"/>
                        </a:solidFill>
                      </a:endParaRPr>
                    </a:p>
                  </a:txBody>
                  <a:tcPr/>
                </a:tc>
                <a:tc>
                  <a:txBody>
                    <a:bodyPr/>
                    <a:lstStyle/>
                    <a:p>
                      <a:r>
                        <a:rPr lang="es-ES_tradnl" dirty="0" smtClean="0">
                          <a:solidFill>
                            <a:schemeClr val="tx1"/>
                          </a:solidFill>
                        </a:rPr>
                        <a:t>Saldo deudor </a:t>
                      </a:r>
                      <a:endParaRPr lang="en-US" dirty="0">
                        <a:solidFill>
                          <a:schemeClr val="tx1"/>
                        </a:solidFill>
                      </a:endParaRPr>
                    </a:p>
                  </a:txBody>
                  <a:tcPr/>
                </a:tc>
              </a:tr>
              <a:tr h="370840">
                <a:tc>
                  <a:txBody>
                    <a:bodyPr/>
                    <a:lstStyle/>
                    <a:p>
                      <a:r>
                        <a:rPr lang="es-ES_tradnl" dirty="0" smtClean="0">
                          <a:solidFill>
                            <a:schemeClr val="tx1"/>
                          </a:solidFill>
                        </a:rPr>
                        <a:t>1</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2</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3</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4</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Ejercicio </a:t>
            </a:r>
            <a:endParaRPr lang="en-US" dirty="0"/>
          </a:p>
        </p:txBody>
      </p:sp>
      <p:sp>
        <p:nvSpPr>
          <p:cNvPr id="3" name="2 Marcador de contenido"/>
          <p:cNvSpPr>
            <a:spLocks noGrp="1"/>
          </p:cNvSpPr>
          <p:nvPr>
            <p:ph idx="1"/>
          </p:nvPr>
        </p:nvSpPr>
        <p:spPr>
          <a:xfrm>
            <a:off x="457200" y="1600201"/>
            <a:ext cx="8229600" cy="2362200"/>
          </a:xfrm>
        </p:spPr>
        <p:txBody>
          <a:bodyPr/>
          <a:lstStyle/>
          <a:p>
            <a:r>
              <a:rPr lang="es-ES_tradnl" dirty="0" smtClean="0"/>
              <a:t>Elabore el cuadro de servicio de la deuda de un proyecto que financia una inversión con un crédito bancario  de 100. 000 a una tasa de interés de 14% anual, pagadero en 4 años. </a:t>
            </a:r>
            <a:endParaRPr lang="en-US" dirty="0"/>
          </a:p>
        </p:txBody>
      </p:sp>
      <p:sp>
        <p:nvSpPr>
          <p:cNvPr id="4" name="3 CuadroTexto"/>
          <p:cNvSpPr txBox="1"/>
          <p:nvPr/>
        </p:nvSpPr>
        <p:spPr>
          <a:xfrm>
            <a:off x="1828800" y="4419600"/>
            <a:ext cx="6096000" cy="523220"/>
          </a:xfrm>
          <a:prstGeom prst="rect">
            <a:avLst/>
          </a:prstGeom>
          <a:noFill/>
        </p:spPr>
        <p:txBody>
          <a:bodyPr wrap="square" rtlCol="0">
            <a:spAutoFit/>
          </a:bodyPr>
          <a:lstStyle/>
          <a:p>
            <a:r>
              <a:rPr lang="es-ES_tradnl" sz="2800" dirty="0" smtClean="0"/>
              <a:t>Cuál será la cuota anual ? </a:t>
            </a:r>
            <a:endParaRPr lang="en-US"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842" name="Object 2"/>
          <p:cNvGraphicFramePr>
            <a:graphicFrameLocks noChangeAspect="1"/>
          </p:cNvGraphicFramePr>
          <p:nvPr/>
        </p:nvGraphicFramePr>
        <p:xfrm>
          <a:off x="706438" y="762000"/>
          <a:ext cx="7462837" cy="1879600"/>
        </p:xfrm>
        <a:graphic>
          <a:graphicData uri="http://schemas.openxmlformats.org/presentationml/2006/ole">
            <p:oleObj spid="_x0000_s35842" name="Ecuación" r:id="rId3" imgW="1765080" imgH="444240" progId="Equation.3">
              <p:embed/>
            </p:oleObj>
          </a:graphicData>
        </a:graphic>
      </p:graphicFrame>
      <p:sp>
        <p:nvSpPr>
          <p:cNvPr id="5" name="4 CuadroTexto"/>
          <p:cNvSpPr txBox="1"/>
          <p:nvPr/>
        </p:nvSpPr>
        <p:spPr>
          <a:xfrm>
            <a:off x="2133600" y="3810000"/>
            <a:ext cx="5029200" cy="707886"/>
          </a:xfrm>
          <a:prstGeom prst="rect">
            <a:avLst/>
          </a:prstGeom>
          <a:noFill/>
        </p:spPr>
        <p:txBody>
          <a:bodyPr wrap="square" rtlCol="0">
            <a:spAutoFit/>
          </a:bodyPr>
          <a:lstStyle/>
          <a:p>
            <a:r>
              <a:rPr lang="es-ES_tradnl" sz="4000" dirty="0" smtClean="0"/>
              <a:t>Respuesta: 34.320,48</a:t>
            </a:r>
            <a:endParaRPr lang="en-US" sz="4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1447800" y="2743200"/>
          <a:ext cx="7162800" cy="2123440"/>
        </p:xfrm>
        <a:graphic>
          <a:graphicData uri="http://schemas.openxmlformats.org/drawingml/2006/table">
            <a:tbl>
              <a:tblPr firstRow="1" bandRow="1">
                <a:tableStyleId>{5C22544A-7EE6-4342-B048-85BDC9FD1C3A}</a:tableStyleId>
              </a:tblPr>
              <a:tblGrid>
                <a:gridCol w="1193800"/>
                <a:gridCol w="1193800"/>
                <a:gridCol w="1193800"/>
                <a:gridCol w="914400"/>
                <a:gridCol w="1473200"/>
                <a:gridCol w="1193800"/>
              </a:tblGrid>
              <a:tr h="370840">
                <a:tc>
                  <a:txBody>
                    <a:bodyPr/>
                    <a:lstStyle/>
                    <a:p>
                      <a:r>
                        <a:rPr lang="es-ES_tradnl" dirty="0" smtClean="0">
                          <a:solidFill>
                            <a:schemeClr val="tx1"/>
                          </a:solidFill>
                        </a:rPr>
                        <a:t>Año</a:t>
                      </a:r>
                      <a:r>
                        <a:rPr lang="es-ES_tradnl" baseline="0" dirty="0" smtClean="0">
                          <a:solidFill>
                            <a:schemeClr val="tx1"/>
                          </a:solidFill>
                        </a:rPr>
                        <a:t> </a:t>
                      </a:r>
                      <a:endParaRPr lang="en-US" dirty="0">
                        <a:solidFill>
                          <a:schemeClr val="tx1"/>
                        </a:solidFill>
                      </a:endParaRPr>
                    </a:p>
                  </a:txBody>
                  <a:tcPr/>
                </a:tc>
                <a:tc>
                  <a:txBody>
                    <a:bodyPr/>
                    <a:lstStyle/>
                    <a:p>
                      <a:r>
                        <a:rPr lang="es-ES_tradnl" dirty="0" smtClean="0">
                          <a:solidFill>
                            <a:schemeClr val="tx1"/>
                          </a:solidFill>
                        </a:rPr>
                        <a:t>Saldo al comienzo</a:t>
                      </a:r>
                      <a:endParaRPr lang="en-US" dirty="0">
                        <a:solidFill>
                          <a:schemeClr val="tx1"/>
                        </a:solidFill>
                      </a:endParaRPr>
                    </a:p>
                  </a:txBody>
                  <a:tcPr/>
                </a:tc>
                <a:tc>
                  <a:txBody>
                    <a:bodyPr/>
                    <a:lstStyle/>
                    <a:p>
                      <a:r>
                        <a:rPr lang="es-ES_tradnl" dirty="0" smtClean="0">
                          <a:solidFill>
                            <a:schemeClr val="tx1"/>
                          </a:solidFill>
                        </a:rPr>
                        <a:t>Cuota </a:t>
                      </a:r>
                      <a:endParaRPr lang="en-US" dirty="0">
                        <a:solidFill>
                          <a:schemeClr val="tx1"/>
                        </a:solidFill>
                      </a:endParaRPr>
                    </a:p>
                  </a:txBody>
                  <a:tcPr/>
                </a:tc>
                <a:tc>
                  <a:txBody>
                    <a:bodyPr/>
                    <a:lstStyle/>
                    <a:p>
                      <a:r>
                        <a:rPr lang="es-ES_tradnl" dirty="0" smtClean="0">
                          <a:solidFill>
                            <a:schemeClr val="tx1"/>
                          </a:solidFill>
                        </a:rPr>
                        <a:t>Interés </a:t>
                      </a:r>
                      <a:endParaRPr lang="en-US" dirty="0">
                        <a:solidFill>
                          <a:schemeClr val="tx1"/>
                        </a:solidFill>
                      </a:endParaRPr>
                    </a:p>
                  </a:txBody>
                  <a:tcPr/>
                </a:tc>
                <a:tc>
                  <a:txBody>
                    <a:bodyPr/>
                    <a:lstStyle/>
                    <a:p>
                      <a:r>
                        <a:rPr lang="es-ES_tradnl" dirty="0" smtClean="0">
                          <a:solidFill>
                            <a:schemeClr val="tx1"/>
                          </a:solidFill>
                        </a:rPr>
                        <a:t>Amortización</a:t>
                      </a:r>
                      <a:r>
                        <a:rPr lang="es-ES_tradnl" baseline="0" dirty="0" smtClean="0">
                          <a:solidFill>
                            <a:schemeClr val="tx1"/>
                          </a:solidFill>
                        </a:rPr>
                        <a:t> </a:t>
                      </a:r>
                      <a:endParaRPr lang="en-US" dirty="0">
                        <a:solidFill>
                          <a:schemeClr val="tx1"/>
                        </a:solidFill>
                      </a:endParaRPr>
                    </a:p>
                  </a:txBody>
                  <a:tcPr/>
                </a:tc>
                <a:tc>
                  <a:txBody>
                    <a:bodyPr/>
                    <a:lstStyle/>
                    <a:p>
                      <a:r>
                        <a:rPr lang="es-ES_tradnl" dirty="0" smtClean="0">
                          <a:solidFill>
                            <a:schemeClr val="tx1"/>
                          </a:solidFill>
                        </a:rPr>
                        <a:t>Saldo deudor </a:t>
                      </a:r>
                      <a:endParaRPr lang="en-US" dirty="0">
                        <a:solidFill>
                          <a:schemeClr val="tx1"/>
                        </a:solidFill>
                      </a:endParaRPr>
                    </a:p>
                  </a:txBody>
                  <a:tcPr/>
                </a:tc>
              </a:tr>
              <a:tr h="370840">
                <a:tc>
                  <a:txBody>
                    <a:bodyPr/>
                    <a:lstStyle/>
                    <a:p>
                      <a:r>
                        <a:rPr lang="es-ES_tradnl" dirty="0" smtClean="0">
                          <a:solidFill>
                            <a:schemeClr val="tx1"/>
                          </a:solidFill>
                        </a:rPr>
                        <a:t>1</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2</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3</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r>
              <a:tr h="370840">
                <a:tc>
                  <a:txBody>
                    <a:bodyPr/>
                    <a:lstStyle/>
                    <a:p>
                      <a:r>
                        <a:rPr lang="es-ES_tradnl" dirty="0" smtClean="0">
                          <a:solidFill>
                            <a:schemeClr val="tx1"/>
                          </a:solidFill>
                        </a:rPr>
                        <a:t>4</a:t>
                      </a:r>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c>
                  <a:txBody>
                    <a:bodyPr/>
                    <a:lstStyle/>
                    <a:p>
                      <a:endParaRPr lang="en-US">
                        <a:solidFill>
                          <a:schemeClr val="tx1"/>
                        </a:solidFill>
                      </a:endParaRPr>
                    </a:p>
                  </a:txBody>
                  <a:tcPr/>
                </a:tc>
                <a:tc>
                  <a:txBody>
                    <a:bodyPr/>
                    <a:lstStyle/>
                    <a:p>
                      <a:endParaRPr lang="en-US" dirty="0">
                        <a:solidFill>
                          <a:schemeClr val="tx1"/>
                        </a:solidFill>
                      </a:endParaRPr>
                    </a:p>
                  </a:txBody>
                  <a:tcPr/>
                </a:tc>
                <a:tc>
                  <a:txBody>
                    <a:bodyPr/>
                    <a:lstStyle/>
                    <a:p>
                      <a:endParaRPr lang="en-US" dirty="0">
                        <a:solidFill>
                          <a:schemeClr val="tx1"/>
                        </a:solidFill>
                      </a:endParaRPr>
                    </a:p>
                  </a:txBody>
                  <a:tcPr/>
                </a:tc>
              </a:tr>
            </a:tbl>
          </a:graphicData>
        </a:graphic>
      </p:graphicFrame>
      <p:sp>
        <p:nvSpPr>
          <p:cNvPr id="5" name="1 Título"/>
          <p:cNvSpPr>
            <a:spLocks noGrp="1"/>
          </p:cNvSpPr>
          <p:nvPr>
            <p:ph type="title"/>
          </p:nvPr>
        </p:nvSpPr>
        <p:spPr>
          <a:xfrm>
            <a:off x="457200" y="838200"/>
            <a:ext cx="8229600" cy="1143000"/>
          </a:xfrm>
        </p:spPr>
        <p:txBody>
          <a:bodyPr/>
          <a:lstStyle/>
          <a:p>
            <a:r>
              <a:rPr lang="es-ES_tradnl" dirty="0" smtClean="0"/>
              <a:t>Completar el cuadro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cstate="print"/>
          <a:srcRect/>
          <a:stretch>
            <a:fillRect/>
          </a:stretch>
        </p:blipFill>
        <p:spPr bwMode="auto">
          <a:xfrm>
            <a:off x="0" y="0"/>
            <a:ext cx="13011150" cy="73152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Tasa efectiva </a:t>
            </a:r>
            <a:endParaRPr lang="en-US" dirty="0"/>
          </a:p>
        </p:txBody>
      </p:sp>
      <p:graphicFrame>
        <p:nvGraphicFramePr>
          <p:cNvPr id="37890" name="Object 2"/>
          <p:cNvGraphicFramePr>
            <a:graphicFrameLocks noChangeAspect="1"/>
          </p:cNvGraphicFramePr>
          <p:nvPr/>
        </p:nvGraphicFramePr>
        <p:xfrm>
          <a:off x="1774825" y="1858963"/>
          <a:ext cx="5637213" cy="1665287"/>
        </p:xfrm>
        <a:graphic>
          <a:graphicData uri="http://schemas.openxmlformats.org/presentationml/2006/ole">
            <p:oleObj spid="_x0000_s37890" name="Ecuación" r:id="rId3" imgW="1333440" imgH="393480" progId="Equation.3">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FLUJO DE CAJA DEL PROYECTO</a:t>
            </a:r>
            <a:endParaRPr lang="en-US" dirty="0"/>
          </a:p>
        </p:txBody>
      </p:sp>
      <p:sp>
        <p:nvSpPr>
          <p:cNvPr id="3" name="2 Marcador de contenido"/>
          <p:cNvSpPr>
            <a:spLocks noGrp="1"/>
          </p:cNvSpPr>
          <p:nvPr>
            <p:ph idx="1"/>
          </p:nvPr>
        </p:nvSpPr>
        <p:spPr/>
        <p:txBody>
          <a:bodyPr>
            <a:normAutofit fontScale="92500" lnSpcReduction="10000"/>
          </a:bodyPr>
          <a:lstStyle/>
          <a:p>
            <a:r>
              <a:rPr lang="es-ES_tradnl" dirty="0" smtClean="0"/>
              <a:t>Las inversiones, los ingresos y egresos del proyecto (reales) y los valores residuales de los activos deben registrarse a través del tiempo en una tabla denominada flujo de caja o flujo de fondos. </a:t>
            </a:r>
          </a:p>
          <a:p>
            <a:pPr>
              <a:buNone/>
            </a:pPr>
            <a:endParaRPr lang="es-ES_tradnl" dirty="0" smtClean="0"/>
          </a:p>
          <a:p>
            <a:r>
              <a:rPr lang="es-ES_tradnl" dirty="0" smtClean="0"/>
              <a:t>En proyectos el flujo de caja o de fondos puede entenderse como los flujos de entrada o salida de efectivo que realmente se realizan en un período determinado.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Flujo de caja o de fondos </a:t>
            </a:r>
            <a:endParaRPr lang="en-US" dirty="0"/>
          </a:p>
        </p:txBody>
      </p:sp>
      <p:sp>
        <p:nvSpPr>
          <p:cNvPr id="5" name="4 Marcador de contenido"/>
          <p:cNvSpPr>
            <a:spLocks noGrp="1"/>
          </p:cNvSpPr>
          <p:nvPr>
            <p:ph idx="1"/>
          </p:nvPr>
        </p:nvSpPr>
        <p:spPr>
          <a:xfrm>
            <a:off x="457200" y="1600201"/>
            <a:ext cx="8229600" cy="2590799"/>
          </a:xfrm>
        </p:spPr>
        <p:txBody>
          <a:bodyPr>
            <a:normAutofit fontScale="85000" lnSpcReduction="20000"/>
          </a:bodyPr>
          <a:lstStyle/>
          <a:p>
            <a:r>
              <a:rPr lang="es-ES_tradnl" dirty="0" smtClean="0"/>
              <a:t>En proyectos el flujo de caja o de fondos debe realizarse durante varios períodos (5 años, 10 años). El flujo de caja del proyecto permite más realizar algunas evaluaciones financieras del proyecto. </a:t>
            </a:r>
          </a:p>
          <a:p>
            <a:endParaRPr lang="es-ES_tradnl" dirty="0" smtClean="0"/>
          </a:p>
          <a:p>
            <a:r>
              <a:rPr lang="es-ES_tradnl" dirty="0" smtClean="0"/>
              <a:t>Los flujos pueden realizarse suponiendo diferentes escenarios.</a:t>
            </a:r>
            <a:endParaRPr lang="en-US" dirty="0"/>
          </a:p>
        </p:txBody>
      </p:sp>
      <p:sp>
        <p:nvSpPr>
          <p:cNvPr id="8" name="7 CuadroTexto"/>
          <p:cNvSpPr txBox="1"/>
          <p:nvPr/>
        </p:nvSpPr>
        <p:spPr>
          <a:xfrm>
            <a:off x="1219200" y="4343400"/>
            <a:ext cx="24384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_tradnl" dirty="0" smtClean="0"/>
              <a:t>Flujo del proyecto sin distinguir el financiamiento</a:t>
            </a:r>
            <a:endParaRPr lang="en-US" dirty="0"/>
          </a:p>
        </p:txBody>
      </p:sp>
      <p:sp>
        <p:nvSpPr>
          <p:cNvPr id="9" name="8 CuadroTexto"/>
          <p:cNvSpPr txBox="1"/>
          <p:nvPr/>
        </p:nvSpPr>
        <p:spPr>
          <a:xfrm>
            <a:off x="4876800" y="4343400"/>
            <a:ext cx="2438400"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_tradnl" dirty="0" smtClean="0"/>
              <a:t>Flujo del proyecto distinguiendo el financiamiento </a:t>
            </a:r>
            <a:endParaRPr lang="en-US" dirty="0"/>
          </a:p>
        </p:txBody>
      </p:sp>
      <p:cxnSp>
        <p:nvCxnSpPr>
          <p:cNvPr id="11" name="10 Conector recto de flecha"/>
          <p:cNvCxnSpPr/>
          <p:nvPr/>
        </p:nvCxnSpPr>
        <p:spPr>
          <a:xfrm rot="5400000">
            <a:off x="1943100" y="56007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1219200" y="6019800"/>
            <a:ext cx="2438400" cy="646331"/>
          </a:xfrm>
          <a:prstGeom prst="rect">
            <a:avLst/>
          </a:prstGeom>
          <a:noFill/>
        </p:spPr>
        <p:txBody>
          <a:bodyPr wrap="square" rtlCol="0">
            <a:spAutoFit/>
          </a:bodyPr>
          <a:lstStyle/>
          <a:p>
            <a:r>
              <a:rPr lang="es-ES_tradnl" dirty="0" smtClean="0"/>
              <a:t>Rentabilidad del proyecto</a:t>
            </a:r>
            <a:endParaRPr lang="en-US" dirty="0"/>
          </a:p>
        </p:txBody>
      </p:sp>
      <p:cxnSp>
        <p:nvCxnSpPr>
          <p:cNvPr id="13" name="12 Conector recto de flecha"/>
          <p:cNvCxnSpPr/>
          <p:nvPr/>
        </p:nvCxnSpPr>
        <p:spPr>
          <a:xfrm rot="5400000">
            <a:off x="5601494" y="5599906"/>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4800600" y="6019800"/>
            <a:ext cx="2438400" cy="646331"/>
          </a:xfrm>
          <a:prstGeom prst="rect">
            <a:avLst/>
          </a:prstGeom>
          <a:noFill/>
        </p:spPr>
        <p:txBody>
          <a:bodyPr wrap="square" rtlCol="0">
            <a:spAutoFit/>
          </a:bodyPr>
          <a:lstStyle/>
          <a:p>
            <a:r>
              <a:rPr lang="es-ES_tradnl" dirty="0" smtClean="0"/>
              <a:t>Rentabilidad de los recursos propios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457200" y="3581400"/>
          <a:ext cx="7848598" cy="2321400"/>
        </p:xfrm>
        <a:graphic>
          <a:graphicData uri="http://schemas.openxmlformats.org/drawingml/2006/table">
            <a:tbl>
              <a:tblPr/>
              <a:tblGrid>
                <a:gridCol w="4572001"/>
                <a:gridCol w="304800"/>
                <a:gridCol w="304800"/>
                <a:gridCol w="457200"/>
                <a:gridCol w="381000"/>
                <a:gridCol w="381000"/>
                <a:gridCol w="381000"/>
                <a:gridCol w="381000"/>
                <a:gridCol w="381000"/>
                <a:gridCol w="304797"/>
              </a:tblGrid>
              <a:tr h="218400">
                <a:tc>
                  <a:txBody>
                    <a:bodyPr/>
                    <a:lstStyle/>
                    <a:p>
                      <a:pPr algn="l" rtl="0" fontAlgn="t"/>
                      <a:r>
                        <a:rPr lang="en-US" sz="12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200" b="0" i="0" u="none" strike="noStrike" dirty="0">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67400">
                <a:tc>
                  <a:txBody>
                    <a:bodyPr/>
                    <a:lstStyle/>
                    <a:p>
                      <a:pPr algn="l" rtl="0" fontAlgn="t"/>
                      <a:r>
                        <a:rPr lang="es-ES_tradnl" sz="1800" b="0" i="0" u="none" strike="noStrike" dirty="0" smtClean="0">
                          <a:solidFill>
                            <a:srgbClr val="000000"/>
                          </a:solidFill>
                          <a:latin typeface="Calibri"/>
                        </a:rPr>
                        <a:t>XXXX</a:t>
                      </a:r>
                      <a:endParaRPr lang="en-US" sz="18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591600">
                <a:tc>
                  <a:txBody>
                    <a:bodyPr/>
                    <a:lstStyle/>
                    <a:p>
                      <a:pPr algn="l" rtl="0" fontAlgn="t"/>
                      <a:r>
                        <a:rPr lang="es-ES" sz="1800" b="0" i="0" u="none" strike="noStrike" dirty="0" err="1" smtClean="0">
                          <a:solidFill>
                            <a:srgbClr val="000000"/>
                          </a:solidFill>
                          <a:latin typeface="Calibri"/>
                        </a:rPr>
                        <a:t>XXXx</a:t>
                      </a:r>
                      <a:endParaRPr lang="es-ES" sz="18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348000">
                <a:tc>
                  <a:txBody>
                    <a:bodyPr/>
                    <a:lstStyle/>
                    <a:p>
                      <a:pPr algn="l" rtl="0" fontAlgn="t"/>
                      <a:r>
                        <a:rPr lang="es-ES_tradnl" sz="1800" b="0" i="0" u="none" strike="noStrike" dirty="0" smtClean="0">
                          <a:solidFill>
                            <a:srgbClr val="000000"/>
                          </a:solidFill>
                          <a:latin typeface="Calibri"/>
                        </a:rPr>
                        <a:t>XXXXX</a:t>
                      </a:r>
                      <a:endParaRPr lang="en-US" sz="18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rtl="0" fontAlgn="t"/>
                      <a:r>
                        <a:rPr lang="en-US" sz="1200" b="1"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348000">
                <a:tc>
                  <a:txBody>
                    <a:bodyPr/>
                    <a:lstStyle/>
                    <a:p>
                      <a:pPr algn="l" rtl="0" fontAlgn="t"/>
                      <a:r>
                        <a:rPr lang="es-ES_tradnl" sz="1800" b="0" i="0" u="none" strike="noStrike" dirty="0" smtClean="0">
                          <a:solidFill>
                            <a:srgbClr val="000000"/>
                          </a:solidFill>
                          <a:latin typeface="Calibri"/>
                        </a:rPr>
                        <a:t>XXXXX</a:t>
                      </a:r>
                      <a:endParaRPr lang="en-US" sz="18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48000">
                <a:tc>
                  <a:txBody>
                    <a:bodyPr/>
                    <a:lstStyle/>
                    <a:p>
                      <a:pPr algn="l" rtl="0" fontAlgn="t"/>
                      <a:r>
                        <a:rPr lang="es-ES_tradnl" sz="1800" b="0" i="0" u="none" strike="noStrike" dirty="0" smtClean="0">
                          <a:solidFill>
                            <a:srgbClr val="000000"/>
                          </a:solidFill>
                          <a:latin typeface="Calibri"/>
                        </a:rPr>
                        <a:t>XXXX</a:t>
                      </a:r>
                      <a:endParaRPr lang="en-US" sz="18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r>
            </a:tbl>
          </a:graphicData>
        </a:graphic>
      </p:graphicFrame>
      <p:sp>
        <p:nvSpPr>
          <p:cNvPr id="5" name="4 CuadroTexto"/>
          <p:cNvSpPr txBox="1"/>
          <p:nvPr/>
        </p:nvSpPr>
        <p:spPr>
          <a:xfrm>
            <a:off x="2438400" y="228600"/>
            <a:ext cx="5486400" cy="369332"/>
          </a:xfrm>
          <a:prstGeom prst="rect">
            <a:avLst/>
          </a:prstGeom>
          <a:noFill/>
        </p:spPr>
        <p:txBody>
          <a:bodyPr wrap="square" rtlCol="0">
            <a:spAutoFit/>
          </a:bodyPr>
          <a:lstStyle/>
          <a:p>
            <a:r>
              <a:rPr lang="es-ES_tradnl" dirty="0" smtClean="0"/>
              <a:t>ESTRUCTURA DEL FLUJO DE CAJA </a:t>
            </a:r>
            <a:endParaRPr lang="en-US" dirty="0"/>
          </a:p>
        </p:txBody>
      </p:sp>
      <p:sp>
        <p:nvSpPr>
          <p:cNvPr id="6" name="5 CuadroTexto"/>
          <p:cNvSpPr txBox="1"/>
          <p:nvPr/>
        </p:nvSpPr>
        <p:spPr>
          <a:xfrm>
            <a:off x="4953000" y="1066800"/>
            <a:ext cx="3352800" cy="1477328"/>
          </a:xfrm>
          <a:prstGeom prst="rect">
            <a:avLst/>
          </a:prstGeom>
          <a:noFill/>
        </p:spPr>
        <p:txBody>
          <a:bodyPr wrap="square" rtlCol="0">
            <a:spAutoFit/>
          </a:bodyPr>
          <a:lstStyle/>
          <a:p>
            <a:r>
              <a:rPr lang="es-ES_tradnl" dirty="0" smtClean="0"/>
              <a:t>Se estructura en varias columnas que representan momentos del proyecto (Años). Se debe incluir el año cero para reflejar las inversiones</a:t>
            </a:r>
            <a:endParaRPr lang="en-US" dirty="0"/>
          </a:p>
        </p:txBody>
      </p:sp>
      <p:cxnSp>
        <p:nvCxnSpPr>
          <p:cNvPr id="8" name="7 Conector recto de flecha"/>
          <p:cNvCxnSpPr/>
          <p:nvPr/>
        </p:nvCxnSpPr>
        <p:spPr>
          <a:xfrm rot="5400000">
            <a:off x="5029200" y="2743200"/>
            <a:ext cx="8382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rot="16200000" flipH="1">
            <a:off x="6210300" y="3009900"/>
            <a:ext cx="8382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533400" y="609600"/>
            <a:ext cx="1752600" cy="523220"/>
          </a:xfrm>
          <a:prstGeom prst="rect">
            <a:avLst/>
          </a:prstGeom>
          <a:noFill/>
        </p:spPr>
        <p:txBody>
          <a:bodyPr wrap="square" rtlCol="0">
            <a:spAutoFit/>
          </a:bodyPr>
          <a:lstStyle/>
          <a:p>
            <a:r>
              <a:rPr lang="es-ES_tradnl" sz="2800" dirty="0" smtClean="0"/>
              <a:t>COSTOS </a:t>
            </a:r>
            <a:endParaRPr lang="en-US" sz="2800" dirty="0"/>
          </a:p>
        </p:txBody>
      </p:sp>
      <p:sp>
        <p:nvSpPr>
          <p:cNvPr id="6" name="5 CuadroTexto"/>
          <p:cNvSpPr txBox="1"/>
          <p:nvPr/>
        </p:nvSpPr>
        <p:spPr>
          <a:xfrm>
            <a:off x="2286000" y="304800"/>
            <a:ext cx="6324600" cy="1569660"/>
          </a:xfrm>
          <a:prstGeom prst="rect">
            <a:avLst/>
          </a:prstGeom>
          <a:noFill/>
        </p:spPr>
        <p:txBody>
          <a:bodyPr wrap="square" rtlCol="0">
            <a:spAutoFit/>
          </a:bodyPr>
          <a:lstStyle/>
          <a:p>
            <a:r>
              <a:rPr lang="es-ES_tradnl" sz="3200" dirty="0" smtClean="0"/>
              <a:t>Son desembolsos en dinero o en especies que se pueden efectuar en cualquier momento del proyecto.  </a:t>
            </a:r>
            <a:endParaRPr lang="en-US" sz="3200" dirty="0"/>
          </a:p>
        </p:txBody>
      </p:sp>
      <p:sp>
        <p:nvSpPr>
          <p:cNvPr id="7" name="6 CuadroTexto"/>
          <p:cNvSpPr txBox="1"/>
          <p:nvPr/>
        </p:nvSpPr>
        <p:spPr>
          <a:xfrm>
            <a:off x="533400" y="2362200"/>
            <a:ext cx="7696200" cy="646331"/>
          </a:xfrm>
          <a:prstGeom prst="rect">
            <a:avLst/>
          </a:prstGeom>
          <a:noFill/>
        </p:spPr>
        <p:txBody>
          <a:bodyPr wrap="square" rtlCol="0">
            <a:spAutoFit/>
          </a:bodyPr>
          <a:lstStyle/>
          <a:p>
            <a:r>
              <a:rPr lang="es-ES_tradnl" dirty="0" smtClean="0"/>
              <a:t>Así en un proyecto, ubicamos los desembolsos en el tiempo podemos distinguirlos en:</a:t>
            </a:r>
            <a:endParaRPr lang="en-US" dirty="0"/>
          </a:p>
        </p:txBody>
      </p:sp>
      <p:cxnSp>
        <p:nvCxnSpPr>
          <p:cNvPr id="9" name="8 Conector recto"/>
          <p:cNvCxnSpPr/>
          <p:nvPr/>
        </p:nvCxnSpPr>
        <p:spPr>
          <a:xfrm>
            <a:off x="1371600" y="4648200"/>
            <a:ext cx="6629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10 Conector recto"/>
          <p:cNvCxnSpPr/>
          <p:nvPr/>
        </p:nvCxnSpPr>
        <p:spPr>
          <a:xfrm rot="5400000">
            <a:off x="4419600" y="4648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4267200" y="5562600"/>
            <a:ext cx="685800" cy="369332"/>
          </a:xfrm>
          <a:prstGeom prst="rect">
            <a:avLst/>
          </a:prstGeom>
          <a:noFill/>
        </p:spPr>
        <p:txBody>
          <a:bodyPr wrap="square" rtlCol="0">
            <a:spAutoFit/>
          </a:bodyPr>
          <a:lstStyle/>
          <a:p>
            <a:r>
              <a:rPr lang="es-ES_tradnl" dirty="0" smtClean="0"/>
              <a:t>Hoy  </a:t>
            </a:r>
            <a:endParaRPr lang="en-US" dirty="0"/>
          </a:p>
        </p:txBody>
      </p:sp>
      <p:sp>
        <p:nvSpPr>
          <p:cNvPr id="13" name="12 CuadroTexto"/>
          <p:cNvSpPr txBox="1"/>
          <p:nvPr/>
        </p:nvSpPr>
        <p:spPr>
          <a:xfrm>
            <a:off x="3657600" y="6019800"/>
            <a:ext cx="2133600" cy="369332"/>
          </a:xfrm>
          <a:prstGeom prst="rect">
            <a:avLst/>
          </a:prstGeom>
          <a:noFill/>
        </p:spPr>
        <p:txBody>
          <a:bodyPr wrap="square" rtlCol="0">
            <a:spAutoFit/>
          </a:bodyPr>
          <a:lstStyle/>
          <a:p>
            <a:r>
              <a:rPr lang="es-ES_tradnl" dirty="0" smtClean="0"/>
              <a:t>Momento cero “0”  </a:t>
            </a:r>
            <a:endParaRPr lang="en-US" dirty="0"/>
          </a:p>
        </p:txBody>
      </p:sp>
      <p:sp>
        <p:nvSpPr>
          <p:cNvPr id="15" name="14 Flecha abajo"/>
          <p:cNvSpPr/>
          <p:nvPr/>
        </p:nvSpPr>
        <p:spPr>
          <a:xfrm>
            <a:off x="4495800" y="4114800"/>
            <a:ext cx="76200" cy="228600"/>
          </a:xfrm>
          <a:prstGeom prst="downArrow">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15 Rectángulo redondeado"/>
          <p:cNvSpPr/>
          <p:nvPr/>
        </p:nvSpPr>
        <p:spPr>
          <a:xfrm>
            <a:off x="1371600" y="3276600"/>
            <a:ext cx="1295400" cy="609600"/>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Costos hundidos </a:t>
            </a:r>
            <a:endParaRPr lang="en-US" b="1" dirty="0">
              <a:solidFill>
                <a:schemeClr val="tx1"/>
              </a:solidFill>
            </a:endParaRPr>
          </a:p>
        </p:txBody>
      </p:sp>
      <p:sp>
        <p:nvSpPr>
          <p:cNvPr id="17" name="16 Rectángulo redondeado"/>
          <p:cNvSpPr/>
          <p:nvPr/>
        </p:nvSpPr>
        <p:spPr>
          <a:xfrm>
            <a:off x="3581400" y="3276600"/>
            <a:ext cx="1981200" cy="609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INVERSIONES </a:t>
            </a:r>
            <a:endParaRPr lang="en-US" b="1" dirty="0">
              <a:solidFill>
                <a:schemeClr val="tx1"/>
              </a:solidFill>
            </a:endParaRPr>
          </a:p>
        </p:txBody>
      </p:sp>
      <p:sp>
        <p:nvSpPr>
          <p:cNvPr id="18" name="17 Rectángulo redondeado"/>
          <p:cNvSpPr/>
          <p:nvPr/>
        </p:nvSpPr>
        <p:spPr>
          <a:xfrm>
            <a:off x="5943600" y="3124200"/>
            <a:ext cx="2590800"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Erogaciones corrientes: costos de producción, administración, ventas, financieros</a:t>
            </a:r>
            <a:endParaRPr lang="en-US" b="1" dirty="0">
              <a:solidFill>
                <a:schemeClr val="tx1"/>
              </a:solidFill>
            </a:endParaRPr>
          </a:p>
        </p:txBody>
      </p:sp>
      <p:cxnSp>
        <p:nvCxnSpPr>
          <p:cNvPr id="26" name="25 Conector recto"/>
          <p:cNvCxnSpPr/>
          <p:nvPr/>
        </p:nvCxnSpPr>
        <p:spPr>
          <a:xfrm rot="5400000">
            <a:off x="6591300" y="4686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rot="5400000">
            <a:off x="5219700" y="4686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27 Conector recto"/>
          <p:cNvCxnSpPr/>
          <p:nvPr/>
        </p:nvCxnSpPr>
        <p:spPr>
          <a:xfrm rot="5400000">
            <a:off x="5905500" y="4686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rot="5400000">
            <a:off x="7124700" y="4686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29 Conector recto"/>
          <p:cNvCxnSpPr/>
          <p:nvPr/>
        </p:nvCxnSpPr>
        <p:spPr>
          <a:xfrm rot="5400000">
            <a:off x="7734300" y="4686300"/>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30 CuadroTexto"/>
          <p:cNvSpPr txBox="1"/>
          <p:nvPr/>
        </p:nvSpPr>
        <p:spPr>
          <a:xfrm>
            <a:off x="4419600" y="4953000"/>
            <a:ext cx="304800" cy="369332"/>
          </a:xfrm>
          <a:prstGeom prst="rect">
            <a:avLst/>
          </a:prstGeom>
          <a:noFill/>
        </p:spPr>
        <p:txBody>
          <a:bodyPr wrap="square" rtlCol="0">
            <a:spAutoFit/>
          </a:bodyPr>
          <a:lstStyle/>
          <a:p>
            <a:r>
              <a:rPr lang="es-ES_tradnl" dirty="0" smtClean="0"/>
              <a:t>0</a:t>
            </a:r>
            <a:endParaRPr lang="en-US" dirty="0"/>
          </a:p>
        </p:txBody>
      </p:sp>
      <p:sp>
        <p:nvSpPr>
          <p:cNvPr id="32" name="31 CuadroTexto"/>
          <p:cNvSpPr txBox="1"/>
          <p:nvPr/>
        </p:nvSpPr>
        <p:spPr>
          <a:xfrm>
            <a:off x="5181600" y="4953000"/>
            <a:ext cx="304800" cy="369332"/>
          </a:xfrm>
          <a:prstGeom prst="rect">
            <a:avLst/>
          </a:prstGeom>
          <a:noFill/>
        </p:spPr>
        <p:txBody>
          <a:bodyPr wrap="square" rtlCol="0">
            <a:spAutoFit/>
          </a:bodyPr>
          <a:lstStyle/>
          <a:p>
            <a:r>
              <a:rPr lang="es-ES_tradnl" dirty="0"/>
              <a:t>1</a:t>
            </a:r>
            <a:endParaRPr lang="en-US" dirty="0"/>
          </a:p>
        </p:txBody>
      </p:sp>
      <p:sp>
        <p:nvSpPr>
          <p:cNvPr id="33" name="32 CuadroTexto"/>
          <p:cNvSpPr txBox="1"/>
          <p:nvPr/>
        </p:nvSpPr>
        <p:spPr>
          <a:xfrm>
            <a:off x="5791200" y="4953000"/>
            <a:ext cx="304800" cy="369332"/>
          </a:xfrm>
          <a:prstGeom prst="rect">
            <a:avLst/>
          </a:prstGeom>
          <a:noFill/>
        </p:spPr>
        <p:txBody>
          <a:bodyPr wrap="square" rtlCol="0">
            <a:spAutoFit/>
          </a:bodyPr>
          <a:lstStyle/>
          <a:p>
            <a:r>
              <a:rPr lang="es-ES_tradnl" dirty="0" smtClean="0"/>
              <a:t>2</a:t>
            </a:r>
            <a:endParaRPr lang="en-US" dirty="0"/>
          </a:p>
        </p:txBody>
      </p:sp>
      <p:sp>
        <p:nvSpPr>
          <p:cNvPr id="34" name="33 CuadroTexto"/>
          <p:cNvSpPr txBox="1"/>
          <p:nvPr/>
        </p:nvSpPr>
        <p:spPr>
          <a:xfrm>
            <a:off x="6477000" y="4953000"/>
            <a:ext cx="304800" cy="369332"/>
          </a:xfrm>
          <a:prstGeom prst="rect">
            <a:avLst/>
          </a:prstGeom>
          <a:noFill/>
        </p:spPr>
        <p:txBody>
          <a:bodyPr wrap="square" rtlCol="0">
            <a:spAutoFit/>
          </a:bodyPr>
          <a:lstStyle/>
          <a:p>
            <a:r>
              <a:rPr lang="es-ES_tradnl" dirty="0" smtClean="0"/>
              <a:t>3</a:t>
            </a:r>
            <a:endParaRPr lang="en-US" dirty="0"/>
          </a:p>
        </p:txBody>
      </p:sp>
      <p:sp>
        <p:nvSpPr>
          <p:cNvPr id="35" name="34 CuadroTexto"/>
          <p:cNvSpPr txBox="1"/>
          <p:nvPr/>
        </p:nvSpPr>
        <p:spPr>
          <a:xfrm>
            <a:off x="7620000" y="4953000"/>
            <a:ext cx="304800" cy="369332"/>
          </a:xfrm>
          <a:prstGeom prst="rect">
            <a:avLst/>
          </a:prstGeom>
          <a:noFill/>
        </p:spPr>
        <p:txBody>
          <a:bodyPr wrap="square" rtlCol="0">
            <a:spAutoFit/>
          </a:bodyPr>
          <a:lstStyle/>
          <a:p>
            <a:r>
              <a:rPr lang="es-ES_tradnl" dirty="0" smtClean="0"/>
              <a:t>5</a:t>
            </a:r>
            <a:endParaRPr lang="en-US" dirty="0"/>
          </a:p>
        </p:txBody>
      </p:sp>
      <p:sp>
        <p:nvSpPr>
          <p:cNvPr id="36" name="35 CuadroTexto"/>
          <p:cNvSpPr txBox="1"/>
          <p:nvPr/>
        </p:nvSpPr>
        <p:spPr>
          <a:xfrm>
            <a:off x="7086600" y="4953000"/>
            <a:ext cx="304800" cy="369332"/>
          </a:xfrm>
          <a:prstGeom prst="rect">
            <a:avLst/>
          </a:prstGeom>
          <a:noFill/>
        </p:spPr>
        <p:txBody>
          <a:bodyPr wrap="square" rtlCol="0">
            <a:spAutoFit/>
          </a:bodyPr>
          <a:lstStyle/>
          <a:p>
            <a:r>
              <a:rPr lang="es-ES_tradnl" dirty="0" smtClean="0"/>
              <a:t>4</a:t>
            </a:r>
            <a:endParaRPr lang="en-US" dirty="0"/>
          </a:p>
        </p:txBody>
      </p:sp>
      <p:sp>
        <p:nvSpPr>
          <p:cNvPr id="24" name="23 Rectángulo redondeado"/>
          <p:cNvSpPr/>
          <p:nvPr/>
        </p:nvSpPr>
        <p:spPr>
          <a:xfrm>
            <a:off x="6400800" y="5943600"/>
            <a:ext cx="1981200" cy="609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INVERSIONES </a:t>
            </a:r>
            <a:endParaRPr lang="en-US" b="1" dirty="0">
              <a:solidFill>
                <a:schemeClr val="tx1"/>
              </a:solidFill>
            </a:endParaRPr>
          </a:p>
        </p:txBody>
      </p:sp>
      <p:cxnSp>
        <p:nvCxnSpPr>
          <p:cNvPr id="39" name="38 Conector recto de flecha"/>
          <p:cNvCxnSpPr/>
          <p:nvPr/>
        </p:nvCxnSpPr>
        <p:spPr>
          <a:xfrm rot="10800000" flipV="1">
            <a:off x="5334000" y="4191000"/>
            <a:ext cx="1295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40 Conector recto de flecha"/>
          <p:cNvCxnSpPr/>
          <p:nvPr/>
        </p:nvCxnSpPr>
        <p:spPr>
          <a:xfrm rot="5400000">
            <a:off x="6666706" y="4229100"/>
            <a:ext cx="381794" cy="3055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rot="10800000" flipV="1">
            <a:off x="6096000" y="4191000"/>
            <a:ext cx="762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44 Conector recto de flecha"/>
          <p:cNvCxnSpPr/>
          <p:nvPr/>
        </p:nvCxnSpPr>
        <p:spPr>
          <a:xfrm rot="5400000">
            <a:off x="7124700" y="43815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46 Conector recto de flecha"/>
          <p:cNvCxnSpPr/>
          <p:nvPr/>
        </p:nvCxnSpPr>
        <p:spPr>
          <a:xfrm rot="16200000" flipH="1">
            <a:off x="7505700" y="43053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48 Conector recto de flecha"/>
          <p:cNvCxnSpPr/>
          <p:nvPr/>
        </p:nvCxnSpPr>
        <p:spPr>
          <a:xfrm>
            <a:off x="7772400" y="4267200"/>
            <a:ext cx="533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55 Flecha abajo"/>
          <p:cNvSpPr/>
          <p:nvPr/>
        </p:nvSpPr>
        <p:spPr>
          <a:xfrm flipH="1" flipV="1">
            <a:off x="7467599" y="5181600"/>
            <a:ext cx="45719" cy="685800"/>
          </a:xfrm>
          <a:prstGeom prst="downArrow">
            <a:avLst/>
          </a:prstGeom>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57 Conector recto de flecha"/>
          <p:cNvCxnSpPr/>
          <p:nvPr/>
        </p:nvCxnSpPr>
        <p:spPr>
          <a:xfrm rot="5400000">
            <a:off x="1181100" y="4152900"/>
            <a:ext cx="533400" cy="304800"/>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0" name="59 Conector recto de flecha"/>
          <p:cNvCxnSpPr/>
          <p:nvPr/>
        </p:nvCxnSpPr>
        <p:spPr>
          <a:xfrm rot="5400000">
            <a:off x="1561306" y="4305300"/>
            <a:ext cx="534194" cy="794"/>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3" name="62 Conector recto de flecha"/>
          <p:cNvCxnSpPr/>
          <p:nvPr/>
        </p:nvCxnSpPr>
        <p:spPr>
          <a:xfrm rot="16200000" flipH="1">
            <a:off x="2057400" y="4114800"/>
            <a:ext cx="457200" cy="304800"/>
          </a:xfrm>
          <a:prstGeom prst="straightConnector1">
            <a:avLst/>
          </a:prstGeom>
          <a:ln>
            <a:solidFill>
              <a:srgbClr val="92D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274638"/>
            <a:ext cx="8763000" cy="1143000"/>
          </a:xfrm>
        </p:spPr>
        <p:txBody>
          <a:bodyPr>
            <a:normAutofit/>
          </a:bodyPr>
          <a:lstStyle/>
          <a:p>
            <a:r>
              <a:rPr lang="es-ES_tradnl" sz="3200" dirty="0" err="1" smtClean="0"/>
              <a:t>Sapag</a:t>
            </a:r>
            <a:r>
              <a:rPr lang="es-ES_tradnl" sz="3200" dirty="0" smtClean="0"/>
              <a:t> (2001), indica respecto a la estructura del flujo </a:t>
            </a:r>
            <a:endParaRPr lang="en-US" sz="3200" dirty="0"/>
          </a:p>
        </p:txBody>
      </p:sp>
      <p:sp>
        <p:nvSpPr>
          <p:cNvPr id="4" name="3 Llamada de flecha hacia abajo"/>
          <p:cNvSpPr/>
          <p:nvPr/>
        </p:nvSpPr>
        <p:spPr>
          <a:xfrm>
            <a:off x="1828800" y="1524000"/>
            <a:ext cx="5410200" cy="1066800"/>
          </a:xfrm>
          <a:prstGeom prst="downArrowCallou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_tradnl" sz="2400" dirty="0" smtClean="0">
                <a:solidFill>
                  <a:schemeClr val="tx1"/>
                </a:solidFill>
              </a:rPr>
              <a:t>Ingresos y egresos afectos a impuestos</a:t>
            </a:r>
            <a:endParaRPr lang="en-US" sz="2400" dirty="0">
              <a:solidFill>
                <a:schemeClr val="tx1"/>
              </a:solidFill>
            </a:endParaRPr>
          </a:p>
        </p:txBody>
      </p:sp>
      <p:sp>
        <p:nvSpPr>
          <p:cNvPr id="5" name="4 Llamada de flecha hacia abajo"/>
          <p:cNvSpPr/>
          <p:nvPr/>
        </p:nvSpPr>
        <p:spPr>
          <a:xfrm>
            <a:off x="1752600" y="2743200"/>
            <a:ext cx="5410200" cy="762000"/>
          </a:xfrm>
          <a:prstGeom prst="downArrowCallou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s-ES_tradnl" sz="2400" b="1" dirty="0" smtClean="0">
                <a:solidFill>
                  <a:schemeClr val="tx1"/>
                </a:solidFill>
              </a:rPr>
              <a:t>Gastos no  desembolsables </a:t>
            </a:r>
            <a:endParaRPr lang="en-US" sz="2400" b="1" dirty="0">
              <a:solidFill>
                <a:schemeClr val="tx1"/>
              </a:solidFill>
            </a:endParaRPr>
          </a:p>
        </p:txBody>
      </p:sp>
      <p:sp>
        <p:nvSpPr>
          <p:cNvPr id="6" name="5 Llamada de flecha hacia abajo"/>
          <p:cNvSpPr/>
          <p:nvPr/>
        </p:nvSpPr>
        <p:spPr>
          <a:xfrm>
            <a:off x="1752600" y="3657600"/>
            <a:ext cx="5410200" cy="838200"/>
          </a:xfrm>
          <a:prstGeom prst="downArrow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s-ES_tradnl" sz="2400" dirty="0" smtClean="0">
                <a:solidFill>
                  <a:schemeClr val="tx1"/>
                </a:solidFill>
              </a:rPr>
              <a:t>Calculo de Impuestos </a:t>
            </a:r>
            <a:endParaRPr lang="en-US" sz="2400" dirty="0">
              <a:solidFill>
                <a:schemeClr val="tx1"/>
              </a:solidFill>
            </a:endParaRPr>
          </a:p>
        </p:txBody>
      </p:sp>
      <p:sp>
        <p:nvSpPr>
          <p:cNvPr id="7" name="6 Llamada de flecha hacia abajo"/>
          <p:cNvSpPr/>
          <p:nvPr/>
        </p:nvSpPr>
        <p:spPr>
          <a:xfrm>
            <a:off x="1752600" y="4648200"/>
            <a:ext cx="5562600" cy="8382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smtClean="0">
                <a:solidFill>
                  <a:schemeClr val="tx1"/>
                </a:solidFill>
              </a:rPr>
              <a:t>Ajustes por gastos no desembolsables </a:t>
            </a:r>
            <a:endParaRPr lang="en-US" sz="2400" dirty="0">
              <a:solidFill>
                <a:schemeClr val="tx1"/>
              </a:solidFill>
            </a:endParaRPr>
          </a:p>
        </p:txBody>
      </p:sp>
      <p:sp>
        <p:nvSpPr>
          <p:cNvPr id="8" name="7 Llamada de flecha hacia abajo"/>
          <p:cNvSpPr/>
          <p:nvPr/>
        </p:nvSpPr>
        <p:spPr>
          <a:xfrm>
            <a:off x="1676400" y="5715000"/>
            <a:ext cx="5715000" cy="838200"/>
          </a:xfrm>
          <a:prstGeom prst="downArrow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400" dirty="0" smtClean="0">
                <a:solidFill>
                  <a:schemeClr val="tx1"/>
                </a:solidFill>
              </a:rPr>
              <a:t>Costos y beneficios no afectos a impuestos </a:t>
            </a:r>
            <a:endParaRPr lang="en-US" sz="240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685800"/>
          </a:xfrm>
        </p:spPr>
        <p:txBody>
          <a:bodyPr>
            <a:normAutofit/>
          </a:bodyPr>
          <a:lstStyle/>
          <a:p>
            <a:r>
              <a:rPr lang="es-ES_tradnl" sz="2800" dirty="0" smtClean="0"/>
              <a:t>Estructura del flujo de fondos </a:t>
            </a:r>
            <a:endParaRPr lang="en-US" sz="2800" dirty="0"/>
          </a:p>
        </p:txBody>
      </p:sp>
      <p:graphicFrame>
        <p:nvGraphicFramePr>
          <p:cNvPr id="6" name="5 Tabla"/>
          <p:cNvGraphicFramePr>
            <a:graphicFrameLocks noGrp="1"/>
          </p:cNvGraphicFramePr>
          <p:nvPr/>
        </p:nvGraphicFramePr>
        <p:xfrm>
          <a:off x="457199" y="1371600"/>
          <a:ext cx="7848598" cy="4290000"/>
        </p:xfrm>
        <a:graphic>
          <a:graphicData uri="http://schemas.openxmlformats.org/drawingml/2006/table">
            <a:tbl>
              <a:tblPr/>
              <a:tblGrid>
                <a:gridCol w="4572001"/>
                <a:gridCol w="304800"/>
                <a:gridCol w="304800"/>
                <a:gridCol w="457200"/>
                <a:gridCol w="381000"/>
                <a:gridCol w="381000"/>
                <a:gridCol w="381000"/>
                <a:gridCol w="381000"/>
                <a:gridCol w="381000"/>
                <a:gridCol w="304797"/>
              </a:tblGrid>
              <a:tr h="348000">
                <a:tc gridSpan="2">
                  <a:txBody>
                    <a:bodyPr/>
                    <a:lstStyle/>
                    <a:p>
                      <a:pPr algn="l" fontAlgn="b"/>
                      <a:r>
                        <a:rPr lang="es-ES" sz="1600" b="1" i="0" u="none" strike="noStrike" dirty="0">
                          <a:solidFill>
                            <a:srgbClr val="000000"/>
                          </a:solidFill>
                          <a:latin typeface="Calibri"/>
                        </a:rPr>
                        <a:t>Flujo de caja del proyecto  (Resumen)</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r>
              <a:tr h="348000">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18400">
                <a:tc>
                  <a:txBody>
                    <a:bodyPr/>
                    <a:lstStyle/>
                    <a:p>
                      <a:pPr algn="l" rtl="0" fontAlgn="t"/>
                      <a:r>
                        <a:rPr lang="en-US" sz="12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200" b="0" i="0" u="none" strike="noStrike" dirty="0">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8000">
                <a:tc>
                  <a:txBody>
                    <a:bodyPr/>
                    <a:lstStyle/>
                    <a:p>
                      <a:pPr algn="l" rtl="0" fontAlgn="t"/>
                      <a:r>
                        <a:rPr lang="en-US" sz="1800" b="0" i="0" u="none" strike="noStrike" dirty="0">
                          <a:solidFill>
                            <a:srgbClr val="000000"/>
                          </a:solidFill>
                          <a:latin typeface="Calibri"/>
                        </a:rPr>
                        <a:t> + </a:t>
                      </a:r>
                      <a:r>
                        <a:rPr lang="en-US" sz="1800" b="0" i="0" u="none" strike="noStrike" dirty="0" err="1">
                          <a:solidFill>
                            <a:srgbClr val="000000"/>
                          </a:solidFill>
                          <a:latin typeface="Calibri"/>
                        </a:rPr>
                        <a:t>Ingresos</a:t>
                      </a:r>
                      <a:r>
                        <a:rPr lang="en-US" sz="1800" b="0" i="0" u="none" strike="noStrike" dirty="0">
                          <a:solidFill>
                            <a:srgbClr val="000000"/>
                          </a:solidFill>
                          <a:latin typeface="Calibri"/>
                        </a:rPr>
                        <a:t> </a:t>
                      </a:r>
                      <a:r>
                        <a:rPr lang="en-US" sz="1800" b="0" i="0" u="none" strike="noStrike" dirty="0" err="1">
                          <a:solidFill>
                            <a:srgbClr val="000000"/>
                          </a:solidFill>
                          <a:latin typeface="Calibri"/>
                        </a:rPr>
                        <a:t>gravables</a:t>
                      </a:r>
                      <a:r>
                        <a:rPr lang="en-US" sz="18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591600">
                <a:tc>
                  <a:txBody>
                    <a:bodyPr/>
                    <a:lstStyle/>
                    <a:p>
                      <a:pPr algn="l" rtl="0" fontAlgn="t"/>
                      <a:r>
                        <a:rPr lang="es-ES" sz="1800" b="0" i="0" u="none" strike="noStrike" dirty="0">
                          <a:solidFill>
                            <a:srgbClr val="000000"/>
                          </a:solidFill>
                          <a:latin typeface="Calibri"/>
                        </a:rPr>
                        <a:t>  - Egresos que disminuyen el pago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EF3"/>
                    </a:solidFill>
                  </a:tcPr>
                </a:tc>
              </a:tr>
              <a:tr h="348000">
                <a:tc>
                  <a:txBody>
                    <a:bodyPr/>
                    <a:lstStyle/>
                    <a:p>
                      <a:pPr algn="l" rtl="0" fontAlgn="t"/>
                      <a:r>
                        <a:rPr lang="en-US" sz="1800" b="0" i="0" u="none" strike="noStrike">
                          <a:solidFill>
                            <a:srgbClr val="000000"/>
                          </a:solidFill>
                          <a:latin typeface="Calibri"/>
                        </a:rPr>
                        <a:t> Utilidad antes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rtl="0" fontAlgn="t"/>
                      <a:r>
                        <a:rPr lang="en-US" sz="1200" b="1"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348000">
                <a:tc>
                  <a:txBody>
                    <a:bodyPr/>
                    <a:lstStyle/>
                    <a:p>
                      <a:pPr algn="l" rtl="0" fontAlgn="t"/>
                      <a:r>
                        <a:rPr lang="en-US" sz="1800" b="0" i="0" u="none" strike="noStrike">
                          <a:solidFill>
                            <a:srgbClr val="000000"/>
                          </a:solidFill>
                          <a:latin typeface="Calibri"/>
                        </a:rPr>
                        <a:t>-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48000">
                <a:tc>
                  <a:txBody>
                    <a:bodyPr/>
                    <a:lstStyle/>
                    <a:p>
                      <a:pPr algn="l" rtl="0" fontAlgn="t"/>
                      <a:r>
                        <a:rPr lang="en-US" sz="1800" b="0" i="0" u="none" strike="noStrike">
                          <a:solidFill>
                            <a:srgbClr val="000000"/>
                          </a:solidFill>
                          <a:latin typeface="Calibri"/>
                        </a:rPr>
                        <a:t>Utilidad luego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7E4BC"/>
                    </a:solidFill>
                  </a:tcPr>
                </a:tc>
              </a:tr>
              <a:tr h="348000">
                <a:tc>
                  <a:txBody>
                    <a:bodyPr/>
                    <a:lstStyle/>
                    <a:p>
                      <a:pPr algn="l" rtl="0" fontAlgn="t"/>
                      <a:r>
                        <a:rPr lang="en-US" sz="1800" b="0" i="0" u="none" strike="noStrike">
                          <a:solidFill>
                            <a:srgbClr val="000000"/>
                          </a:solidFill>
                          <a:latin typeface="Calibri"/>
                        </a:rPr>
                        <a:t> + Ajustes por gastos no desembolsables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t"/>
                      <a:r>
                        <a:rPr lang="en-US" sz="12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DDDC"/>
                    </a:solidFill>
                  </a:tcPr>
                </a:tc>
              </a:tr>
              <a:tr h="348000">
                <a:tc>
                  <a:txBody>
                    <a:bodyPr/>
                    <a:lstStyle/>
                    <a:p>
                      <a:pPr algn="l" rtl="0" fontAlgn="t"/>
                      <a:r>
                        <a:rPr lang="en-US" sz="1800" b="0" i="0" u="none" strike="noStrike">
                          <a:solidFill>
                            <a:srgbClr val="000000"/>
                          </a:solidFill>
                          <a:latin typeface="Calibri"/>
                        </a:rPr>
                        <a:t> -  Egresos no afectos a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rtl="0"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t"/>
                      <a:r>
                        <a:rPr lang="en-US" sz="12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12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12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2F2F2"/>
                    </a:solidFill>
                  </a:tcPr>
                </a:tc>
              </a:tr>
              <a:tr h="348000">
                <a:tc>
                  <a:txBody>
                    <a:bodyPr/>
                    <a:lstStyle/>
                    <a:p>
                      <a:pPr algn="l" rtl="0" fontAlgn="t"/>
                      <a:r>
                        <a:rPr lang="en-US" sz="1800" b="1" i="0" u="none" strike="noStrike">
                          <a:solidFill>
                            <a:srgbClr val="000000"/>
                          </a:solidFill>
                          <a:latin typeface="Calibri"/>
                        </a:rPr>
                        <a:t>Flujo de caja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rtl="0"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t"/>
                      <a:r>
                        <a:rPr lang="en-US" sz="12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r h="348000">
                <a:tc>
                  <a:txBody>
                    <a:bodyPr/>
                    <a:lstStyle/>
                    <a:p>
                      <a:pPr algn="l" fontAlgn="b"/>
                      <a:r>
                        <a:rPr lang="en-US" sz="1800" b="1" i="0" u="none" strike="noStrike" dirty="0" err="1">
                          <a:solidFill>
                            <a:srgbClr val="000000"/>
                          </a:solidFill>
                          <a:latin typeface="Calibri"/>
                        </a:rPr>
                        <a:t>Flujo</a:t>
                      </a:r>
                      <a:r>
                        <a:rPr lang="en-US" sz="1800" b="1" i="0" u="none" strike="noStrike" dirty="0">
                          <a:solidFill>
                            <a:srgbClr val="000000"/>
                          </a:solidFill>
                          <a:latin typeface="Calibri"/>
                        </a:rPr>
                        <a:t> de </a:t>
                      </a:r>
                      <a:r>
                        <a:rPr lang="en-US" sz="1800" b="1" i="0" u="none" strike="noStrike" dirty="0" err="1">
                          <a:solidFill>
                            <a:srgbClr val="000000"/>
                          </a:solidFill>
                          <a:latin typeface="Calibri"/>
                        </a:rPr>
                        <a:t>caja</a:t>
                      </a:r>
                      <a:r>
                        <a:rPr lang="en-US" sz="1800" b="1" i="0" u="none" strike="noStrike" dirty="0">
                          <a:solidFill>
                            <a:srgbClr val="000000"/>
                          </a:solidFill>
                          <a:latin typeface="Calibri"/>
                        </a:rPr>
                        <a:t> </a:t>
                      </a:r>
                      <a:r>
                        <a:rPr lang="en-US" sz="1800" b="1" i="0" u="none" strike="noStrike" dirty="0" err="1">
                          <a:solidFill>
                            <a:srgbClr val="000000"/>
                          </a:solidFill>
                          <a:latin typeface="Calibri"/>
                        </a:rPr>
                        <a:t>acumulado</a:t>
                      </a:r>
                      <a:r>
                        <a:rPr lang="en-US" sz="18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c>
                  <a:txBody>
                    <a:bodyPr/>
                    <a:lstStyle/>
                    <a:p>
                      <a:pPr algn="l" fontAlgn="b"/>
                      <a:r>
                        <a:rPr lang="en-US" sz="12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6DDE8"/>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457196" y="609591"/>
          <a:ext cx="8153407" cy="5663070"/>
        </p:xfrm>
        <a:graphic>
          <a:graphicData uri="http://schemas.openxmlformats.org/drawingml/2006/table">
            <a:tbl>
              <a:tblPr/>
              <a:tblGrid>
                <a:gridCol w="3172816"/>
                <a:gridCol w="553399"/>
                <a:gridCol w="553399"/>
                <a:gridCol w="553399"/>
                <a:gridCol w="553399"/>
                <a:gridCol w="553399"/>
                <a:gridCol w="553399"/>
                <a:gridCol w="553399"/>
                <a:gridCol w="553399"/>
                <a:gridCol w="553399"/>
              </a:tblGrid>
              <a:tr h="257348">
                <a:tc>
                  <a:txBody>
                    <a:bodyPr/>
                    <a:lstStyle/>
                    <a:p>
                      <a:pPr algn="l" fontAlgn="b"/>
                      <a:r>
                        <a:rPr lang="es-ES" sz="1600" b="1" i="0" u="none" strike="noStrike" dirty="0">
                          <a:solidFill>
                            <a:srgbClr val="000000"/>
                          </a:solidFill>
                          <a:latin typeface="Calibri"/>
                        </a:rPr>
                        <a:t>Flujo de caja del proyecto </a:t>
                      </a: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a:noFill/>
                    </a:lnB>
                  </a:tcPr>
                </a:tc>
              </a:tr>
              <a:tr h="257348">
                <a:tc>
                  <a:txBody>
                    <a:bodyPr/>
                    <a:lstStyle/>
                    <a:p>
                      <a:pPr algn="l" fontAlgn="b"/>
                      <a:endParaRPr lang="en-US" sz="1600" b="0" i="0" u="none" strike="noStrike" dirty="0">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386" marR="9386" marT="9386" marB="0" anchor="b">
                    <a:lnL>
                      <a:noFill/>
                    </a:lnL>
                    <a:lnR>
                      <a:noFill/>
                    </a:lnR>
                    <a:lnT>
                      <a:noFill/>
                    </a:lnT>
                    <a:lnB w="6350" cap="flat" cmpd="sng" algn="ctr">
                      <a:solidFill>
                        <a:srgbClr val="000000"/>
                      </a:solidFill>
                      <a:prstDash val="solid"/>
                      <a:round/>
                      <a:headEnd type="none" w="med" len="med"/>
                      <a:tailEnd type="none" w="med" len="med"/>
                    </a:lnB>
                  </a:tcPr>
                </a:tc>
              </a:tr>
              <a:tr h="221802">
                <a:tc>
                  <a:txBody>
                    <a:bodyPr/>
                    <a:lstStyle/>
                    <a:p>
                      <a:pPr algn="l" rtl="0" fontAlgn="t"/>
                      <a:r>
                        <a:rPr lang="en-US" sz="1400" b="1" i="0" u="sng" strike="noStrike" dirty="0">
                          <a:solidFill>
                            <a:srgbClr val="FFFFFF"/>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000" b="1" i="0" u="none" strike="noStrike">
                          <a:solidFill>
                            <a:srgbClr val="000000"/>
                          </a:solidFill>
                          <a:latin typeface="Calibri"/>
                        </a:rPr>
                        <a:t>0</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000" b="1" i="0" u="none" strike="noStrike">
                          <a:solidFill>
                            <a:srgbClr val="000000"/>
                          </a:solidFill>
                          <a:latin typeface="Calibri"/>
                        </a:rPr>
                        <a:t>1</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000" b="1" i="0" u="none" strike="noStrike">
                          <a:solidFill>
                            <a:srgbClr val="000000"/>
                          </a:solidFill>
                          <a:latin typeface="Calibri"/>
                        </a:rPr>
                        <a:t>2</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000" b="1" i="0" u="none" strike="noStrike">
                          <a:solidFill>
                            <a:srgbClr val="000000"/>
                          </a:solidFill>
                          <a:latin typeface="Calibri"/>
                        </a:rPr>
                        <a:t>3</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000" b="0" i="0" u="none" strike="noStrike">
                          <a:solidFill>
                            <a:srgbClr val="000000"/>
                          </a:solidFill>
                          <a:latin typeface="Calibri"/>
                        </a:rPr>
                        <a:t>4</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5</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6</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000" b="0" i="0" u="none" strike="noStrike">
                          <a:solidFill>
                            <a:srgbClr val="000000"/>
                          </a:solidFill>
                          <a:latin typeface="Calibri"/>
                        </a:rPr>
                        <a:t>10</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802">
                <a:tc>
                  <a:txBody>
                    <a:bodyPr/>
                    <a:lstStyle/>
                    <a:p>
                      <a:pPr algn="l" rtl="0" fontAlgn="t"/>
                      <a:r>
                        <a:rPr lang="en-US" sz="1400" b="1" i="0" u="sng" strike="noStrike" dirty="0" err="1">
                          <a:solidFill>
                            <a:srgbClr val="000000"/>
                          </a:solidFill>
                          <a:latin typeface="Calibri"/>
                        </a:rPr>
                        <a:t>Ingresos</a:t>
                      </a:r>
                      <a:r>
                        <a:rPr lang="en-US" sz="1400" b="1" i="0" u="sng" strike="noStrike" dirty="0">
                          <a:solidFill>
                            <a:srgbClr val="000000"/>
                          </a:solidFill>
                          <a:latin typeface="Calibri"/>
                        </a:rPr>
                        <a:t> </a:t>
                      </a:r>
                      <a:r>
                        <a:rPr lang="en-US" sz="1400" b="1" i="0" u="sng" strike="noStrike" dirty="0" err="1">
                          <a:solidFill>
                            <a:srgbClr val="000000"/>
                          </a:solidFill>
                          <a:latin typeface="Calibri"/>
                        </a:rPr>
                        <a:t>gravables</a:t>
                      </a:r>
                      <a:r>
                        <a:rPr lang="en-US" sz="1400" b="1" i="0" u="sng"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000" b="1" i="0" u="sng"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1"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1"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1"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Ingresos</a:t>
                      </a:r>
                      <a:r>
                        <a:rPr lang="en-US" sz="1400" b="0" i="0" u="none" strike="noStrike" dirty="0">
                          <a:solidFill>
                            <a:srgbClr val="000000"/>
                          </a:solidFill>
                          <a:latin typeface="Calibri"/>
                        </a:rPr>
                        <a:t> </a:t>
                      </a:r>
                      <a:r>
                        <a:rPr lang="en-US" sz="1400" b="0" i="0" u="none" strike="noStrike" dirty="0" err="1">
                          <a:solidFill>
                            <a:srgbClr val="000000"/>
                          </a:solidFill>
                          <a:latin typeface="Calibri"/>
                        </a:rPr>
                        <a:t>por</a:t>
                      </a:r>
                      <a:r>
                        <a:rPr lang="en-US" sz="1400" b="0" i="0" u="none" strike="noStrike" dirty="0">
                          <a:solidFill>
                            <a:srgbClr val="000000"/>
                          </a:solidFill>
                          <a:latin typeface="Calibri"/>
                        </a:rPr>
                        <a:t> </a:t>
                      </a:r>
                      <a:r>
                        <a:rPr lang="en-US" sz="1400" b="0" i="0" u="none" strike="noStrike" dirty="0" err="1">
                          <a:solidFill>
                            <a:srgbClr val="000000"/>
                          </a:solidFill>
                          <a:latin typeface="Calibri"/>
                        </a:rPr>
                        <a:t>venta</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221802">
                <a:tc>
                  <a:txBody>
                    <a:bodyPr/>
                    <a:lstStyle/>
                    <a:p>
                      <a:pPr algn="l" rtl="0" fontAlgn="t"/>
                      <a:r>
                        <a:rPr lang="es-ES" sz="1400" b="0" i="0" u="none" strike="noStrike" dirty="0">
                          <a:solidFill>
                            <a:srgbClr val="000000"/>
                          </a:solidFill>
                          <a:latin typeface="Calibri"/>
                        </a:rPr>
                        <a:t>+Ingresos por venta de activos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430734">
                <a:tc>
                  <a:txBody>
                    <a:bodyPr/>
                    <a:lstStyle/>
                    <a:p>
                      <a:pPr algn="l" rtl="0" fontAlgn="t"/>
                      <a:r>
                        <a:rPr lang="es-ES" sz="1400" b="1" i="0" u="sng" strike="noStrike" dirty="0">
                          <a:solidFill>
                            <a:srgbClr val="000000"/>
                          </a:solidFill>
                          <a:latin typeface="Calibri"/>
                        </a:rPr>
                        <a:t>Egresos que disminuyen el pago de impuestos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1" i="0" u="sng"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0" i="0" u="none" strike="noStrike" dirty="0">
                          <a:solidFill>
                            <a:srgbClr val="000000"/>
                          </a:solidFill>
                          <a:latin typeface="Calibri"/>
                        </a:rPr>
                        <a:t>-</a:t>
                      </a:r>
                      <a:r>
                        <a:rPr lang="en-US" sz="1400" b="0" i="0" u="none" strike="noStrike" dirty="0" err="1">
                          <a:solidFill>
                            <a:srgbClr val="000000"/>
                          </a:solidFill>
                          <a:latin typeface="Calibri"/>
                        </a:rPr>
                        <a:t>Costos</a:t>
                      </a:r>
                      <a:r>
                        <a:rPr lang="en-US" sz="1400" b="0" i="0" u="none" strike="noStrike" dirty="0">
                          <a:solidFill>
                            <a:srgbClr val="000000"/>
                          </a:solidFill>
                          <a:latin typeface="Calibri"/>
                        </a:rPr>
                        <a:t> de </a:t>
                      </a:r>
                      <a:r>
                        <a:rPr lang="en-US" sz="1400" b="0" i="0" u="none" strike="noStrike" dirty="0" err="1">
                          <a:solidFill>
                            <a:srgbClr val="000000"/>
                          </a:solidFill>
                          <a:latin typeface="Calibri"/>
                        </a:rPr>
                        <a:t>operación</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Costos</a:t>
                      </a:r>
                      <a:r>
                        <a:rPr lang="en-US" sz="1400" b="0" i="0" u="none" strike="noStrike" dirty="0">
                          <a:solidFill>
                            <a:srgbClr val="000000"/>
                          </a:solidFill>
                          <a:latin typeface="Calibri"/>
                        </a:rPr>
                        <a:t> de </a:t>
                      </a:r>
                      <a:r>
                        <a:rPr lang="en-US" sz="1400" b="0" i="0" u="none" strike="noStrike" dirty="0" err="1">
                          <a:solidFill>
                            <a:srgbClr val="000000"/>
                          </a:solidFill>
                          <a:latin typeface="Calibri"/>
                        </a:rPr>
                        <a:t>administración</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s-ES" sz="1400" b="0" i="0" u="none" strike="noStrike" dirty="0">
                          <a:solidFill>
                            <a:srgbClr val="000000"/>
                          </a:solidFill>
                          <a:latin typeface="Calibri"/>
                        </a:rPr>
                        <a:t>- Costos de Ventas  y comercialización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0" i="0" u="none" strike="noStrike" dirty="0">
                          <a:solidFill>
                            <a:srgbClr val="000000"/>
                          </a:solidFill>
                          <a:latin typeface="Calibri"/>
                        </a:rPr>
                        <a:t>-</a:t>
                      </a:r>
                      <a:r>
                        <a:rPr lang="en-US" sz="1400" b="0" i="0" u="none" strike="noStrike" dirty="0" err="1">
                          <a:solidFill>
                            <a:srgbClr val="000000"/>
                          </a:solidFill>
                          <a:latin typeface="Calibri"/>
                        </a:rPr>
                        <a:t>Depreciaciones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Amortizaciones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0" i="0" u="none" strike="noStrike" dirty="0">
                          <a:solidFill>
                            <a:srgbClr val="000000"/>
                          </a:solidFill>
                          <a:latin typeface="Calibri"/>
                        </a:rPr>
                        <a:t>- Valor en </a:t>
                      </a:r>
                      <a:r>
                        <a:rPr lang="en-US" sz="1400" b="0" i="0" u="none" strike="noStrike" dirty="0" err="1">
                          <a:solidFill>
                            <a:srgbClr val="000000"/>
                          </a:solidFill>
                          <a:latin typeface="Calibri"/>
                        </a:rPr>
                        <a:t>libros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221802">
                <a:tc>
                  <a:txBody>
                    <a:bodyPr/>
                    <a:lstStyle/>
                    <a:p>
                      <a:pPr algn="l" rtl="0" fontAlgn="t"/>
                      <a:r>
                        <a:rPr lang="en-US" sz="1400" b="1" i="0" u="none" strike="noStrike">
                          <a:solidFill>
                            <a:srgbClr val="000000"/>
                          </a:solidFill>
                          <a:latin typeface="Calibri"/>
                        </a:rPr>
                        <a:t> Utilidad antes de impuestos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rtl="0" fontAlgn="t"/>
                      <a:r>
                        <a:rPr lang="en-US" sz="1000" b="1"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Impuestos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1802">
                <a:tc>
                  <a:txBody>
                    <a:bodyPr/>
                    <a:lstStyle/>
                    <a:p>
                      <a:pPr algn="l" rtl="0" fontAlgn="t"/>
                      <a:r>
                        <a:rPr lang="en-US" sz="1400" b="1" i="0" u="none" strike="noStrike" dirty="0" err="1">
                          <a:solidFill>
                            <a:srgbClr val="000000"/>
                          </a:solidFill>
                          <a:latin typeface="Calibri"/>
                        </a:rPr>
                        <a:t>Utilidad</a:t>
                      </a:r>
                      <a:r>
                        <a:rPr lang="en-US" sz="1400" b="1" i="0" u="none" strike="noStrike" dirty="0">
                          <a:solidFill>
                            <a:srgbClr val="000000"/>
                          </a:solidFill>
                          <a:latin typeface="Calibri"/>
                        </a:rPr>
                        <a:t> </a:t>
                      </a:r>
                      <a:r>
                        <a:rPr lang="en-US" sz="1400" b="1" i="0" u="none" strike="noStrike" dirty="0" err="1">
                          <a:solidFill>
                            <a:srgbClr val="000000"/>
                          </a:solidFill>
                          <a:latin typeface="Calibri"/>
                        </a:rPr>
                        <a:t>luego</a:t>
                      </a:r>
                      <a:r>
                        <a:rPr lang="en-US" sz="1400" b="1" i="0" u="none" strike="noStrike" dirty="0">
                          <a:solidFill>
                            <a:srgbClr val="000000"/>
                          </a:solidFill>
                          <a:latin typeface="Calibri"/>
                        </a:rPr>
                        <a:t> de </a:t>
                      </a:r>
                      <a:r>
                        <a:rPr lang="en-US" sz="1400" b="1" i="0" u="none" strike="noStrike" dirty="0" err="1">
                          <a:solidFill>
                            <a:srgbClr val="000000"/>
                          </a:solidFill>
                          <a:latin typeface="Calibri"/>
                        </a:rPr>
                        <a:t>impuestos</a:t>
                      </a:r>
                      <a:r>
                        <a:rPr lang="en-US" sz="1400" b="1"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rtl="0" fontAlgn="t"/>
                      <a:r>
                        <a:rPr lang="en-US" sz="1000" b="1"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221802">
                <a:tc>
                  <a:txBody>
                    <a:bodyPr/>
                    <a:lstStyle/>
                    <a:p>
                      <a:pPr algn="l" rtl="0" fontAlgn="t"/>
                      <a:r>
                        <a:rPr lang="en-US" sz="1400" b="1" i="0" u="sng" strike="noStrike">
                          <a:solidFill>
                            <a:srgbClr val="000000"/>
                          </a:solidFill>
                          <a:latin typeface="Calibri"/>
                        </a:rPr>
                        <a:t>Ajustes por gastos no desembolsables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000" b="1" i="0" u="sng"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Depreciación</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21802">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Amortizaciones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21802">
                <a:tc>
                  <a:txBody>
                    <a:bodyPr/>
                    <a:lstStyle/>
                    <a:p>
                      <a:pPr algn="l" rtl="0" fontAlgn="t"/>
                      <a:r>
                        <a:rPr lang="en-US" sz="1400" b="0" i="0" u="none" strike="noStrike" dirty="0">
                          <a:solidFill>
                            <a:srgbClr val="000000"/>
                          </a:solidFill>
                          <a:latin typeface="Calibri"/>
                        </a:rPr>
                        <a:t>+ Valor en </a:t>
                      </a:r>
                      <a:r>
                        <a:rPr lang="en-US" sz="1400" b="0" i="0" u="none" strike="noStrike" dirty="0" err="1">
                          <a:solidFill>
                            <a:srgbClr val="000000"/>
                          </a:solidFill>
                          <a:latin typeface="Calibri"/>
                        </a:rPr>
                        <a:t>libros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221802">
                <a:tc>
                  <a:txBody>
                    <a:bodyPr/>
                    <a:lstStyle/>
                    <a:p>
                      <a:pPr algn="l" rtl="0" fontAlgn="t"/>
                      <a:r>
                        <a:rPr lang="en-US" sz="1400" b="1" i="0" u="sng" strike="noStrike" dirty="0" err="1">
                          <a:solidFill>
                            <a:srgbClr val="000000"/>
                          </a:solidFill>
                          <a:latin typeface="Calibri"/>
                        </a:rPr>
                        <a:t>Egresos</a:t>
                      </a:r>
                      <a:r>
                        <a:rPr lang="en-US" sz="1400" b="1" i="0" u="sng" strike="noStrike" dirty="0">
                          <a:solidFill>
                            <a:srgbClr val="000000"/>
                          </a:solidFill>
                          <a:latin typeface="Calibri"/>
                        </a:rPr>
                        <a:t> no </a:t>
                      </a:r>
                      <a:r>
                        <a:rPr lang="en-US" sz="1400" b="1" i="0" u="sng" strike="noStrike" dirty="0" err="1">
                          <a:solidFill>
                            <a:srgbClr val="000000"/>
                          </a:solidFill>
                          <a:latin typeface="Calibri"/>
                        </a:rPr>
                        <a:t>afectos</a:t>
                      </a:r>
                      <a:r>
                        <a:rPr lang="en-US" sz="1400" b="1" i="0" u="sng" strike="noStrike" dirty="0">
                          <a:solidFill>
                            <a:srgbClr val="000000"/>
                          </a:solidFill>
                          <a:latin typeface="Calibri"/>
                        </a:rPr>
                        <a:t> a </a:t>
                      </a:r>
                      <a:r>
                        <a:rPr lang="en-US" sz="1400" b="1" i="0" u="sng" strike="noStrike" dirty="0" err="1">
                          <a:solidFill>
                            <a:srgbClr val="000000"/>
                          </a:solidFill>
                          <a:latin typeface="Calibri"/>
                        </a:rPr>
                        <a:t>impuestos</a:t>
                      </a:r>
                      <a:r>
                        <a:rPr lang="en-US" sz="1400" b="1" i="0" u="sng"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21802">
                <a:tc>
                  <a:txBody>
                    <a:bodyPr/>
                    <a:lstStyle/>
                    <a:p>
                      <a:pPr algn="l" rtl="0" fontAlgn="t"/>
                      <a:r>
                        <a:rPr lang="en-US" sz="1400" b="0" i="0" u="none" strike="noStrike" dirty="0">
                          <a:solidFill>
                            <a:srgbClr val="000000"/>
                          </a:solidFill>
                          <a:latin typeface="Calibri"/>
                        </a:rPr>
                        <a:t> - </a:t>
                      </a:r>
                      <a:r>
                        <a:rPr lang="en-US" sz="1400" b="0" i="0" u="none" strike="noStrike" dirty="0" err="1">
                          <a:solidFill>
                            <a:srgbClr val="000000"/>
                          </a:solidFill>
                          <a:latin typeface="Calibri"/>
                        </a:rPr>
                        <a:t>Invesiones</a:t>
                      </a:r>
                      <a:r>
                        <a:rPr lang="en-US" sz="1400" b="0"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221802">
                <a:tc>
                  <a:txBody>
                    <a:bodyPr/>
                    <a:lstStyle/>
                    <a:p>
                      <a:pPr algn="l" rtl="0" fontAlgn="t"/>
                      <a:r>
                        <a:rPr lang="en-US" sz="1400" b="1" i="0" u="none" strike="noStrike" dirty="0" err="1">
                          <a:solidFill>
                            <a:srgbClr val="000000"/>
                          </a:solidFill>
                          <a:latin typeface="Calibri"/>
                        </a:rPr>
                        <a:t>Flujo</a:t>
                      </a:r>
                      <a:r>
                        <a:rPr lang="en-US" sz="1400" b="1" i="0" u="none" strike="noStrike" dirty="0">
                          <a:solidFill>
                            <a:srgbClr val="000000"/>
                          </a:solidFill>
                          <a:latin typeface="Calibri"/>
                        </a:rPr>
                        <a:t> de </a:t>
                      </a:r>
                      <a:r>
                        <a:rPr lang="en-US" sz="1400" b="1" i="0" u="none" strike="noStrike" dirty="0" err="1">
                          <a:solidFill>
                            <a:srgbClr val="000000"/>
                          </a:solidFill>
                          <a:latin typeface="Calibri"/>
                        </a:rPr>
                        <a:t>caja</a:t>
                      </a:r>
                      <a:r>
                        <a:rPr lang="en-US" sz="1400" b="1" i="0" u="none" strike="noStrike" dirty="0">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rtl="0"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000" b="0" i="0" u="none" strike="noStrike">
                          <a:solidFill>
                            <a:srgbClr val="000000"/>
                          </a:solidFill>
                          <a:latin typeface="Calibri"/>
                        </a:rPr>
                        <a:t> </a:t>
                      </a:r>
                    </a:p>
                  </a:txBody>
                  <a:tcPr marL="9386" marR="9386" marT="938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257348">
                <a:tc>
                  <a:txBody>
                    <a:bodyPr/>
                    <a:lstStyle/>
                    <a:p>
                      <a:pPr algn="l" fontAlgn="b"/>
                      <a:r>
                        <a:rPr lang="en-US" sz="1400" b="1" i="0" u="none" strike="noStrike" dirty="0" err="1">
                          <a:solidFill>
                            <a:srgbClr val="000000"/>
                          </a:solidFill>
                          <a:latin typeface="Calibri"/>
                        </a:rPr>
                        <a:t>Flujo</a:t>
                      </a:r>
                      <a:r>
                        <a:rPr lang="en-US" sz="1400" b="1" i="0" u="none" strike="noStrike" dirty="0">
                          <a:solidFill>
                            <a:srgbClr val="000000"/>
                          </a:solidFill>
                          <a:latin typeface="Calibri"/>
                        </a:rPr>
                        <a:t> de </a:t>
                      </a:r>
                      <a:r>
                        <a:rPr lang="en-US" sz="1400" b="1" i="0" u="none" strike="noStrike" dirty="0" err="1">
                          <a:solidFill>
                            <a:srgbClr val="000000"/>
                          </a:solidFill>
                          <a:latin typeface="Calibri"/>
                        </a:rPr>
                        <a:t>caja</a:t>
                      </a:r>
                      <a:r>
                        <a:rPr lang="en-US" sz="1400" b="1" i="0" u="none" strike="noStrike" dirty="0">
                          <a:solidFill>
                            <a:srgbClr val="000000"/>
                          </a:solidFill>
                          <a:latin typeface="Calibri"/>
                        </a:rPr>
                        <a:t> </a:t>
                      </a:r>
                      <a:r>
                        <a:rPr lang="en-US" sz="1400" b="1" i="0" u="none" strike="noStrike" dirty="0" err="1">
                          <a:solidFill>
                            <a:srgbClr val="000000"/>
                          </a:solidFill>
                          <a:latin typeface="Calibri"/>
                        </a:rPr>
                        <a:t>acumulado</a:t>
                      </a:r>
                      <a:r>
                        <a:rPr lang="en-US" sz="1400" b="1" i="0" u="none" strike="noStrike" dirty="0">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000" b="0" i="0" u="none" strike="noStrike" dirty="0">
                          <a:solidFill>
                            <a:srgbClr val="000000"/>
                          </a:solidFill>
                          <a:latin typeface="Calibri"/>
                        </a:rPr>
                        <a:t> </a:t>
                      </a:r>
                    </a:p>
                  </a:txBody>
                  <a:tcPr marL="9386" marR="9386" marT="938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685802" y="1295393"/>
          <a:ext cx="6419849" cy="891540"/>
        </p:xfrm>
        <a:graphic>
          <a:graphicData uri="http://schemas.openxmlformats.org/drawingml/2006/table">
            <a:tbl>
              <a:tblPr/>
              <a:tblGrid>
                <a:gridCol w="2828269"/>
                <a:gridCol w="498161"/>
                <a:gridCol w="401743"/>
                <a:gridCol w="385674"/>
                <a:gridCol w="337464"/>
                <a:gridCol w="325411"/>
                <a:gridCol w="353533"/>
                <a:gridCol w="401743"/>
                <a:gridCol w="421830"/>
                <a:gridCol w="466021"/>
              </a:tblGrid>
              <a:tr h="203830">
                <a:tc>
                  <a:txBody>
                    <a:bodyPr/>
                    <a:lstStyle/>
                    <a:p>
                      <a:pPr algn="l" rtl="0" fontAlgn="t"/>
                      <a:r>
                        <a:rPr lang="en-US" sz="14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4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256">
                <a:tc>
                  <a:txBody>
                    <a:bodyPr/>
                    <a:lstStyle/>
                    <a:p>
                      <a:pPr algn="l" rtl="0" fontAlgn="t"/>
                      <a:r>
                        <a:rPr lang="en-US" sz="1400" b="1" i="0" u="sng" strike="noStrike" dirty="0" err="1">
                          <a:solidFill>
                            <a:srgbClr val="000000"/>
                          </a:solidFill>
                          <a:latin typeface="Calibri"/>
                        </a:rPr>
                        <a:t>Ingresos</a:t>
                      </a:r>
                      <a:r>
                        <a:rPr lang="en-US" sz="1400" b="1" i="0" u="sng" strike="noStrike" dirty="0">
                          <a:solidFill>
                            <a:srgbClr val="000000"/>
                          </a:solidFill>
                          <a:latin typeface="Calibri"/>
                        </a:rPr>
                        <a:t> </a:t>
                      </a:r>
                      <a:r>
                        <a:rPr lang="en-US" sz="1400" b="1" i="0" u="sng" strike="noStrike" dirty="0" err="1">
                          <a:solidFill>
                            <a:srgbClr val="000000"/>
                          </a:solidFill>
                          <a:latin typeface="Calibri"/>
                        </a:rPr>
                        <a:t>gravables</a:t>
                      </a:r>
                      <a:r>
                        <a:rPr lang="en-US" sz="1400" b="1" i="0" u="sng"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1" i="0" u="sng"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256">
                <a:tc>
                  <a:txBody>
                    <a:bodyPr/>
                    <a:lstStyle/>
                    <a:p>
                      <a:pPr algn="l" rtl="0" fontAlgn="t"/>
                      <a:r>
                        <a:rPr lang="en-US" sz="1400" b="1" i="0" u="none" strike="noStrike" dirty="0">
                          <a:solidFill>
                            <a:srgbClr val="FF0000"/>
                          </a:solidFill>
                          <a:latin typeface="Calibri"/>
                        </a:rPr>
                        <a:t>+ </a:t>
                      </a:r>
                      <a:r>
                        <a:rPr lang="en-US" sz="1400" b="1" i="0" u="none" strike="noStrike" dirty="0" err="1">
                          <a:solidFill>
                            <a:srgbClr val="FF0000"/>
                          </a:solidFill>
                          <a:latin typeface="Calibri"/>
                        </a:rPr>
                        <a:t>Ingresos</a:t>
                      </a:r>
                      <a:r>
                        <a:rPr lang="en-US" sz="1400" b="1" i="0" u="none" strike="noStrike" dirty="0">
                          <a:solidFill>
                            <a:srgbClr val="FF0000"/>
                          </a:solidFill>
                          <a:latin typeface="Calibri"/>
                        </a:rPr>
                        <a:t> </a:t>
                      </a:r>
                      <a:r>
                        <a:rPr lang="en-US" sz="1400" b="1" i="0" u="none" strike="noStrike" dirty="0" err="1">
                          <a:solidFill>
                            <a:srgbClr val="FF0000"/>
                          </a:solidFill>
                          <a:latin typeface="Calibri"/>
                        </a:rPr>
                        <a:t>por</a:t>
                      </a:r>
                      <a:r>
                        <a:rPr lang="en-US" sz="1400" b="1" i="0" u="none" strike="noStrike" dirty="0">
                          <a:solidFill>
                            <a:srgbClr val="FF0000"/>
                          </a:solidFill>
                          <a:latin typeface="Calibri"/>
                        </a:rPr>
                        <a:t> </a:t>
                      </a:r>
                      <a:r>
                        <a:rPr lang="en-US" sz="1400" b="1" i="0" u="none" strike="noStrike" dirty="0" err="1">
                          <a:solidFill>
                            <a:srgbClr val="FF0000"/>
                          </a:solidFill>
                          <a:latin typeface="Calibri"/>
                        </a:rPr>
                        <a:t>venta</a:t>
                      </a:r>
                      <a:r>
                        <a:rPr lang="en-US" sz="1400" b="1" i="0" u="none" strike="noStrike" dirty="0">
                          <a:solidFill>
                            <a:srgbClr val="FF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256">
                <a:tc>
                  <a:txBody>
                    <a:bodyPr/>
                    <a:lstStyle/>
                    <a:p>
                      <a:pPr algn="l" rtl="0" fontAlgn="t"/>
                      <a:r>
                        <a:rPr lang="es-ES" sz="1400" b="0" i="0" u="none" strike="noStrike" dirty="0">
                          <a:solidFill>
                            <a:srgbClr val="000000"/>
                          </a:solidFill>
                          <a:latin typeface="Calibri"/>
                        </a:rPr>
                        <a:t>+Ingresos por venta de activos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4 CuadroTexto"/>
          <p:cNvSpPr txBox="1"/>
          <p:nvPr/>
        </p:nvSpPr>
        <p:spPr>
          <a:xfrm>
            <a:off x="5029200" y="0"/>
            <a:ext cx="41148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_tradnl" dirty="0" smtClean="0"/>
              <a:t>Es necesario realizar una proyección de la cantidad que producirá y/o venderá el proyecto a través del tiempo y de la evolución del precio.</a:t>
            </a:r>
            <a:endParaRPr lang="en-US" dirty="0"/>
          </a:p>
        </p:txBody>
      </p:sp>
      <p:cxnSp>
        <p:nvCxnSpPr>
          <p:cNvPr id="7" name="6 Conector recto de flecha"/>
          <p:cNvCxnSpPr/>
          <p:nvPr/>
        </p:nvCxnSpPr>
        <p:spPr>
          <a:xfrm rot="10800000" flipV="1">
            <a:off x="2819400" y="609600"/>
            <a:ext cx="21336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7 CuadroTexto"/>
          <p:cNvSpPr txBox="1"/>
          <p:nvPr/>
        </p:nvSpPr>
        <p:spPr>
          <a:xfrm>
            <a:off x="685800" y="2819400"/>
            <a:ext cx="7543800" cy="369332"/>
          </a:xfrm>
          <a:prstGeom prst="rect">
            <a:avLst/>
          </a:prstGeom>
          <a:noFill/>
        </p:spPr>
        <p:txBody>
          <a:bodyPr wrap="square" rtlCol="0">
            <a:spAutoFit/>
          </a:bodyPr>
          <a:lstStyle/>
          <a:p>
            <a:r>
              <a:rPr lang="es-ES_tradnl" dirty="0" smtClean="0"/>
              <a:t>Es decir, podríamos descomponer el renglón en: </a:t>
            </a:r>
            <a:endParaRPr lang="en-US" dirty="0"/>
          </a:p>
        </p:txBody>
      </p:sp>
      <p:graphicFrame>
        <p:nvGraphicFramePr>
          <p:cNvPr id="9" name="8 Tabla"/>
          <p:cNvGraphicFramePr>
            <a:graphicFrameLocks noGrp="1"/>
          </p:cNvGraphicFramePr>
          <p:nvPr/>
        </p:nvGraphicFramePr>
        <p:xfrm>
          <a:off x="609600" y="3581400"/>
          <a:ext cx="6419849" cy="908685"/>
        </p:xfrm>
        <a:graphic>
          <a:graphicData uri="http://schemas.openxmlformats.org/drawingml/2006/table">
            <a:tbl>
              <a:tblPr/>
              <a:tblGrid>
                <a:gridCol w="2828269"/>
                <a:gridCol w="498161"/>
                <a:gridCol w="401743"/>
                <a:gridCol w="385674"/>
                <a:gridCol w="337464"/>
                <a:gridCol w="325411"/>
                <a:gridCol w="404878"/>
                <a:gridCol w="350398"/>
                <a:gridCol w="421830"/>
                <a:gridCol w="466021"/>
              </a:tblGrid>
              <a:tr h="203830">
                <a:tc>
                  <a:txBody>
                    <a:bodyPr/>
                    <a:lstStyle/>
                    <a:p>
                      <a:pPr algn="l" rtl="0" fontAlgn="t"/>
                      <a:r>
                        <a:rPr lang="en-US" sz="14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4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256">
                <a:tc>
                  <a:txBody>
                    <a:bodyPr/>
                    <a:lstStyle/>
                    <a:p>
                      <a:pPr algn="l" rtl="0" fontAlgn="t"/>
                      <a:r>
                        <a:rPr lang="es-ES_tradnl" sz="1400" b="1" i="0" u="sng" strike="noStrike" dirty="0" smtClean="0">
                          <a:solidFill>
                            <a:srgbClr val="000000"/>
                          </a:solidFill>
                          <a:latin typeface="Calibri"/>
                        </a:rPr>
                        <a:t>Ingresos por ventas:</a:t>
                      </a:r>
                      <a:r>
                        <a:rPr lang="es-ES_tradnl" sz="1400" b="1" i="0" u="sng" strike="noStrike" baseline="0" dirty="0" smtClean="0">
                          <a:solidFill>
                            <a:srgbClr val="000000"/>
                          </a:solidFill>
                          <a:latin typeface="Calibri"/>
                        </a:rPr>
                        <a:t> </a:t>
                      </a:r>
                      <a:endParaRPr lang="en-US" sz="1400" b="1" i="0" u="sng"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1" i="0" u="sng"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0030">
                <a:tc>
                  <a:txBody>
                    <a:bodyPr/>
                    <a:lstStyle/>
                    <a:p>
                      <a:pPr algn="l" rtl="0" fontAlgn="t"/>
                      <a:r>
                        <a:rPr lang="es-ES_tradnl" sz="1400" b="1" i="0" u="none" strike="noStrike" dirty="0" smtClean="0">
                          <a:solidFill>
                            <a:srgbClr val="FF0000"/>
                          </a:solidFill>
                          <a:latin typeface="Calibri"/>
                        </a:rPr>
                        <a:t>Ventas</a:t>
                      </a:r>
                      <a:r>
                        <a:rPr lang="es-ES_tradnl" sz="1400" b="1" i="0" u="none" strike="noStrike" baseline="0" dirty="0" smtClean="0">
                          <a:solidFill>
                            <a:srgbClr val="FF0000"/>
                          </a:solidFill>
                          <a:latin typeface="Calibri"/>
                        </a:rPr>
                        <a:t> </a:t>
                      </a:r>
                      <a:endParaRPr lang="en-US" sz="1400" b="1" i="0" u="none" strike="noStrike" dirty="0">
                        <a:solidFill>
                          <a:srgbClr val="FF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100</a:t>
                      </a:r>
                      <a:endParaRPr lang="en-US" sz="14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smtClean="0">
                          <a:solidFill>
                            <a:srgbClr val="000000"/>
                          </a:solidFill>
                          <a:latin typeface="Calibri"/>
                        </a:rPr>
                        <a:t>110</a:t>
                      </a:r>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120</a:t>
                      </a:r>
                      <a:endParaRPr lang="en-US" sz="14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Calibri"/>
                        </a:rPr>
                        <a:t>130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ES_tradnl" sz="1400" b="0" i="0" u="none" strike="noStrike" dirty="0" smtClean="0">
                          <a:solidFill>
                            <a:srgbClr val="000000"/>
                          </a:solidFill>
                          <a:latin typeface="Calibri"/>
                        </a:rPr>
                        <a:t>130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latin typeface="Calibri"/>
                        </a:rPr>
                        <a:t>130</a:t>
                      </a:r>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130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256">
                <a:tc>
                  <a:txBody>
                    <a:bodyPr/>
                    <a:lstStyle/>
                    <a:p>
                      <a:pPr algn="l" rtl="0" fontAlgn="t"/>
                      <a:r>
                        <a:rPr lang="es-ES" sz="1400" b="1" i="0" u="none" strike="noStrike" dirty="0" smtClean="0">
                          <a:solidFill>
                            <a:srgbClr val="FF0000"/>
                          </a:solidFill>
                          <a:latin typeface="Calibri"/>
                        </a:rPr>
                        <a:t>Precio</a:t>
                      </a:r>
                      <a:r>
                        <a:rPr lang="es-ES" sz="1400" b="0" i="0" u="none" strike="noStrike" dirty="0" smtClean="0">
                          <a:solidFill>
                            <a:srgbClr val="FF0000"/>
                          </a:solidFill>
                          <a:latin typeface="Calibri"/>
                        </a:rPr>
                        <a:t> </a:t>
                      </a:r>
                      <a:endParaRPr lang="es-ES" sz="1400" b="0" i="0" u="none" strike="noStrike" dirty="0">
                        <a:solidFill>
                          <a:srgbClr val="FF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30</a:t>
                      </a:r>
                      <a:endParaRPr lang="en-US" sz="14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smtClean="0">
                          <a:solidFill>
                            <a:srgbClr val="000000"/>
                          </a:solidFill>
                          <a:latin typeface="Calibri"/>
                        </a:rPr>
                        <a:t>33</a:t>
                      </a:r>
                      <a:r>
                        <a:rPr lang="en-US" sz="14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400" b="0" i="0" u="none" strike="noStrike" dirty="0">
                          <a:solidFill>
                            <a:srgbClr val="000000"/>
                          </a:solidFill>
                          <a:latin typeface="Calibri"/>
                        </a:rPr>
                        <a:t> </a:t>
                      </a:r>
                      <a:r>
                        <a:rPr lang="en-US" sz="1400" b="0" i="0" u="none" strike="noStrike" dirty="0" smtClean="0">
                          <a:solidFill>
                            <a:srgbClr val="000000"/>
                          </a:solidFill>
                          <a:latin typeface="Calibri"/>
                        </a:rPr>
                        <a:t>39</a:t>
                      </a:r>
                      <a:endParaRPr lang="en-US" sz="1400" b="0" i="0" u="none" strike="noStrike" dirty="0">
                        <a:solidFill>
                          <a:srgbClr val="000000"/>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45</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50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60</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1143000" y="1066800"/>
          <a:ext cx="6496050" cy="3274695"/>
        </p:xfrm>
        <a:graphic>
          <a:graphicData uri="http://schemas.openxmlformats.org/drawingml/2006/table">
            <a:tbl>
              <a:tblPr/>
              <a:tblGrid>
                <a:gridCol w="2861839"/>
                <a:gridCol w="504074"/>
                <a:gridCol w="406512"/>
                <a:gridCol w="390251"/>
                <a:gridCol w="341469"/>
                <a:gridCol w="329274"/>
                <a:gridCol w="357729"/>
                <a:gridCol w="406512"/>
                <a:gridCol w="426837"/>
                <a:gridCol w="471553"/>
              </a:tblGrid>
              <a:tr h="250609">
                <a:tc>
                  <a:txBody>
                    <a:bodyPr/>
                    <a:lstStyle/>
                    <a:p>
                      <a:pPr algn="l" rtl="0" fontAlgn="t"/>
                      <a:r>
                        <a:rPr lang="en-US" sz="16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6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6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6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6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6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6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1" i="0" u="sng" strike="noStrike" dirty="0" err="1">
                          <a:solidFill>
                            <a:srgbClr val="000000"/>
                          </a:solidFill>
                          <a:latin typeface="Calibri"/>
                        </a:rPr>
                        <a:t>Ingresos</a:t>
                      </a:r>
                      <a:r>
                        <a:rPr lang="en-US" sz="1600" b="1" i="0" u="sng" strike="noStrike" dirty="0">
                          <a:solidFill>
                            <a:srgbClr val="000000"/>
                          </a:solidFill>
                          <a:latin typeface="Calibri"/>
                        </a:rPr>
                        <a:t> </a:t>
                      </a:r>
                      <a:r>
                        <a:rPr lang="en-US" sz="1600" b="1" i="0" u="sng" strike="noStrike" dirty="0" err="1">
                          <a:solidFill>
                            <a:srgbClr val="000000"/>
                          </a:solidFill>
                          <a:latin typeface="Calibri"/>
                        </a:rPr>
                        <a:t>gravables</a:t>
                      </a:r>
                      <a:r>
                        <a:rPr lang="en-US" sz="1600" b="1" i="0" u="sng"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1" i="0" u="sng"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1" i="0" u="none" strike="noStrike" dirty="0">
                          <a:solidFill>
                            <a:schemeClr val="tx1"/>
                          </a:solidFill>
                          <a:latin typeface="Calibri"/>
                        </a:rPr>
                        <a:t>+ </a:t>
                      </a:r>
                      <a:r>
                        <a:rPr lang="en-US" sz="1600" b="1" i="0" u="none" strike="noStrike" dirty="0" err="1">
                          <a:solidFill>
                            <a:schemeClr val="tx1"/>
                          </a:solidFill>
                          <a:latin typeface="Calibri"/>
                        </a:rPr>
                        <a:t>Ingresos</a:t>
                      </a:r>
                      <a:r>
                        <a:rPr lang="en-US" sz="1600" b="1" i="0" u="none" strike="noStrike" dirty="0">
                          <a:solidFill>
                            <a:schemeClr val="tx1"/>
                          </a:solidFill>
                          <a:latin typeface="Calibri"/>
                        </a:rPr>
                        <a:t> </a:t>
                      </a:r>
                      <a:r>
                        <a:rPr lang="en-US" sz="1600" b="1" i="0" u="none" strike="noStrike" dirty="0" err="1">
                          <a:solidFill>
                            <a:schemeClr val="tx1"/>
                          </a:solidFill>
                          <a:latin typeface="Calibri"/>
                        </a:rPr>
                        <a:t>por</a:t>
                      </a:r>
                      <a:r>
                        <a:rPr lang="en-US" sz="1600" b="1" i="0" u="none" strike="noStrike" dirty="0">
                          <a:solidFill>
                            <a:schemeClr val="tx1"/>
                          </a:solidFill>
                          <a:latin typeface="Calibri"/>
                        </a:rPr>
                        <a:t> </a:t>
                      </a:r>
                      <a:r>
                        <a:rPr lang="en-US" sz="1600" b="1" i="0" u="none" strike="noStrike" dirty="0" err="1">
                          <a:solidFill>
                            <a:schemeClr val="tx1"/>
                          </a:solidFill>
                          <a:latin typeface="Calibri"/>
                        </a:rPr>
                        <a:t>venta</a:t>
                      </a:r>
                      <a:r>
                        <a:rPr lang="en-US" sz="16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s-ES" sz="1600" b="0" i="0" u="none" strike="noStrike" dirty="0">
                          <a:solidFill>
                            <a:srgbClr val="000000"/>
                          </a:solidFill>
                          <a:latin typeface="Calibri"/>
                        </a:rPr>
                        <a:t>+Ingresos por venta de activos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3505">
                <a:tc>
                  <a:txBody>
                    <a:bodyPr/>
                    <a:lstStyle/>
                    <a:p>
                      <a:pPr algn="l" rtl="0" fontAlgn="t"/>
                      <a:r>
                        <a:rPr lang="es-ES" sz="1600" b="1" i="0" u="sng" strike="noStrike" dirty="0">
                          <a:solidFill>
                            <a:srgbClr val="000000"/>
                          </a:solidFill>
                          <a:latin typeface="Calibri"/>
                        </a:rPr>
                        <a:t>Egresos que disminuyen el pago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1" i="0" u="sng"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0" i="0" u="none" strike="noStrike" dirty="0">
                          <a:solidFill>
                            <a:srgbClr val="000000"/>
                          </a:solidFill>
                          <a:latin typeface="Calibri"/>
                        </a:rPr>
                        <a:t>-</a:t>
                      </a:r>
                      <a:r>
                        <a:rPr lang="en-US" sz="1600" b="0" i="0" u="none" strike="noStrike" dirty="0" err="1">
                          <a:solidFill>
                            <a:srgbClr val="000000"/>
                          </a:solidFill>
                          <a:latin typeface="Calibri"/>
                        </a:rPr>
                        <a:t>Costos</a:t>
                      </a:r>
                      <a:r>
                        <a:rPr lang="en-US" sz="1600" b="0" i="0" u="none" strike="noStrike" dirty="0">
                          <a:solidFill>
                            <a:srgbClr val="000000"/>
                          </a:solidFill>
                          <a:latin typeface="Calibri"/>
                        </a:rPr>
                        <a:t> de </a:t>
                      </a:r>
                      <a:r>
                        <a:rPr lang="en-US" sz="1600" b="0" i="0" u="none" strike="noStrike" dirty="0" err="1">
                          <a:solidFill>
                            <a:srgbClr val="000000"/>
                          </a:solidFill>
                          <a:latin typeface="Calibri"/>
                        </a:rPr>
                        <a:t>operación</a:t>
                      </a:r>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0" i="0" u="none" strike="noStrike" dirty="0">
                          <a:solidFill>
                            <a:srgbClr val="000000"/>
                          </a:solidFill>
                          <a:latin typeface="Calibri"/>
                        </a:rPr>
                        <a:t>- </a:t>
                      </a:r>
                      <a:r>
                        <a:rPr lang="en-US" sz="1600" b="0" i="0" u="none" strike="noStrike" dirty="0" err="1">
                          <a:solidFill>
                            <a:srgbClr val="000000"/>
                          </a:solidFill>
                          <a:latin typeface="Calibri"/>
                        </a:rPr>
                        <a:t>Costos</a:t>
                      </a:r>
                      <a:r>
                        <a:rPr lang="en-US" sz="1600" b="0" i="0" u="none" strike="noStrike" dirty="0">
                          <a:solidFill>
                            <a:srgbClr val="000000"/>
                          </a:solidFill>
                          <a:latin typeface="Calibri"/>
                        </a:rPr>
                        <a:t> de </a:t>
                      </a:r>
                      <a:r>
                        <a:rPr lang="en-US" sz="1600" b="0" i="0" u="none" strike="noStrike" dirty="0" err="1">
                          <a:solidFill>
                            <a:srgbClr val="000000"/>
                          </a:solidFill>
                          <a:latin typeface="Calibri"/>
                        </a:rPr>
                        <a:t>administración</a:t>
                      </a:r>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s-ES" sz="1600" b="0" i="0" u="none" strike="noStrike" dirty="0">
                          <a:solidFill>
                            <a:srgbClr val="000000"/>
                          </a:solidFill>
                          <a:latin typeface="Calibri"/>
                        </a:rPr>
                        <a:t>- Costos de Ventas  y comercialización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1" i="0" u="none" strike="noStrike" dirty="0">
                          <a:solidFill>
                            <a:srgbClr val="FF0000"/>
                          </a:solidFill>
                          <a:latin typeface="Calibri"/>
                        </a:rPr>
                        <a:t>-</a:t>
                      </a:r>
                      <a:r>
                        <a:rPr lang="en-US" sz="1600" b="1" i="0" u="none" strike="noStrike" dirty="0" err="1">
                          <a:solidFill>
                            <a:srgbClr val="FF0000"/>
                          </a:solidFill>
                          <a:latin typeface="Calibri"/>
                        </a:rPr>
                        <a:t>Depreciaciones</a:t>
                      </a:r>
                      <a:r>
                        <a:rPr lang="en-US" sz="1600" b="1" i="0" u="none" strike="noStrike" dirty="0">
                          <a:solidFill>
                            <a:srgbClr val="FF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1" i="0" u="none" strike="noStrike" dirty="0">
                          <a:solidFill>
                            <a:srgbClr val="FF0000"/>
                          </a:solidFill>
                          <a:latin typeface="Calibri"/>
                        </a:rPr>
                        <a:t>- </a:t>
                      </a:r>
                      <a:r>
                        <a:rPr lang="en-US" sz="1600" b="1" i="0" u="none" strike="noStrike" dirty="0" err="1">
                          <a:solidFill>
                            <a:srgbClr val="FF0000"/>
                          </a:solidFill>
                          <a:latin typeface="Calibri"/>
                        </a:rPr>
                        <a:t>Amortizaciones</a:t>
                      </a:r>
                      <a:r>
                        <a:rPr lang="en-US" sz="1600" b="1" i="0" u="none" strike="noStrike" dirty="0">
                          <a:solidFill>
                            <a:srgbClr val="FF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018">
                <a:tc>
                  <a:txBody>
                    <a:bodyPr/>
                    <a:lstStyle/>
                    <a:p>
                      <a:pPr algn="l" rtl="0" fontAlgn="t"/>
                      <a:r>
                        <a:rPr lang="en-US" sz="1600" b="1" i="0" u="none" strike="noStrike" dirty="0">
                          <a:solidFill>
                            <a:srgbClr val="FF0000"/>
                          </a:solidFill>
                          <a:latin typeface="Calibri"/>
                        </a:rPr>
                        <a:t>- Valor en </a:t>
                      </a:r>
                      <a:r>
                        <a:rPr lang="en-US" sz="1600" b="1" i="0" u="none" strike="noStrike" dirty="0" err="1">
                          <a:solidFill>
                            <a:srgbClr val="FF0000"/>
                          </a:solidFill>
                          <a:latin typeface="Calibri"/>
                        </a:rPr>
                        <a:t>libros</a:t>
                      </a:r>
                      <a:r>
                        <a:rPr lang="en-US" sz="1600" b="1" i="0" u="none" strike="noStrike" dirty="0">
                          <a:solidFill>
                            <a:srgbClr val="FF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4 CuadroTexto"/>
          <p:cNvSpPr txBox="1"/>
          <p:nvPr/>
        </p:nvSpPr>
        <p:spPr>
          <a:xfrm>
            <a:off x="4648200" y="4876800"/>
            <a:ext cx="41910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_tradnl" dirty="0" smtClean="0"/>
              <a:t>Es necesario elaborar el cuadro de depreciación del activo fijo o amortización del activo diferido. </a:t>
            </a:r>
            <a:endParaRPr lang="en-US" dirty="0"/>
          </a:p>
        </p:txBody>
      </p:sp>
      <p:cxnSp>
        <p:nvCxnSpPr>
          <p:cNvPr id="7" name="6 Conector recto de flecha"/>
          <p:cNvCxnSpPr/>
          <p:nvPr/>
        </p:nvCxnSpPr>
        <p:spPr>
          <a:xfrm rot="10800000">
            <a:off x="2819400" y="3733800"/>
            <a:ext cx="16764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28600" y="0"/>
            <a:ext cx="8229600" cy="1143000"/>
          </a:xfrm>
        </p:spPr>
        <p:txBody>
          <a:bodyPr/>
          <a:lstStyle/>
          <a:p>
            <a:r>
              <a:rPr lang="es-ES_tradnl" dirty="0" smtClean="0"/>
              <a:t>Depreciación, amortizaciones </a:t>
            </a:r>
            <a:endParaRPr lang="en-US" dirty="0"/>
          </a:p>
        </p:txBody>
      </p:sp>
      <p:sp>
        <p:nvSpPr>
          <p:cNvPr id="4" name="3 CuadroTexto"/>
          <p:cNvSpPr txBox="1"/>
          <p:nvPr/>
        </p:nvSpPr>
        <p:spPr>
          <a:xfrm>
            <a:off x="381000" y="1066800"/>
            <a:ext cx="7924800" cy="2308324"/>
          </a:xfrm>
          <a:prstGeom prst="rect">
            <a:avLst/>
          </a:prstGeom>
          <a:noFill/>
        </p:spPr>
        <p:txBody>
          <a:bodyPr wrap="square" rtlCol="0">
            <a:spAutoFit/>
          </a:bodyPr>
          <a:lstStyle/>
          <a:p>
            <a:r>
              <a:rPr lang="es-ES_tradnl" sz="2400" dirty="0" smtClean="0"/>
              <a:t>El método comúnmente empleado en los proyectos es el método de línea recta. Para ello es necesario precisar si existe un valor residual, el monto de la inversión realizada en el activo y el número de años en los cuales se depreciará. </a:t>
            </a:r>
          </a:p>
          <a:p>
            <a:endParaRPr lang="es-ES_tradnl" sz="2400" dirty="0" smtClean="0"/>
          </a:p>
          <a:p>
            <a:r>
              <a:rPr lang="es-ES_tradnl" sz="2400" dirty="0" smtClean="0"/>
              <a:t>La depreciación anual es calculada de la siguiente manera</a:t>
            </a:r>
            <a:r>
              <a:rPr lang="es-ES_tradnl" dirty="0" smtClean="0"/>
              <a:t>: </a:t>
            </a:r>
            <a:endParaRPr lang="en-US" dirty="0"/>
          </a:p>
        </p:txBody>
      </p:sp>
      <p:graphicFrame>
        <p:nvGraphicFramePr>
          <p:cNvPr id="6" name="Object 2"/>
          <p:cNvGraphicFramePr>
            <a:graphicFrameLocks noChangeAspect="1"/>
          </p:cNvGraphicFramePr>
          <p:nvPr/>
        </p:nvGraphicFramePr>
        <p:xfrm>
          <a:off x="2095500" y="3581400"/>
          <a:ext cx="4346575" cy="990600"/>
        </p:xfrm>
        <a:graphic>
          <a:graphicData uri="http://schemas.openxmlformats.org/presentationml/2006/ole">
            <p:oleObj spid="_x0000_s49154" name="Ecuación" r:id="rId3" imgW="1726920" imgH="393480" progId="Equation.3">
              <p:embed/>
            </p:oleObj>
          </a:graphicData>
        </a:graphic>
      </p:graphicFrame>
      <p:sp>
        <p:nvSpPr>
          <p:cNvPr id="8" name="7 CuadroTexto"/>
          <p:cNvSpPr txBox="1"/>
          <p:nvPr/>
        </p:nvSpPr>
        <p:spPr>
          <a:xfrm>
            <a:off x="228600" y="4800600"/>
            <a:ext cx="7772400" cy="1754326"/>
          </a:xfrm>
          <a:prstGeom prst="rect">
            <a:avLst/>
          </a:prstGeom>
          <a:noFill/>
        </p:spPr>
        <p:txBody>
          <a:bodyPr wrap="square" rtlCol="0">
            <a:spAutoFit/>
          </a:bodyPr>
          <a:lstStyle/>
          <a:p>
            <a:r>
              <a:rPr lang="es-ES_tradnl" dirty="0" smtClean="0"/>
              <a:t>Donde: </a:t>
            </a:r>
          </a:p>
          <a:p>
            <a:r>
              <a:rPr lang="es-ES_tradnl" dirty="0" err="1" smtClean="0"/>
              <a:t>Depanual</a:t>
            </a:r>
            <a:r>
              <a:rPr lang="es-ES_tradnl" dirty="0" smtClean="0"/>
              <a:t>= Depreciación anual </a:t>
            </a:r>
          </a:p>
          <a:p>
            <a:r>
              <a:rPr lang="es-ES_tradnl" dirty="0" smtClean="0"/>
              <a:t>Inversión= Es el monto de la inversión correspondiente costo de </a:t>
            </a:r>
            <a:r>
              <a:rPr lang="es-ES_tradnl" dirty="0" err="1" smtClean="0"/>
              <a:t>adquición</a:t>
            </a:r>
            <a:r>
              <a:rPr lang="es-ES_tradnl" dirty="0" smtClean="0"/>
              <a:t> del activo </a:t>
            </a:r>
            <a:r>
              <a:rPr lang="es-ES_tradnl" dirty="0" err="1" smtClean="0"/>
              <a:t>activo</a:t>
            </a:r>
            <a:endParaRPr lang="es-ES_tradnl" dirty="0" smtClean="0"/>
          </a:p>
          <a:p>
            <a:r>
              <a:rPr lang="es-ES_tradnl" dirty="0" smtClean="0"/>
              <a:t>VR= Es el valor residual al momento de finalizar el período </a:t>
            </a:r>
          </a:p>
          <a:p>
            <a:r>
              <a:rPr lang="es-ES_tradnl" dirty="0" smtClean="0"/>
              <a:t>n= Número de períodos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Cuadro de depreciaciones y amortizaciones </a:t>
            </a:r>
            <a:endParaRPr lang="en-US" dirty="0"/>
          </a:p>
        </p:txBody>
      </p:sp>
      <p:graphicFrame>
        <p:nvGraphicFramePr>
          <p:cNvPr id="4" name="3 Tabla"/>
          <p:cNvGraphicFramePr>
            <a:graphicFrameLocks noGrp="1"/>
          </p:cNvGraphicFramePr>
          <p:nvPr/>
        </p:nvGraphicFramePr>
        <p:xfrm>
          <a:off x="990600" y="1676400"/>
          <a:ext cx="5867399" cy="2188845"/>
        </p:xfrm>
        <a:graphic>
          <a:graphicData uri="http://schemas.openxmlformats.org/drawingml/2006/table">
            <a:tbl>
              <a:tblPr/>
              <a:tblGrid>
                <a:gridCol w="828338"/>
                <a:gridCol w="966396"/>
                <a:gridCol w="994006"/>
                <a:gridCol w="741326"/>
                <a:gridCol w="706014"/>
                <a:gridCol w="1631319"/>
              </a:tblGrid>
              <a:tr h="723900">
                <a:tc>
                  <a:txBody>
                    <a:bodyPr/>
                    <a:lstStyle/>
                    <a:p>
                      <a:pPr algn="l" fontAlgn="b"/>
                      <a:r>
                        <a:rPr lang="en-US" sz="1600" b="1" i="0" u="none" strike="noStrike" dirty="0" err="1">
                          <a:solidFill>
                            <a:srgbClr val="000000"/>
                          </a:solidFill>
                          <a:latin typeface="Calibri"/>
                        </a:rPr>
                        <a:t>Activo</a:t>
                      </a:r>
                      <a:r>
                        <a:rPr lang="en-US" sz="1600" b="1"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n-US" sz="1600" b="1" i="0" u="none" strike="noStrike" dirty="0" err="1">
                          <a:solidFill>
                            <a:srgbClr val="000000"/>
                          </a:solidFill>
                          <a:latin typeface="Calibri"/>
                        </a:rPr>
                        <a:t>Monto</a:t>
                      </a:r>
                      <a:r>
                        <a:rPr lang="en-US" sz="1600" b="1" i="0" u="none" strike="noStrike" dirty="0">
                          <a:solidFill>
                            <a:srgbClr val="000000"/>
                          </a:solidFill>
                          <a:latin typeface="Calibri"/>
                        </a:rPr>
                        <a:t> </a:t>
                      </a:r>
                      <a:r>
                        <a:rPr lang="en-US" sz="1600" b="1" i="0" u="none" strike="noStrike" dirty="0" err="1">
                          <a:solidFill>
                            <a:srgbClr val="000000"/>
                          </a:solidFill>
                          <a:latin typeface="Calibri"/>
                        </a:rPr>
                        <a:t>inversión</a:t>
                      </a:r>
                      <a:r>
                        <a:rPr lang="en-US" sz="1600" b="1" i="0" u="none" strike="noStrike" dirty="0">
                          <a:solidFill>
                            <a:srgbClr val="000000"/>
                          </a:solidFill>
                          <a:latin typeface="Calibri"/>
                        </a:rPr>
                        <a:t> (I)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n-US" sz="1600" b="1" i="0" u="none" strike="noStrike" dirty="0">
                          <a:solidFill>
                            <a:srgbClr val="000000"/>
                          </a:solidFill>
                          <a:latin typeface="Calibri"/>
                        </a:rPr>
                        <a:t>Valor residual  </a:t>
                      </a:r>
                      <a:r>
                        <a:rPr lang="en-US" sz="1600" b="1" i="0" u="none" strike="noStrike" dirty="0" smtClean="0">
                          <a:solidFill>
                            <a:srgbClr val="000000"/>
                          </a:solidFill>
                          <a:latin typeface="Calibri"/>
                        </a:rPr>
                        <a:t>  (V </a:t>
                      </a:r>
                      <a:r>
                        <a:rPr lang="en-US" sz="1600" b="1" i="0" u="none" strike="noStrike" dirty="0">
                          <a:solidFill>
                            <a:srgbClr val="000000"/>
                          </a:solidFill>
                          <a:latin typeface="Calibri"/>
                        </a:rPr>
                        <a:t>R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n-US" sz="1600" b="1" i="0" u="none" strike="noStrike" dirty="0">
                          <a:solidFill>
                            <a:srgbClr val="000000"/>
                          </a:solidFill>
                          <a:latin typeface="Calibri"/>
                        </a:rPr>
                        <a:t>Valor a </a:t>
                      </a:r>
                      <a:r>
                        <a:rPr lang="en-US" sz="1600" b="1" i="0" u="none" strike="noStrike" dirty="0" err="1">
                          <a:solidFill>
                            <a:srgbClr val="000000"/>
                          </a:solidFill>
                          <a:latin typeface="Calibri"/>
                        </a:rPr>
                        <a:t>depreciar</a:t>
                      </a:r>
                      <a:r>
                        <a:rPr lang="en-US" sz="1600" b="1" i="0" u="none" strike="noStrike" dirty="0">
                          <a:solidFill>
                            <a:srgbClr val="000000"/>
                          </a:solidFill>
                          <a:latin typeface="Calibri"/>
                        </a:rPr>
                        <a:t> (</a:t>
                      </a:r>
                      <a:r>
                        <a:rPr lang="en-US" sz="1600" b="1" i="0" u="none" strike="noStrike" dirty="0" smtClean="0">
                          <a:solidFill>
                            <a:srgbClr val="000000"/>
                          </a:solidFill>
                          <a:latin typeface="Calibri"/>
                        </a:rPr>
                        <a:t>I-VR</a:t>
                      </a:r>
                      <a:r>
                        <a:rPr lang="en-US" sz="1600" b="1" i="0" u="none" strike="noStrike" dirty="0">
                          <a:solidFill>
                            <a:srgbClr val="000000"/>
                          </a:solidFill>
                          <a:latin typeface="Calibri"/>
                        </a:rPr>
                        <a:t>)</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n-US" sz="1600" b="1" i="0" u="none" strike="noStrike">
                          <a:solidFill>
                            <a:srgbClr val="000000"/>
                          </a:solidFill>
                          <a:latin typeface="Calibri"/>
                        </a:rPr>
                        <a:t>Vida útil (n)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n-US" sz="1600" b="1" i="0" u="none" strike="noStrike" dirty="0" err="1">
                          <a:solidFill>
                            <a:srgbClr val="000000"/>
                          </a:solidFill>
                          <a:latin typeface="Calibri"/>
                        </a:rPr>
                        <a:t>Depreciación</a:t>
                      </a:r>
                      <a:r>
                        <a:rPr lang="en-US" sz="1600" b="1" i="0" u="none" strike="noStrike" dirty="0">
                          <a:solidFill>
                            <a:srgbClr val="000000"/>
                          </a:solidFill>
                          <a:latin typeface="Calibri"/>
                        </a:rPr>
                        <a:t> </a:t>
                      </a:r>
                      <a:r>
                        <a:rPr lang="en-US" sz="1600" b="1" i="0" u="none" strike="noStrike" dirty="0" err="1">
                          <a:solidFill>
                            <a:srgbClr val="000000"/>
                          </a:solidFill>
                          <a:latin typeface="Calibri"/>
                        </a:rPr>
                        <a:t>anual</a:t>
                      </a:r>
                      <a:r>
                        <a:rPr lang="en-US" sz="1600" b="1" i="0" u="none" strike="noStrike" dirty="0">
                          <a:solidFill>
                            <a:srgbClr val="000000"/>
                          </a:solidFill>
                          <a:latin typeface="Calibri"/>
                        </a:rPr>
                        <a:t> (</a:t>
                      </a:r>
                      <a:r>
                        <a:rPr lang="en-US" sz="1600" b="1" i="0" u="none" strike="noStrike" dirty="0" smtClean="0">
                          <a:solidFill>
                            <a:srgbClr val="000000"/>
                          </a:solidFill>
                          <a:latin typeface="Calibri"/>
                        </a:rPr>
                        <a:t>I-VR</a:t>
                      </a:r>
                      <a:r>
                        <a:rPr lang="en-US" sz="1600" b="1" i="0" u="none" strike="noStrike" dirty="0">
                          <a:solidFill>
                            <a:srgbClr val="000000"/>
                          </a:solidFill>
                          <a:latin typeface="Calibri"/>
                        </a:rPr>
                        <a:t>)/n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1950">
                <a:tc>
                  <a:txBody>
                    <a:bodyPr/>
                    <a:lstStyle/>
                    <a:p>
                      <a:pPr algn="l" fontAlgn="b"/>
                      <a:r>
                        <a:rPr lang="en-US" sz="1600" b="0" i="0" u="none" strike="noStrike">
                          <a:solidFill>
                            <a:srgbClr val="000000"/>
                          </a:solidFill>
                          <a:latin typeface="Calibri"/>
                        </a:rPr>
                        <a:t>Edificio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1950">
                <a:tc>
                  <a:txBody>
                    <a:bodyPr/>
                    <a:lstStyle/>
                    <a:p>
                      <a:pPr algn="l" fontAlgn="b"/>
                      <a:r>
                        <a:rPr lang="en-US" sz="1600" b="0" i="0" u="none" strike="noStrike">
                          <a:solidFill>
                            <a:srgbClr val="000000"/>
                          </a:solidFill>
                          <a:latin typeface="Calibri"/>
                        </a:rPr>
                        <a:t>Equipo 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1950">
                <a:tc>
                  <a:txBody>
                    <a:bodyPr/>
                    <a:lstStyle/>
                    <a:p>
                      <a:pPr algn="l" fontAlgn="b"/>
                      <a:r>
                        <a:rPr lang="en-US" sz="1600" b="0" i="0" u="none" strike="noStrike">
                          <a:solidFill>
                            <a:srgbClr val="000000"/>
                          </a:solidFill>
                          <a:latin typeface="Calibri"/>
                        </a:rPr>
                        <a:t>Equipo 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61950">
                <a:tc>
                  <a:txBody>
                    <a:bodyPr/>
                    <a:lstStyle/>
                    <a:p>
                      <a:pPr algn="l" fontAlgn="b"/>
                      <a:r>
                        <a:rPr lang="en-US" sz="1600" b="0" i="0" u="none" strike="noStrike">
                          <a:solidFill>
                            <a:srgbClr val="000000"/>
                          </a:solidFill>
                          <a:latin typeface="Calibri"/>
                        </a:rPr>
                        <a:t>Equipo 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066801" y="1524001"/>
          <a:ext cx="6038850" cy="1041772"/>
        </p:xfrm>
        <a:graphic>
          <a:graphicData uri="http://schemas.openxmlformats.org/drawingml/2006/table">
            <a:tbl>
              <a:tblPr/>
              <a:tblGrid>
                <a:gridCol w="2660420"/>
                <a:gridCol w="468596"/>
                <a:gridCol w="377901"/>
                <a:gridCol w="362785"/>
                <a:gridCol w="317436"/>
                <a:gridCol w="306099"/>
                <a:gridCol w="332552"/>
                <a:gridCol w="377901"/>
                <a:gridCol w="396796"/>
                <a:gridCol w="438364"/>
              </a:tblGrid>
              <a:tr h="227778">
                <a:tc>
                  <a:txBody>
                    <a:bodyPr/>
                    <a:lstStyle/>
                    <a:p>
                      <a:pPr algn="l" rtl="0" fontAlgn="t"/>
                      <a:r>
                        <a:rPr lang="en-US" sz="1600" b="1" i="0" u="none" strike="noStrike" dirty="0">
                          <a:solidFill>
                            <a:srgbClr val="000000"/>
                          </a:solidFill>
                          <a:latin typeface="Calibri"/>
                        </a:rPr>
                        <a:t> </a:t>
                      </a:r>
                      <a:r>
                        <a:rPr lang="en-US" sz="1600" b="1" i="0" u="none" strike="noStrike" dirty="0" err="1">
                          <a:solidFill>
                            <a:srgbClr val="000000"/>
                          </a:solidFill>
                          <a:latin typeface="Calibri"/>
                        </a:rPr>
                        <a:t>Utilidad</a:t>
                      </a:r>
                      <a:r>
                        <a:rPr lang="en-US" sz="1600" b="1" i="0" u="none" strike="noStrike" dirty="0">
                          <a:solidFill>
                            <a:srgbClr val="000000"/>
                          </a:solidFill>
                          <a:latin typeface="Calibri"/>
                        </a:rPr>
                        <a:t> antes de </a:t>
                      </a:r>
                      <a:r>
                        <a:rPr lang="en-US" sz="1600" b="1" i="0" u="none" strike="noStrike" dirty="0" err="1">
                          <a:solidFill>
                            <a:srgbClr val="000000"/>
                          </a:solidFill>
                          <a:latin typeface="Calibri"/>
                        </a:rPr>
                        <a:t>impuestos</a:t>
                      </a:r>
                      <a:r>
                        <a:rPr lang="en-US" sz="1600" b="1"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1"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7779">
                <a:tc>
                  <a:txBody>
                    <a:bodyPr/>
                    <a:lstStyle/>
                    <a:p>
                      <a:pPr algn="l" rtl="0" fontAlgn="t"/>
                      <a:r>
                        <a:rPr lang="en-US" sz="1600" b="1" i="0" u="none" strike="noStrike" dirty="0">
                          <a:solidFill>
                            <a:srgbClr val="FF0000"/>
                          </a:solidFill>
                          <a:latin typeface="Calibri"/>
                        </a:rPr>
                        <a:t>- </a:t>
                      </a:r>
                      <a:r>
                        <a:rPr lang="en-US" sz="1600" b="1" i="0" u="none" strike="noStrike" dirty="0" err="1">
                          <a:solidFill>
                            <a:srgbClr val="FF0000"/>
                          </a:solidFill>
                          <a:latin typeface="Calibri"/>
                        </a:rPr>
                        <a:t>Impuestos</a:t>
                      </a:r>
                      <a:r>
                        <a:rPr lang="en-US" sz="1600" b="1" i="0" u="none" strike="noStrike" dirty="0">
                          <a:solidFill>
                            <a:srgbClr val="FF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35042">
                <a:tc>
                  <a:txBody>
                    <a:bodyPr/>
                    <a:lstStyle/>
                    <a:p>
                      <a:pPr algn="l" rtl="0" fontAlgn="t"/>
                      <a:r>
                        <a:rPr lang="en-US" sz="1600" b="1" i="0" u="none" strike="noStrike" dirty="0" err="1">
                          <a:solidFill>
                            <a:srgbClr val="000000"/>
                          </a:solidFill>
                          <a:latin typeface="Calibri"/>
                        </a:rPr>
                        <a:t>Utilidad</a:t>
                      </a:r>
                      <a:r>
                        <a:rPr lang="en-US" sz="1600" b="1" i="0" u="none" strike="noStrike" dirty="0">
                          <a:solidFill>
                            <a:srgbClr val="000000"/>
                          </a:solidFill>
                          <a:latin typeface="Calibri"/>
                        </a:rPr>
                        <a:t> </a:t>
                      </a:r>
                      <a:r>
                        <a:rPr lang="en-US" sz="1600" b="1" i="0" u="none" strike="noStrike" dirty="0" err="1">
                          <a:solidFill>
                            <a:srgbClr val="000000"/>
                          </a:solidFill>
                          <a:latin typeface="Calibri"/>
                        </a:rPr>
                        <a:t>luego</a:t>
                      </a:r>
                      <a:r>
                        <a:rPr lang="en-US" sz="1600" b="1" i="0" u="none" strike="noStrike" dirty="0">
                          <a:solidFill>
                            <a:srgbClr val="000000"/>
                          </a:solidFill>
                          <a:latin typeface="Calibri"/>
                        </a:rPr>
                        <a:t> de </a:t>
                      </a:r>
                      <a:r>
                        <a:rPr lang="en-US" sz="1600" b="1" i="0" u="none" strike="noStrike" dirty="0" err="1">
                          <a:solidFill>
                            <a:srgbClr val="000000"/>
                          </a:solidFill>
                          <a:latin typeface="Calibri"/>
                        </a:rPr>
                        <a:t>impuestos</a:t>
                      </a:r>
                      <a:r>
                        <a:rPr lang="en-US" sz="1600" b="1"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t"/>
                      <a:r>
                        <a:rPr lang="en-US" sz="1600" b="1"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600" b="0" i="0" u="none" strike="noStrike" dirty="0">
                          <a:solidFill>
                            <a:srgbClr val="000000"/>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5 CuadroTexto"/>
          <p:cNvSpPr txBox="1"/>
          <p:nvPr/>
        </p:nvSpPr>
        <p:spPr>
          <a:xfrm>
            <a:off x="3200400" y="533400"/>
            <a:ext cx="2362200" cy="584775"/>
          </a:xfrm>
          <a:prstGeom prst="rect">
            <a:avLst/>
          </a:prstGeom>
          <a:noFill/>
        </p:spPr>
        <p:txBody>
          <a:bodyPr wrap="square" rtlCol="0">
            <a:spAutoFit/>
          </a:bodyPr>
          <a:lstStyle/>
          <a:p>
            <a:pPr algn="ctr"/>
            <a:r>
              <a:rPr lang="es-ES_tradnl" sz="3200" dirty="0" smtClean="0"/>
              <a:t>IMPUESTOS</a:t>
            </a:r>
            <a:r>
              <a:rPr lang="es-ES_tradnl" dirty="0" smtClean="0"/>
              <a:t> </a:t>
            </a:r>
            <a:endParaRPr lang="en-US" dirty="0"/>
          </a:p>
        </p:txBody>
      </p:sp>
      <p:graphicFrame>
        <p:nvGraphicFramePr>
          <p:cNvPr id="7" name="6 Tabla"/>
          <p:cNvGraphicFramePr>
            <a:graphicFrameLocks noGrp="1"/>
          </p:cNvGraphicFramePr>
          <p:nvPr/>
        </p:nvGraphicFramePr>
        <p:xfrm>
          <a:off x="838200" y="3581400"/>
          <a:ext cx="6934200" cy="1249680"/>
        </p:xfrm>
        <a:graphic>
          <a:graphicData uri="http://schemas.openxmlformats.org/drawingml/2006/table">
            <a:tbl>
              <a:tblPr/>
              <a:tblGrid>
                <a:gridCol w="4021836"/>
                <a:gridCol w="1456182"/>
                <a:gridCol w="1456182"/>
              </a:tblGrid>
              <a:tr h="0">
                <a:tc>
                  <a:txBody>
                    <a:bodyPr/>
                    <a:lstStyle/>
                    <a:p>
                      <a:pPr algn="ctr"/>
                      <a:r>
                        <a:rPr lang="en-US" dirty="0"/>
                        <a:t>FRACCIÓN</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dirty="0"/>
                        <a:t>PORCENTAJE</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dirty="0"/>
                        <a:t>SUSTRAENDO</a:t>
                      </a:r>
                    </a:p>
                  </a:txBody>
                  <a:tcPr marL="19050" marR="19050" marT="19050" marB="19050" anchor="ctr">
                    <a:lnL>
                      <a:noFill/>
                    </a:lnL>
                    <a:lnR>
                      <a:noFill/>
                    </a:lnR>
                    <a:lnT>
                      <a:noFill/>
                    </a:lnT>
                    <a:lnB>
                      <a:noFill/>
                    </a:lnB>
                    <a:solidFill>
                      <a:schemeClr val="accent1">
                        <a:lumMod val="20000"/>
                        <a:lumOff val="80000"/>
                      </a:schemeClr>
                    </a:solidFill>
                  </a:tcPr>
                </a:tc>
              </a:tr>
              <a:tr h="0">
                <a:tc>
                  <a:txBody>
                    <a:bodyPr/>
                    <a:lstStyle/>
                    <a:p>
                      <a:r>
                        <a:rPr lang="en-US" dirty="0" err="1"/>
                        <a:t>Comprendida</a:t>
                      </a:r>
                      <a:r>
                        <a:rPr lang="en-US" dirty="0"/>
                        <a:t> </a:t>
                      </a:r>
                      <a:r>
                        <a:rPr lang="en-US" dirty="0" err="1"/>
                        <a:t>Hasta</a:t>
                      </a:r>
                      <a:r>
                        <a:rPr lang="en-US" dirty="0"/>
                        <a:t> 2000 U.T.</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a:t>15%</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a:t>0</a:t>
                      </a:r>
                    </a:p>
                  </a:txBody>
                  <a:tcPr marL="19050" marR="19050" marT="19050" marB="19050" anchor="ctr">
                    <a:lnL>
                      <a:noFill/>
                    </a:lnL>
                    <a:lnR>
                      <a:noFill/>
                    </a:lnR>
                    <a:lnT>
                      <a:noFill/>
                    </a:lnT>
                    <a:lnB>
                      <a:noFill/>
                    </a:lnB>
                    <a:solidFill>
                      <a:schemeClr val="accent1">
                        <a:lumMod val="20000"/>
                        <a:lumOff val="80000"/>
                      </a:schemeClr>
                    </a:solidFill>
                  </a:tcPr>
                </a:tc>
              </a:tr>
              <a:tr h="0">
                <a:tc>
                  <a:txBody>
                    <a:bodyPr/>
                    <a:lstStyle/>
                    <a:p>
                      <a:r>
                        <a:rPr lang="es-ES"/>
                        <a:t>Exceso de 2000 Hasta 3000 U.T.</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dirty="0"/>
                        <a:t>22%</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a:t>140</a:t>
                      </a:r>
                    </a:p>
                  </a:txBody>
                  <a:tcPr marL="19050" marR="19050" marT="19050" marB="19050" anchor="ctr">
                    <a:lnL>
                      <a:noFill/>
                    </a:lnL>
                    <a:lnR>
                      <a:noFill/>
                    </a:lnR>
                    <a:lnT>
                      <a:noFill/>
                    </a:lnT>
                    <a:lnB>
                      <a:noFill/>
                    </a:lnB>
                    <a:solidFill>
                      <a:schemeClr val="accent1">
                        <a:lumMod val="20000"/>
                        <a:lumOff val="80000"/>
                      </a:schemeClr>
                    </a:solidFill>
                  </a:tcPr>
                </a:tc>
              </a:tr>
              <a:tr h="0">
                <a:tc>
                  <a:txBody>
                    <a:bodyPr/>
                    <a:lstStyle/>
                    <a:p>
                      <a:r>
                        <a:rPr lang="en-US"/>
                        <a:t>Exceso de 3000 U.T.</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dirty="0"/>
                        <a:t>34%</a:t>
                      </a:r>
                    </a:p>
                  </a:txBody>
                  <a:tcPr marL="19050" marR="19050" marT="19050" marB="19050" anchor="ctr">
                    <a:lnL>
                      <a:noFill/>
                    </a:lnL>
                    <a:lnR>
                      <a:noFill/>
                    </a:lnR>
                    <a:lnT>
                      <a:noFill/>
                    </a:lnT>
                    <a:lnB>
                      <a:noFill/>
                    </a:lnB>
                    <a:solidFill>
                      <a:schemeClr val="accent1">
                        <a:lumMod val="20000"/>
                        <a:lumOff val="80000"/>
                      </a:schemeClr>
                    </a:solidFill>
                  </a:tcPr>
                </a:tc>
                <a:tc>
                  <a:txBody>
                    <a:bodyPr/>
                    <a:lstStyle/>
                    <a:p>
                      <a:pPr algn="ctr"/>
                      <a:r>
                        <a:rPr lang="en-US" dirty="0"/>
                        <a:t>500</a:t>
                      </a:r>
                    </a:p>
                  </a:txBody>
                  <a:tcPr marL="19050" marR="19050" marT="19050" marB="19050" anchor="ctr">
                    <a:lnL>
                      <a:noFill/>
                    </a:lnL>
                    <a:lnR>
                      <a:noFill/>
                    </a:lnR>
                    <a:lnT>
                      <a:noFill/>
                    </a:lnT>
                    <a:lnB>
                      <a:noFill/>
                    </a:lnB>
                    <a:solidFill>
                      <a:schemeClr val="accent1">
                        <a:lumMod val="20000"/>
                        <a:lumOff val="80000"/>
                      </a:schemeClr>
                    </a:solidFill>
                  </a:tcPr>
                </a:tc>
              </a:tr>
            </a:tbl>
          </a:graphicData>
        </a:graphic>
      </p:graphicFrame>
      <p:sp>
        <p:nvSpPr>
          <p:cNvPr id="8" name="7 CuadroTexto"/>
          <p:cNvSpPr txBox="1"/>
          <p:nvPr/>
        </p:nvSpPr>
        <p:spPr>
          <a:xfrm>
            <a:off x="1371600" y="2971800"/>
            <a:ext cx="6019800" cy="369332"/>
          </a:xfrm>
          <a:prstGeom prst="rect">
            <a:avLst/>
          </a:prstGeom>
          <a:noFill/>
        </p:spPr>
        <p:txBody>
          <a:bodyPr wrap="square" rtlCol="0">
            <a:spAutoFit/>
          </a:bodyPr>
          <a:lstStyle/>
          <a:p>
            <a:r>
              <a:rPr lang="es-ES_tradnl" dirty="0" smtClean="0"/>
              <a:t>Tarifas aplicables a personas jurídicas por ISLR </a:t>
            </a:r>
            <a:endParaRPr lang="en-US" dirty="0"/>
          </a:p>
        </p:txBody>
      </p:sp>
      <p:sp>
        <p:nvSpPr>
          <p:cNvPr id="9" name="8 CuadroTexto"/>
          <p:cNvSpPr txBox="1"/>
          <p:nvPr/>
        </p:nvSpPr>
        <p:spPr>
          <a:xfrm>
            <a:off x="6248400" y="2667000"/>
            <a:ext cx="28956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_tradnl" dirty="0" smtClean="0"/>
              <a:t>Recordar el monto de la unidad tributaria vigente </a:t>
            </a:r>
            <a:endParaRPr lang="en-US" dirty="0"/>
          </a:p>
        </p:txBody>
      </p:sp>
      <p:cxnSp>
        <p:nvCxnSpPr>
          <p:cNvPr id="11" name="10 Conector recto de flecha"/>
          <p:cNvCxnSpPr/>
          <p:nvPr/>
        </p:nvCxnSpPr>
        <p:spPr>
          <a:xfrm rot="10800000" flipV="1">
            <a:off x="3505200" y="3124200"/>
            <a:ext cx="26670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_tradnl" dirty="0" smtClean="0"/>
              <a:t>Flujo de caja. </a:t>
            </a:r>
            <a:r>
              <a:rPr lang="es-ES_tradnl" dirty="0" smtClean="0"/>
              <a:t>Ejercicio</a:t>
            </a:r>
            <a:endParaRPr lang="en-US" dirty="0"/>
          </a:p>
        </p:txBody>
      </p:sp>
      <p:sp>
        <p:nvSpPr>
          <p:cNvPr id="3" name="2 CuadroTexto"/>
          <p:cNvSpPr txBox="1"/>
          <p:nvPr/>
        </p:nvSpPr>
        <p:spPr>
          <a:xfrm>
            <a:off x="228600" y="1524000"/>
            <a:ext cx="7696200" cy="923330"/>
          </a:xfrm>
          <a:prstGeom prst="rect">
            <a:avLst/>
          </a:prstGeom>
          <a:noFill/>
        </p:spPr>
        <p:txBody>
          <a:bodyPr wrap="square" rtlCol="0">
            <a:spAutoFit/>
          </a:bodyPr>
          <a:lstStyle/>
          <a:p>
            <a:r>
              <a:rPr lang="es-ES_tradnl" dirty="0" smtClean="0"/>
              <a:t>Una empresa de servicios ha suministrado la siguiente información y le ha solicitado a usted que estime el flujo de caja de un proyecto en un horizonte de 10 años </a:t>
            </a:r>
            <a:endParaRPr lang="en-US" dirty="0"/>
          </a:p>
        </p:txBody>
      </p:sp>
      <p:sp>
        <p:nvSpPr>
          <p:cNvPr id="5" name="4 CuadroTexto"/>
          <p:cNvSpPr txBox="1"/>
          <p:nvPr/>
        </p:nvSpPr>
        <p:spPr>
          <a:xfrm>
            <a:off x="228600" y="2667000"/>
            <a:ext cx="8534400" cy="1200329"/>
          </a:xfrm>
          <a:prstGeom prst="rect">
            <a:avLst/>
          </a:prstGeom>
          <a:noFill/>
        </p:spPr>
        <p:txBody>
          <a:bodyPr wrap="square" rtlCol="0">
            <a:spAutoFit/>
          </a:bodyPr>
          <a:lstStyle/>
          <a:p>
            <a:pPr>
              <a:buFont typeface="Arial" pitchFamily="34" charset="0"/>
              <a:buChar char="•"/>
            </a:pPr>
            <a:r>
              <a:rPr lang="es-ES_tradnl" dirty="0" smtClean="0"/>
              <a:t> Los ingresos por venta se estiman en 200 </a:t>
            </a:r>
            <a:r>
              <a:rPr lang="es-ES_tradnl" dirty="0" err="1" smtClean="0"/>
              <a:t>u.m.</a:t>
            </a:r>
            <a:r>
              <a:rPr lang="es-ES_tradnl" dirty="0" smtClean="0"/>
              <a:t> para el primer año, posteriormente durante los siguientes 3 años se estima el ingreso por ventas aumentará interanualmente en un 4%. En el año 5 el ingreso por ventas aumentará en 36% y se estabilizará en ese nivel hasta el final del período. </a:t>
            </a:r>
            <a:endParaRPr lang="en-US" dirty="0"/>
          </a:p>
        </p:txBody>
      </p:sp>
      <p:sp>
        <p:nvSpPr>
          <p:cNvPr id="6" name="5 CuadroTexto"/>
          <p:cNvSpPr txBox="1"/>
          <p:nvPr/>
        </p:nvSpPr>
        <p:spPr>
          <a:xfrm>
            <a:off x="381000" y="4038600"/>
            <a:ext cx="8534400" cy="923330"/>
          </a:xfrm>
          <a:prstGeom prst="rect">
            <a:avLst/>
          </a:prstGeom>
          <a:noFill/>
        </p:spPr>
        <p:txBody>
          <a:bodyPr wrap="square" rtlCol="0">
            <a:spAutoFit/>
          </a:bodyPr>
          <a:lstStyle/>
          <a:p>
            <a:pPr>
              <a:buFont typeface="Arial" pitchFamily="34" charset="0"/>
              <a:buChar char="•"/>
            </a:pPr>
            <a:r>
              <a:rPr lang="es-ES_tradnl" dirty="0" smtClean="0"/>
              <a:t> Los costos de operación son iguales a 50 </a:t>
            </a:r>
            <a:r>
              <a:rPr lang="es-ES_tradnl" dirty="0" err="1" smtClean="0"/>
              <a:t>u.m.</a:t>
            </a:r>
            <a:r>
              <a:rPr lang="es-ES_tradnl" dirty="0" smtClean="0"/>
              <a:t> durante el primer año. Durante los años 2,3 y 4 se </a:t>
            </a:r>
            <a:r>
              <a:rPr lang="es-ES_tradnl" dirty="0" err="1" smtClean="0"/>
              <a:t>prevee</a:t>
            </a:r>
            <a:r>
              <a:rPr lang="es-ES_tradnl" dirty="0" smtClean="0"/>
              <a:t> que los costos de operación aumenten a 51, 52 y 54 </a:t>
            </a:r>
            <a:r>
              <a:rPr lang="es-ES_tradnl" dirty="0" err="1" smtClean="0"/>
              <a:t>u.m.</a:t>
            </a:r>
            <a:r>
              <a:rPr lang="es-ES_tradnl" dirty="0" smtClean="0"/>
              <a:t> respectivamente. A partir del año 5 los costos de operación se ubicarán en 66 </a:t>
            </a:r>
            <a:r>
              <a:rPr lang="es-ES_tradnl" dirty="0" err="1" smtClean="0"/>
              <a:t>u.m.</a:t>
            </a:r>
            <a:endParaRPr lang="en-US" dirty="0"/>
          </a:p>
        </p:txBody>
      </p:sp>
      <p:sp>
        <p:nvSpPr>
          <p:cNvPr id="7" name="6 CuadroTexto"/>
          <p:cNvSpPr txBox="1"/>
          <p:nvPr/>
        </p:nvSpPr>
        <p:spPr>
          <a:xfrm>
            <a:off x="381000" y="5257800"/>
            <a:ext cx="8534400" cy="1200329"/>
          </a:xfrm>
          <a:prstGeom prst="rect">
            <a:avLst/>
          </a:prstGeom>
          <a:noFill/>
        </p:spPr>
        <p:txBody>
          <a:bodyPr wrap="square" rtlCol="0">
            <a:spAutoFit/>
          </a:bodyPr>
          <a:lstStyle/>
          <a:p>
            <a:pPr>
              <a:buFont typeface="Arial" pitchFamily="34" charset="0"/>
              <a:buChar char="•"/>
            </a:pPr>
            <a:r>
              <a:rPr lang="es-ES_tradnl" dirty="0" smtClean="0"/>
              <a:t> En el momento de iniciar operaciones la empresa adquiere </a:t>
            </a:r>
            <a:r>
              <a:rPr lang="es-ES_tradnl" dirty="0" smtClean="0"/>
              <a:t>una </a:t>
            </a:r>
            <a:r>
              <a:rPr lang="es-ES_tradnl" dirty="0" smtClean="0"/>
              <a:t>maquinaria cuya vida útil es de 10 años y se deprecia totalmente durante los 10 años. Así mismo adquiere un activo intangible por un valor de 30 </a:t>
            </a:r>
            <a:r>
              <a:rPr lang="es-ES_tradnl" dirty="0" err="1" smtClean="0"/>
              <a:t>u.m.</a:t>
            </a:r>
            <a:r>
              <a:rPr lang="es-ES_tradnl" dirty="0" smtClean="0"/>
              <a:t> La amortización de dicho activo se realiza en 5 años.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Flujo de caja. </a:t>
            </a:r>
            <a:r>
              <a:rPr lang="es-ES_tradnl" dirty="0" smtClean="0"/>
              <a:t>Ejercicio</a:t>
            </a:r>
            <a:endParaRPr lang="en-US" dirty="0"/>
          </a:p>
        </p:txBody>
      </p:sp>
      <p:sp>
        <p:nvSpPr>
          <p:cNvPr id="4" name="3 CuadroTexto"/>
          <p:cNvSpPr txBox="1"/>
          <p:nvPr/>
        </p:nvSpPr>
        <p:spPr>
          <a:xfrm>
            <a:off x="381000" y="1905000"/>
            <a:ext cx="8458200" cy="3139321"/>
          </a:xfrm>
          <a:prstGeom prst="rect">
            <a:avLst/>
          </a:prstGeom>
          <a:noFill/>
        </p:spPr>
        <p:txBody>
          <a:bodyPr wrap="square" rtlCol="0">
            <a:spAutoFit/>
          </a:bodyPr>
          <a:lstStyle/>
          <a:p>
            <a:pPr>
              <a:buFont typeface="Arial" pitchFamily="34" charset="0"/>
              <a:buChar char="•"/>
            </a:pPr>
            <a:endParaRPr lang="es-ES_tradnl" dirty="0" smtClean="0"/>
          </a:p>
          <a:p>
            <a:pPr>
              <a:buFont typeface="Arial" pitchFamily="34" charset="0"/>
              <a:buChar char="•"/>
            </a:pPr>
            <a:r>
              <a:rPr lang="es-ES_tradnl" dirty="0" smtClean="0"/>
              <a:t>Al inicio de las operaciones la empresa requiere un capital de trabajo de 75 </a:t>
            </a:r>
            <a:r>
              <a:rPr lang="es-ES_tradnl" dirty="0" err="1" smtClean="0"/>
              <a:t>u.m.</a:t>
            </a:r>
            <a:r>
              <a:rPr lang="es-ES_tradnl" dirty="0" smtClean="0"/>
              <a:t> </a:t>
            </a:r>
          </a:p>
          <a:p>
            <a:pPr>
              <a:buFont typeface="Arial" pitchFamily="34" charset="0"/>
              <a:buChar char="•"/>
            </a:pPr>
            <a:r>
              <a:rPr lang="es-ES_tradnl" dirty="0" smtClean="0"/>
              <a:t>La </a:t>
            </a:r>
            <a:r>
              <a:rPr lang="es-ES_tradnl" dirty="0" smtClean="0"/>
              <a:t>inversión inicial incluyendo </a:t>
            </a:r>
            <a:r>
              <a:rPr lang="es-ES_tradnl" dirty="0" smtClean="0"/>
              <a:t>el activo tangible (una máquina), el activo intangible (un activo intangible) </a:t>
            </a:r>
            <a:r>
              <a:rPr lang="es-ES_tradnl" dirty="0" smtClean="0"/>
              <a:t>y terrenos es igual a 600 </a:t>
            </a:r>
            <a:r>
              <a:rPr lang="es-ES_tradnl" dirty="0" err="1" smtClean="0"/>
              <a:t>u.m.</a:t>
            </a:r>
            <a:r>
              <a:rPr lang="es-ES_tradnl" dirty="0" smtClean="0"/>
              <a:t> </a:t>
            </a:r>
            <a:r>
              <a:rPr lang="es-ES_tradnl" dirty="0" smtClean="0"/>
              <a:t>El terreno costó 370 </a:t>
            </a:r>
            <a:r>
              <a:rPr lang="es-ES_tradnl" dirty="0" err="1" smtClean="0"/>
              <a:t>u.m.</a:t>
            </a:r>
            <a:r>
              <a:rPr lang="es-ES_tradnl" dirty="0" smtClean="0"/>
              <a:t> La </a:t>
            </a:r>
            <a:r>
              <a:rPr lang="es-ES_tradnl" dirty="0" smtClean="0"/>
              <a:t>tasa de impuesto es del 15%</a:t>
            </a:r>
          </a:p>
          <a:p>
            <a:pPr>
              <a:buFont typeface="Arial" pitchFamily="34" charset="0"/>
              <a:buChar char="•"/>
            </a:pPr>
            <a:r>
              <a:rPr lang="es-ES_tradnl" dirty="0" smtClean="0"/>
              <a:t>El </a:t>
            </a:r>
            <a:r>
              <a:rPr lang="es-ES_tradnl" dirty="0" smtClean="0"/>
              <a:t>incremento en el ingreso por ventas es debido a una </a:t>
            </a:r>
            <a:r>
              <a:rPr lang="es-ES_tradnl" dirty="0" smtClean="0"/>
              <a:t>ampliación (construcción) </a:t>
            </a:r>
            <a:r>
              <a:rPr lang="es-ES_tradnl" dirty="0" smtClean="0"/>
              <a:t>que realiza la empresa en el año 4. Esto implica una inversión por ampliación de 160 </a:t>
            </a:r>
            <a:r>
              <a:rPr lang="es-ES_tradnl" dirty="0" err="1" smtClean="0"/>
              <a:t>u.m.</a:t>
            </a:r>
            <a:r>
              <a:rPr lang="es-ES_tradnl" dirty="0" smtClean="0"/>
              <a:t> y un incremento del capital de trabajo de 20 </a:t>
            </a:r>
            <a:r>
              <a:rPr lang="es-ES_tradnl" dirty="0" err="1" smtClean="0"/>
              <a:t>u.m.</a:t>
            </a:r>
            <a:r>
              <a:rPr lang="es-ES_tradnl" dirty="0" smtClean="0"/>
              <a:t>  </a:t>
            </a:r>
          </a:p>
          <a:p>
            <a:pPr>
              <a:buFont typeface="Arial" pitchFamily="34" charset="0"/>
              <a:buChar char="•"/>
            </a:pPr>
            <a:r>
              <a:rPr lang="es-ES_tradnl" dirty="0" smtClean="0"/>
              <a:t>El capital de trabajo al final del período puede recuperarse. Siendo su monto igual a 125 </a:t>
            </a:r>
            <a:r>
              <a:rPr lang="es-ES_tradnl" dirty="0" err="1" smtClean="0"/>
              <a:t>u.m.</a:t>
            </a:r>
            <a:r>
              <a:rPr lang="es-ES_tradnl" dirty="0" smtClean="0"/>
              <a:t> </a:t>
            </a:r>
          </a:p>
          <a:p>
            <a:pPr>
              <a:buFont typeface="Arial" pitchFamily="34" charset="0"/>
              <a:buChar char="•"/>
            </a:pPr>
            <a:r>
              <a:rPr lang="es-ES_tradnl" dirty="0" smtClean="0"/>
              <a:t>El valor de desecho del proyecto es igual a 1039 </a:t>
            </a:r>
            <a:r>
              <a:rPr lang="es-ES_tradnl" dirty="0" err="1" smtClean="0"/>
              <a:t>u.m.</a:t>
            </a:r>
            <a:r>
              <a:rPr lang="es-ES_tradnl"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533400" y="685800"/>
            <a:ext cx="2590800" cy="1371600"/>
          </a:xfrm>
          <a:prstGeom prst="round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200" b="1" dirty="0" smtClean="0">
                <a:solidFill>
                  <a:schemeClr val="tx1"/>
                </a:solidFill>
              </a:rPr>
              <a:t>Costos hundidos </a:t>
            </a:r>
            <a:endParaRPr lang="en-US" sz="3200" b="1" dirty="0">
              <a:solidFill>
                <a:schemeClr val="tx1"/>
              </a:solidFill>
            </a:endParaRPr>
          </a:p>
        </p:txBody>
      </p:sp>
      <p:sp>
        <p:nvSpPr>
          <p:cNvPr id="6" name="5 CuadroTexto"/>
          <p:cNvSpPr txBox="1"/>
          <p:nvPr/>
        </p:nvSpPr>
        <p:spPr>
          <a:xfrm>
            <a:off x="3886200" y="762000"/>
            <a:ext cx="4495800" cy="1200329"/>
          </a:xfrm>
          <a:prstGeom prst="rect">
            <a:avLst/>
          </a:prstGeom>
          <a:noFill/>
        </p:spPr>
        <p:txBody>
          <a:bodyPr wrap="square" rtlCol="0">
            <a:spAutoFit/>
          </a:bodyPr>
          <a:lstStyle/>
          <a:p>
            <a:r>
              <a:rPr lang="es-ES_tradnl" sz="2400" dirty="0" smtClean="0"/>
              <a:t>Se realizaron </a:t>
            </a:r>
            <a:r>
              <a:rPr lang="es-ES_tradnl" sz="2400" u="sng" dirty="0" smtClean="0"/>
              <a:t>ANTES</a:t>
            </a:r>
            <a:r>
              <a:rPr lang="es-ES_tradnl" sz="2400" dirty="0" smtClean="0"/>
              <a:t> de ejecutar el proyecto. No son relevantes para realizar la evaluación del proyecto.</a:t>
            </a:r>
            <a:endParaRPr lang="en-US" sz="2400" dirty="0"/>
          </a:p>
        </p:txBody>
      </p:sp>
      <p:pic>
        <p:nvPicPr>
          <p:cNvPr id="1027" name="Picture 3" descr="C:\Program Files (x86)\Microsoft Office\MEDIA\CAGCAT10\j0195812.wmf"/>
          <p:cNvPicPr>
            <a:picLocks noChangeAspect="1" noChangeArrowheads="1"/>
          </p:cNvPicPr>
          <p:nvPr/>
        </p:nvPicPr>
        <p:blipFill>
          <a:blip r:embed="rId2" cstate="print"/>
          <a:srcRect/>
          <a:stretch>
            <a:fillRect/>
          </a:stretch>
        </p:blipFill>
        <p:spPr bwMode="auto">
          <a:xfrm>
            <a:off x="7696200" y="2209800"/>
            <a:ext cx="1259038" cy="1295400"/>
          </a:xfrm>
          <a:prstGeom prst="rect">
            <a:avLst/>
          </a:prstGeom>
          <a:noFill/>
        </p:spPr>
      </p:pic>
      <p:sp>
        <p:nvSpPr>
          <p:cNvPr id="9" name="8 CuadroTexto"/>
          <p:cNvSpPr txBox="1"/>
          <p:nvPr/>
        </p:nvSpPr>
        <p:spPr>
          <a:xfrm>
            <a:off x="914400" y="2438401"/>
            <a:ext cx="6858000" cy="707886"/>
          </a:xfrm>
          <a:prstGeom prst="rect">
            <a:avLst/>
          </a:prstGeom>
          <a:solidFill>
            <a:schemeClr val="bg2">
              <a:lumMod val="75000"/>
            </a:schemeClr>
          </a:solidFill>
          <a:ln>
            <a:solidFill>
              <a:schemeClr val="accent3">
                <a:lumMod val="40000"/>
                <a:lumOff val="60000"/>
              </a:schemeClr>
            </a:solidFill>
          </a:ln>
        </p:spPr>
        <p:txBody>
          <a:bodyPr wrap="square" rtlCol="0">
            <a:spAutoFit/>
          </a:bodyPr>
          <a:lstStyle/>
          <a:p>
            <a:pPr algn="ctr"/>
            <a:r>
              <a:rPr lang="es-ES_tradnl" sz="2000" dirty="0" smtClean="0"/>
              <a:t>Pregunta:  Es relevante para la evaluación del proyecto lo que costó la formulación del mismo?</a:t>
            </a:r>
            <a:endParaRPr lang="en-US" dirty="0"/>
          </a:p>
        </p:txBody>
      </p:sp>
      <p:sp>
        <p:nvSpPr>
          <p:cNvPr id="10" name="9 Flecha derecha"/>
          <p:cNvSpPr/>
          <p:nvPr/>
        </p:nvSpPr>
        <p:spPr>
          <a:xfrm>
            <a:off x="3352800" y="1295400"/>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10 Rectángulo redondeado"/>
          <p:cNvSpPr/>
          <p:nvPr/>
        </p:nvSpPr>
        <p:spPr>
          <a:xfrm>
            <a:off x="609600" y="3810000"/>
            <a:ext cx="2590800" cy="137160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200" b="1" dirty="0" smtClean="0">
                <a:solidFill>
                  <a:schemeClr val="tx1"/>
                </a:solidFill>
              </a:rPr>
              <a:t>INVERSIONES </a:t>
            </a:r>
            <a:endParaRPr lang="en-US" sz="3200" b="1" dirty="0">
              <a:solidFill>
                <a:schemeClr val="tx1"/>
              </a:solidFill>
            </a:endParaRPr>
          </a:p>
        </p:txBody>
      </p:sp>
      <p:sp>
        <p:nvSpPr>
          <p:cNvPr id="12" name="11 Flecha derecha"/>
          <p:cNvSpPr/>
          <p:nvPr/>
        </p:nvSpPr>
        <p:spPr>
          <a:xfrm>
            <a:off x="3429000" y="4419600"/>
            <a:ext cx="3810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12 CuadroTexto"/>
          <p:cNvSpPr txBox="1"/>
          <p:nvPr/>
        </p:nvSpPr>
        <p:spPr>
          <a:xfrm>
            <a:off x="3962400" y="4038600"/>
            <a:ext cx="4495800" cy="2308324"/>
          </a:xfrm>
          <a:prstGeom prst="rect">
            <a:avLst/>
          </a:prstGeom>
          <a:noFill/>
        </p:spPr>
        <p:txBody>
          <a:bodyPr wrap="square" rtlCol="0">
            <a:spAutoFit/>
          </a:bodyPr>
          <a:lstStyle/>
          <a:p>
            <a:r>
              <a:rPr lang="es-ES_tradnl" sz="2400" dirty="0" smtClean="0"/>
              <a:t>Se realizan en el presente o momento cero. Se incurre en ellos con el objeto de tener una ganancia en el futuro.  Son necesarias para iniciar el proceso productivo. </a:t>
            </a:r>
            <a:endParaRPr 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914401" y="914400"/>
          <a:ext cx="6604000" cy="4419600"/>
        </p:xfrm>
        <a:graphic>
          <a:graphicData uri="http://schemas.openxmlformats.org/drawingml/2006/table">
            <a:tbl>
              <a:tblPr/>
              <a:tblGrid>
                <a:gridCol w="2062638"/>
                <a:gridCol w="426753"/>
                <a:gridCol w="440978"/>
                <a:gridCol w="501435"/>
                <a:gridCol w="440978"/>
                <a:gridCol w="355627"/>
                <a:gridCol w="412528"/>
                <a:gridCol w="426753"/>
                <a:gridCol w="412528"/>
                <a:gridCol w="341402"/>
                <a:gridCol w="355627"/>
                <a:gridCol w="426753"/>
              </a:tblGrid>
              <a:tr h="220980">
                <a:tc>
                  <a:txBody>
                    <a:bodyPr/>
                    <a:lstStyle/>
                    <a:p>
                      <a:pPr algn="l"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dirty="0" err="1">
                          <a:solidFill>
                            <a:srgbClr val="000000"/>
                          </a:solidFill>
                          <a:latin typeface="Calibri"/>
                        </a:rPr>
                        <a:t>Venta</a:t>
                      </a:r>
                      <a:r>
                        <a:rPr lang="en-US" sz="1100" b="0" i="0" u="none" strike="noStrike" dirty="0">
                          <a:solidFill>
                            <a:srgbClr val="000000"/>
                          </a:solidFill>
                          <a:latin typeface="Calibri"/>
                        </a:rPr>
                        <a:t> de </a:t>
                      </a:r>
                      <a:r>
                        <a:rPr lang="en-US" sz="1100" b="0" i="0" u="none" strike="noStrike" dirty="0" err="1">
                          <a:solidFill>
                            <a:srgbClr val="000000"/>
                          </a:solidFill>
                          <a:latin typeface="Calibri"/>
                        </a:rPr>
                        <a:t>productos</a:t>
                      </a:r>
                      <a:r>
                        <a:rPr lang="en-US" sz="1100" b="0" i="0" u="none" strike="noStrike" dirty="0">
                          <a:solidFill>
                            <a:srgbClr val="000000"/>
                          </a:solidFill>
                          <a:latin typeface="Calibri"/>
                        </a:rPr>
                        <a:t> - </a:t>
                      </a:r>
                      <a:r>
                        <a:rPr lang="en-US" sz="1100" b="0" i="0" u="none" strike="noStrike" dirty="0" err="1">
                          <a:solidFill>
                            <a:srgbClr val="000000"/>
                          </a:solidFill>
                          <a:latin typeface="Calibri"/>
                        </a:rPr>
                        <a:t>servicios</a:t>
                      </a:r>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Venta de activo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Costos de funcionamiento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Depreciación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Amortización intangible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Valor Contable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Utilidad antes de impuesto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220980">
                <a:tc>
                  <a:txBody>
                    <a:bodyPr/>
                    <a:lstStyle/>
                    <a:p>
                      <a:pPr algn="l" fontAlgn="b"/>
                      <a:r>
                        <a:rPr lang="en-US" sz="1100" b="0" i="0" u="none" strike="noStrike">
                          <a:solidFill>
                            <a:srgbClr val="000000"/>
                          </a:solidFill>
                          <a:latin typeface="Calibri"/>
                        </a:rPr>
                        <a:t>Impuesto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Utilidad Neta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220980">
                <a:tc>
                  <a:txBody>
                    <a:bodyPr/>
                    <a:lstStyle/>
                    <a:p>
                      <a:pPr algn="l" fontAlgn="b"/>
                      <a:r>
                        <a:rPr lang="en-US" sz="1100" b="0" i="0" u="none" strike="noStrike">
                          <a:solidFill>
                            <a:srgbClr val="000000"/>
                          </a:solidFill>
                          <a:latin typeface="Calibri"/>
                        </a:rPr>
                        <a:t>Depreciación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Amortización de intangible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Valor contable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Inversión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Ampliación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Reemplazo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Capital de trabajo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Valor de desecho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Flujo de caja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980">
                <a:tc>
                  <a:txBody>
                    <a:bodyPr/>
                    <a:lstStyle/>
                    <a:p>
                      <a:pPr algn="l" fontAlgn="b"/>
                      <a:r>
                        <a:rPr lang="en-US" sz="1100" b="0" i="0" u="none" strike="noStrike">
                          <a:solidFill>
                            <a:srgbClr val="000000"/>
                          </a:solidFill>
                          <a:latin typeface="Calibri"/>
                        </a:rPr>
                        <a:t>Flujo de caja acumulado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nvGraphicFramePr>
        <p:xfrm>
          <a:off x="838199" y="685809"/>
          <a:ext cx="7543800" cy="4897112"/>
        </p:xfrm>
        <a:graphic>
          <a:graphicData uri="http://schemas.openxmlformats.org/drawingml/2006/table">
            <a:tbl>
              <a:tblPr/>
              <a:tblGrid>
                <a:gridCol w="2334795"/>
                <a:gridCol w="483061"/>
                <a:gridCol w="499162"/>
                <a:gridCol w="567597"/>
                <a:gridCol w="499162"/>
                <a:gridCol w="402550"/>
                <a:gridCol w="466959"/>
                <a:gridCol w="483061"/>
                <a:gridCol w="466959"/>
                <a:gridCol w="422678"/>
                <a:gridCol w="434755"/>
                <a:gridCol w="483061"/>
              </a:tblGrid>
              <a:tr h="217054">
                <a:tc>
                  <a:txBody>
                    <a:bodyPr/>
                    <a:lstStyle/>
                    <a:p>
                      <a:pPr algn="l" fontAlgn="b"/>
                      <a:r>
                        <a:rPr lang="en-US" sz="1400" b="1" i="0" u="none" strike="noStrike" dirty="0">
                          <a:solidFill>
                            <a:srgbClr val="000000"/>
                          </a:solidFill>
                          <a:latin typeface="Calibri"/>
                        </a:rPr>
                        <a:t>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7054">
                <a:tc>
                  <a:txBody>
                    <a:bodyPr/>
                    <a:lstStyle/>
                    <a:p>
                      <a:pPr algn="l" fontAlgn="b"/>
                      <a:r>
                        <a:rPr lang="en-US" sz="1400" b="1" i="0" u="none" strike="noStrike" dirty="0" err="1">
                          <a:solidFill>
                            <a:srgbClr val="000000"/>
                          </a:solidFill>
                          <a:latin typeface="Calibri"/>
                        </a:rPr>
                        <a:t>Venta</a:t>
                      </a:r>
                      <a:r>
                        <a:rPr lang="en-US" sz="1400" b="1" i="0" u="none" strike="noStrike" dirty="0">
                          <a:solidFill>
                            <a:srgbClr val="000000"/>
                          </a:solidFill>
                          <a:latin typeface="Calibri"/>
                        </a:rPr>
                        <a:t> de </a:t>
                      </a:r>
                      <a:r>
                        <a:rPr lang="en-US" sz="1400" b="1" i="0" u="none" strike="noStrike" dirty="0" err="1">
                          <a:solidFill>
                            <a:srgbClr val="000000"/>
                          </a:solidFill>
                          <a:latin typeface="Calibri"/>
                        </a:rPr>
                        <a:t>productos</a:t>
                      </a:r>
                      <a:r>
                        <a:rPr lang="en-US" sz="1400" b="1" i="0" u="none" strike="noStrike" dirty="0">
                          <a:solidFill>
                            <a:srgbClr val="000000"/>
                          </a:solidFill>
                          <a:latin typeface="Calibri"/>
                        </a:rPr>
                        <a:t> - </a:t>
                      </a:r>
                      <a:r>
                        <a:rPr lang="en-US" sz="1400" b="1" i="0" u="none" strike="noStrike" dirty="0" err="1">
                          <a:solidFill>
                            <a:srgbClr val="000000"/>
                          </a:solidFill>
                          <a:latin typeface="Calibri"/>
                        </a:rPr>
                        <a:t>servicios</a:t>
                      </a:r>
                      <a:r>
                        <a:rPr lang="en-US" sz="1400" b="1" i="0" u="none" strike="noStrike" dirty="0">
                          <a:solidFill>
                            <a:srgbClr val="000000"/>
                          </a:solidFill>
                          <a:latin typeface="Calibri"/>
                        </a:rPr>
                        <a:t>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dirty="0" err="1">
                          <a:solidFill>
                            <a:srgbClr val="000000"/>
                          </a:solidFill>
                          <a:latin typeface="Calibri"/>
                        </a:rPr>
                        <a:t>Venta</a:t>
                      </a:r>
                      <a:r>
                        <a:rPr lang="en-US" sz="1400" b="1" i="0" u="none" strike="noStrike" dirty="0">
                          <a:solidFill>
                            <a:srgbClr val="000000"/>
                          </a:solidFill>
                          <a:latin typeface="Calibri"/>
                        </a:rPr>
                        <a:t> de </a:t>
                      </a:r>
                      <a:r>
                        <a:rPr lang="en-US" sz="1400" b="1" i="0" u="none" strike="noStrike" dirty="0" err="1">
                          <a:solidFill>
                            <a:srgbClr val="000000"/>
                          </a:solidFill>
                          <a:latin typeface="Calibri"/>
                        </a:rPr>
                        <a:t>activo</a:t>
                      </a:r>
                      <a:r>
                        <a:rPr lang="en-US" sz="1400" b="1" i="0" u="none" strike="noStrike" dirty="0">
                          <a:solidFill>
                            <a:srgbClr val="000000"/>
                          </a:solidFill>
                          <a:latin typeface="Calibri"/>
                        </a:rPr>
                        <a:t>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dirty="0" err="1">
                          <a:solidFill>
                            <a:srgbClr val="000000"/>
                          </a:solidFill>
                          <a:latin typeface="Calibri"/>
                        </a:rPr>
                        <a:t>Costos</a:t>
                      </a:r>
                      <a:r>
                        <a:rPr lang="en-US" sz="1400" b="1" i="0" u="none" strike="noStrike" dirty="0">
                          <a:solidFill>
                            <a:srgbClr val="000000"/>
                          </a:solidFill>
                          <a:latin typeface="Calibri"/>
                        </a:rPr>
                        <a:t> de </a:t>
                      </a:r>
                      <a:r>
                        <a:rPr lang="en-US" sz="1400" b="1" i="0" u="none" strike="noStrike" dirty="0" err="1">
                          <a:solidFill>
                            <a:srgbClr val="000000"/>
                          </a:solidFill>
                          <a:latin typeface="Calibri"/>
                        </a:rPr>
                        <a:t>funcionamiento</a:t>
                      </a:r>
                      <a:r>
                        <a:rPr lang="en-US" sz="1400" b="1" i="0" u="none" strike="noStrike" dirty="0">
                          <a:solidFill>
                            <a:srgbClr val="000000"/>
                          </a:solidFill>
                          <a:latin typeface="Calibri"/>
                        </a:rPr>
                        <a:t>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Depreciación maq 1</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Depreciación ampliacion</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Amortización intangible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Valor Contable</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Utilidad antes de impuesto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Impuesto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Utilidad Neta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Depreciación maq1</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Depreciación ampliacion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Amortización de intangible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Valor contable</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Inversión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Ampliación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Reemplazo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Capital de trabajo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Valor de desecho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7054">
                <a:tc>
                  <a:txBody>
                    <a:bodyPr/>
                    <a:lstStyle/>
                    <a:p>
                      <a:pPr algn="l" fontAlgn="b"/>
                      <a:r>
                        <a:rPr lang="en-US" sz="1400" b="1" i="0" u="none" strike="noStrike">
                          <a:solidFill>
                            <a:srgbClr val="000000"/>
                          </a:solidFill>
                          <a:latin typeface="Calibri"/>
                        </a:rPr>
                        <a:t>Flujo de caja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217054">
                <a:tc>
                  <a:txBody>
                    <a:bodyPr/>
                    <a:lstStyle/>
                    <a:p>
                      <a:pPr algn="l" fontAlgn="b"/>
                      <a:r>
                        <a:rPr lang="en-US" sz="1400" b="1" i="0" u="none" strike="noStrike">
                          <a:solidFill>
                            <a:srgbClr val="000000"/>
                          </a:solidFill>
                          <a:latin typeface="Calibri"/>
                        </a:rPr>
                        <a:t>Flujo de caja acumulado </a:t>
                      </a: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r" fontAlgn="b"/>
                      <a:endParaRPr lang="en-US" sz="1400" b="1" i="0" u="none" strike="noStrike" dirty="0">
                        <a:solidFill>
                          <a:srgbClr val="000000"/>
                        </a:solidFill>
                        <a:latin typeface="Calibri"/>
                      </a:endParaRPr>
                    </a:p>
                  </a:txBody>
                  <a:tcPr marL="9236" marR="9236" marT="92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
            </a:r>
            <a:br>
              <a:rPr lang="es-ES_tradnl" dirty="0" smtClean="0"/>
            </a:br>
            <a:r>
              <a:rPr lang="es-ES_tradnl" dirty="0" smtClean="0"/>
              <a:t>Ejemplos</a:t>
            </a:r>
            <a:r>
              <a:rPr lang="es-ES_tradnl" dirty="0" smtClean="0"/>
              <a:t>. Considerando valor en libros y venta de activos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533400" y="1371600"/>
          <a:ext cx="7848598" cy="4638000"/>
        </p:xfrm>
        <a:graphic>
          <a:graphicData uri="http://schemas.openxmlformats.org/drawingml/2006/table">
            <a:tbl>
              <a:tblPr/>
              <a:tblGrid>
                <a:gridCol w="4572001"/>
                <a:gridCol w="304800"/>
                <a:gridCol w="304800"/>
                <a:gridCol w="457200"/>
                <a:gridCol w="381000"/>
                <a:gridCol w="381000"/>
                <a:gridCol w="381000"/>
                <a:gridCol w="381000"/>
                <a:gridCol w="381000"/>
                <a:gridCol w="304797"/>
              </a:tblGrid>
              <a:tr h="348000">
                <a:tc gridSpan="2">
                  <a:txBody>
                    <a:bodyPr/>
                    <a:lstStyle/>
                    <a:p>
                      <a:pPr algn="l" fontAlgn="b"/>
                      <a:r>
                        <a:rPr lang="es-ES" sz="1600" b="1" i="0" u="none" strike="noStrike" dirty="0">
                          <a:solidFill>
                            <a:srgbClr val="000000"/>
                          </a:solidFill>
                          <a:latin typeface="Calibri"/>
                        </a:rPr>
                        <a:t>Flujo de caja del proyecto  (Resumen)</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a:noFill/>
                    </a:lnB>
                  </a:tcPr>
                </a:tc>
              </a:tr>
              <a:tr h="348000">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latin typeface="Calibri"/>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r>
              <a:tr h="218400">
                <a:tc>
                  <a:txBody>
                    <a:bodyPr/>
                    <a:lstStyle/>
                    <a:p>
                      <a:pPr algn="l" rtl="0" fontAlgn="t"/>
                      <a:r>
                        <a:rPr lang="en-US" sz="1200" b="1" i="0" u="sng" strike="noStrike" dirty="0">
                          <a:solidFill>
                            <a:srgbClr val="FFFFFF"/>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200" b="1" i="0" u="none" strike="noStrike">
                          <a:solidFill>
                            <a:srgbClr val="000000"/>
                          </a:solidFill>
                          <a:latin typeface="Calibri"/>
                        </a:rPr>
                        <a:t>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200" b="0" i="0" u="none" strike="noStrike" dirty="0">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2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8000">
                <a:tc>
                  <a:txBody>
                    <a:bodyPr/>
                    <a:lstStyle/>
                    <a:p>
                      <a:pPr algn="l" rtl="0" fontAlgn="t"/>
                      <a:r>
                        <a:rPr lang="en-US" sz="1800" b="0" i="0" u="none" strike="noStrike" dirty="0">
                          <a:solidFill>
                            <a:schemeClr val="tx1"/>
                          </a:solidFill>
                          <a:latin typeface="Calibri"/>
                        </a:rPr>
                        <a:t> + </a:t>
                      </a:r>
                      <a:r>
                        <a:rPr lang="en-US" sz="1800" b="0" i="0" u="none" strike="noStrike" dirty="0" err="1">
                          <a:solidFill>
                            <a:schemeClr val="tx1"/>
                          </a:solidFill>
                          <a:latin typeface="Calibri"/>
                        </a:rPr>
                        <a:t>Ingresos</a:t>
                      </a:r>
                      <a:r>
                        <a:rPr lang="en-US" sz="1800" b="0" i="0" u="none" strike="noStrike" dirty="0">
                          <a:solidFill>
                            <a:schemeClr val="tx1"/>
                          </a:solidFill>
                          <a:latin typeface="Calibri"/>
                        </a:rPr>
                        <a:t> </a:t>
                      </a:r>
                      <a:r>
                        <a:rPr lang="en-US" sz="1800" b="0" i="0" u="none" strike="noStrike" dirty="0" err="1">
                          <a:solidFill>
                            <a:schemeClr val="tx1"/>
                          </a:solidFill>
                          <a:latin typeface="Calibri"/>
                        </a:rPr>
                        <a:t>gravables</a:t>
                      </a:r>
                      <a:r>
                        <a:rPr lang="en-US" sz="18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591600">
                <a:tc>
                  <a:txBody>
                    <a:bodyPr/>
                    <a:lstStyle/>
                    <a:p>
                      <a:pPr algn="l" rtl="0" fontAlgn="t"/>
                      <a:r>
                        <a:rPr lang="es-ES" sz="1800" b="0" i="0" u="none" strike="noStrike" dirty="0">
                          <a:solidFill>
                            <a:schemeClr val="tx1"/>
                          </a:solidFill>
                          <a:latin typeface="Calibri"/>
                        </a:rPr>
                        <a:t>  - Egresos que disminuyen el pago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rtl="0" fontAlgn="t"/>
                      <a:r>
                        <a:rPr lang="en-US" sz="12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solidFill>
                  </a:tcPr>
                </a:tc>
              </a:tr>
              <a:tr h="348000">
                <a:tc>
                  <a:txBody>
                    <a:bodyPr/>
                    <a:lstStyle/>
                    <a:p>
                      <a:pPr algn="l" rtl="0" fontAlgn="t"/>
                      <a:r>
                        <a:rPr lang="en-US" sz="1800" b="0" i="0" u="none" strike="noStrike" dirty="0">
                          <a:solidFill>
                            <a:schemeClr val="tx1"/>
                          </a:solidFill>
                          <a:latin typeface="Calibri"/>
                        </a:rPr>
                        <a:t> </a:t>
                      </a:r>
                      <a:r>
                        <a:rPr lang="en-US" sz="1800" b="0" i="0" u="none" strike="noStrike" dirty="0" err="1">
                          <a:solidFill>
                            <a:schemeClr val="tx1"/>
                          </a:solidFill>
                          <a:latin typeface="Calibri"/>
                        </a:rPr>
                        <a:t>Utilidad</a:t>
                      </a:r>
                      <a:r>
                        <a:rPr lang="en-US" sz="1800" b="0" i="0" u="none" strike="noStrike" dirty="0">
                          <a:solidFill>
                            <a:schemeClr val="tx1"/>
                          </a:solidFill>
                          <a:latin typeface="Calibri"/>
                        </a:rPr>
                        <a:t> antes de </a:t>
                      </a:r>
                      <a:r>
                        <a:rPr lang="en-US" sz="1800" b="0" i="0" u="none" strike="noStrike" dirty="0" err="1">
                          <a:solidFill>
                            <a:schemeClr val="tx1"/>
                          </a:solidFill>
                          <a:latin typeface="Calibri"/>
                        </a:rPr>
                        <a:t>impuestos</a:t>
                      </a:r>
                      <a:r>
                        <a:rPr lang="en-US" sz="18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2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8000">
                <a:tc>
                  <a:txBody>
                    <a:bodyPr/>
                    <a:lstStyle/>
                    <a:p>
                      <a:pPr algn="l" rtl="0" fontAlgn="t"/>
                      <a:r>
                        <a:rPr lang="en-US" sz="1800" b="0" i="0" u="none" strike="noStrike" dirty="0">
                          <a:solidFill>
                            <a:schemeClr val="tx1"/>
                          </a:solidFill>
                          <a:latin typeface="Calibri"/>
                        </a:rPr>
                        <a:t>- </a:t>
                      </a:r>
                      <a:r>
                        <a:rPr lang="en-US" sz="1800" b="0" i="0" u="none" strike="noStrike" dirty="0" err="1">
                          <a:solidFill>
                            <a:schemeClr val="tx1"/>
                          </a:solidFill>
                          <a:latin typeface="Calibri"/>
                        </a:rPr>
                        <a:t>Impuestos</a:t>
                      </a:r>
                      <a:r>
                        <a:rPr lang="en-US" sz="18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200" b="0"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8000">
                <a:tc>
                  <a:txBody>
                    <a:bodyPr/>
                    <a:lstStyle/>
                    <a:p>
                      <a:pPr algn="l" rtl="0" fontAlgn="t"/>
                      <a:r>
                        <a:rPr lang="en-US" sz="1800" b="0" i="0" u="none" strike="noStrike">
                          <a:solidFill>
                            <a:schemeClr val="tx1"/>
                          </a:solidFill>
                          <a:latin typeface="Calibri"/>
                        </a:rPr>
                        <a:t>Utilidad luego de impuestos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8000">
                <a:tc>
                  <a:txBody>
                    <a:bodyPr/>
                    <a:lstStyle/>
                    <a:p>
                      <a:pPr algn="l" rtl="0" fontAlgn="t"/>
                      <a:r>
                        <a:rPr lang="en-US" sz="1800" b="0" i="0" u="none" strike="noStrike" dirty="0">
                          <a:solidFill>
                            <a:schemeClr val="tx1"/>
                          </a:solidFill>
                          <a:latin typeface="Calibri"/>
                        </a:rPr>
                        <a:t> + </a:t>
                      </a:r>
                      <a:r>
                        <a:rPr lang="en-US" sz="1800" b="0" i="0" u="none" strike="noStrike" dirty="0" err="1">
                          <a:solidFill>
                            <a:schemeClr val="tx1"/>
                          </a:solidFill>
                          <a:latin typeface="Calibri"/>
                        </a:rPr>
                        <a:t>Ajustes</a:t>
                      </a:r>
                      <a:r>
                        <a:rPr lang="en-US" sz="1800" b="0" i="0" u="none" strike="noStrike" dirty="0">
                          <a:solidFill>
                            <a:schemeClr val="tx1"/>
                          </a:solidFill>
                          <a:latin typeface="Calibri"/>
                        </a:rPr>
                        <a:t> </a:t>
                      </a:r>
                      <a:r>
                        <a:rPr lang="en-US" sz="1800" b="0" i="0" u="none" strike="noStrike" dirty="0" err="1">
                          <a:solidFill>
                            <a:schemeClr val="tx1"/>
                          </a:solidFill>
                          <a:latin typeface="Calibri"/>
                        </a:rPr>
                        <a:t>por</a:t>
                      </a:r>
                      <a:r>
                        <a:rPr lang="en-US" sz="1800" b="0" i="0" u="none" strike="noStrike" dirty="0">
                          <a:solidFill>
                            <a:schemeClr val="tx1"/>
                          </a:solidFill>
                          <a:latin typeface="Calibri"/>
                        </a:rPr>
                        <a:t> </a:t>
                      </a:r>
                      <a:r>
                        <a:rPr lang="en-US" sz="1800" b="0" i="0" u="none" strike="noStrike" dirty="0" err="1">
                          <a:solidFill>
                            <a:schemeClr val="tx1"/>
                          </a:solidFill>
                          <a:latin typeface="Calibri"/>
                        </a:rPr>
                        <a:t>gastos</a:t>
                      </a:r>
                      <a:r>
                        <a:rPr lang="en-US" sz="1800" b="0" i="0" u="none" strike="noStrike" dirty="0">
                          <a:solidFill>
                            <a:schemeClr val="tx1"/>
                          </a:solidFill>
                          <a:latin typeface="Calibri"/>
                        </a:rPr>
                        <a:t> no </a:t>
                      </a:r>
                      <a:r>
                        <a:rPr lang="en-US" sz="1800" b="0" i="0" u="none" strike="noStrike" dirty="0" err="1">
                          <a:solidFill>
                            <a:schemeClr val="tx1"/>
                          </a:solidFill>
                          <a:latin typeface="Calibri"/>
                        </a:rPr>
                        <a:t>desembolsables</a:t>
                      </a:r>
                      <a:r>
                        <a:rPr lang="en-US" sz="18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rtl="0"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0"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8000">
                <a:tc>
                  <a:txBody>
                    <a:bodyPr/>
                    <a:lstStyle/>
                    <a:p>
                      <a:pPr algn="l" rtl="0" fontAlgn="t"/>
                      <a:r>
                        <a:rPr lang="en-US" sz="1800" b="0" i="0" u="none" strike="noStrike" dirty="0">
                          <a:solidFill>
                            <a:schemeClr val="tx1"/>
                          </a:solidFill>
                          <a:latin typeface="Calibri"/>
                        </a:rPr>
                        <a:t> -  </a:t>
                      </a:r>
                      <a:r>
                        <a:rPr lang="en-US" sz="1800" b="0" i="0" u="none" strike="noStrike" dirty="0" err="1">
                          <a:solidFill>
                            <a:schemeClr val="tx1"/>
                          </a:solidFill>
                          <a:latin typeface="Calibri"/>
                        </a:rPr>
                        <a:t>Egresos</a:t>
                      </a:r>
                      <a:r>
                        <a:rPr lang="en-US" sz="1800" b="0" i="0" u="none" strike="noStrike" dirty="0">
                          <a:solidFill>
                            <a:schemeClr val="tx1"/>
                          </a:solidFill>
                          <a:latin typeface="Calibri"/>
                        </a:rPr>
                        <a:t> no </a:t>
                      </a:r>
                      <a:r>
                        <a:rPr lang="en-US" sz="1800" b="0" i="0" u="none" strike="noStrike" dirty="0" err="1">
                          <a:solidFill>
                            <a:schemeClr val="tx1"/>
                          </a:solidFill>
                          <a:latin typeface="Calibri"/>
                        </a:rPr>
                        <a:t>afectos</a:t>
                      </a:r>
                      <a:r>
                        <a:rPr lang="en-US" sz="1800" b="0" i="0" u="none" strike="noStrike" dirty="0">
                          <a:solidFill>
                            <a:schemeClr val="tx1"/>
                          </a:solidFill>
                          <a:latin typeface="Calibri"/>
                        </a:rPr>
                        <a:t> a </a:t>
                      </a:r>
                      <a:r>
                        <a:rPr lang="en-US" sz="1800" b="0" i="0" u="none" strike="noStrike" dirty="0" err="1">
                          <a:solidFill>
                            <a:schemeClr val="tx1"/>
                          </a:solidFill>
                          <a:latin typeface="Calibri"/>
                        </a:rPr>
                        <a:t>impuestos</a:t>
                      </a:r>
                      <a:r>
                        <a:rPr lang="en-US" sz="18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rtl="0"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t"/>
                      <a:r>
                        <a:rPr lang="en-US" sz="1200" b="0"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t"/>
                      <a:r>
                        <a:rPr lang="en-US" sz="1200" b="0"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l" fontAlgn="b"/>
                      <a:r>
                        <a:rPr lang="en-US" sz="1200" b="0"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r>
              <a:tr h="348000">
                <a:tc>
                  <a:txBody>
                    <a:bodyPr/>
                    <a:lstStyle/>
                    <a:p>
                      <a:pPr algn="l" rtl="0" fontAlgn="t"/>
                      <a:r>
                        <a:rPr lang="es-ES_tradnl" sz="1800" b="0" i="0" u="none" strike="noStrike" dirty="0" smtClean="0">
                          <a:solidFill>
                            <a:schemeClr val="tx1"/>
                          </a:solidFill>
                          <a:latin typeface="Calibri"/>
                        </a:rPr>
                        <a:t>+Beneficio/ ingresos</a:t>
                      </a:r>
                      <a:r>
                        <a:rPr lang="es-ES_tradnl" sz="1800" b="0" i="0" u="none" strike="noStrike" baseline="0" dirty="0" smtClean="0">
                          <a:solidFill>
                            <a:schemeClr val="tx1"/>
                          </a:solidFill>
                          <a:latin typeface="Calibri"/>
                        </a:rPr>
                        <a:t> no afectos a impuestos </a:t>
                      </a:r>
                      <a:endParaRPr lang="en-US" sz="1800" b="0" i="0" u="none" strike="noStrike" dirty="0">
                        <a:solidFill>
                          <a:schemeClr val="tx1"/>
                        </a:solidFill>
                        <a:latin typeface="Calibri"/>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rtl="0" fontAlgn="t"/>
                      <a:r>
                        <a:rPr lang="en-US" sz="1200" b="1" i="0" u="none" strike="noStrike">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t"/>
                      <a:r>
                        <a:rPr lang="en-US" sz="12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t"/>
                      <a:r>
                        <a:rPr lang="en-US" sz="12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t"/>
                      <a:r>
                        <a:rPr lang="en-US" sz="1200" b="1" i="0" u="none" strike="noStrike" dirty="0">
                          <a:solidFill>
                            <a:schemeClr val="tx1"/>
                          </a:solidFill>
                          <a:latin typeface="Calibri"/>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tr>
              <a:tr h="348000">
                <a:tc>
                  <a:txBody>
                    <a:bodyPr/>
                    <a:lstStyle/>
                    <a:p>
                      <a:pPr algn="l" fontAlgn="b"/>
                      <a:r>
                        <a:rPr lang="en-US" sz="1800" b="1" i="0" u="none" strike="noStrike" dirty="0" err="1">
                          <a:solidFill>
                            <a:schemeClr val="tx1"/>
                          </a:solidFill>
                          <a:latin typeface="Calibri"/>
                        </a:rPr>
                        <a:t>Flujo</a:t>
                      </a:r>
                      <a:r>
                        <a:rPr lang="en-US" sz="1800" b="1" i="0" u="none" strike="noStrike" dirty="0">
                          <a:solidFill>
                            <a:schemeClr val="tx1"/>
                          </a:solidFill>
                          <a:latin typeface="Calibri"/>
                        </a:rPr>
                        <a:t> de </a:t>
                      </a:r>
                      <a:r>
                        <a:rPr lang="en-US" sz="1800" b="1" i="0" u="none" strike="noStrike" dirty="0" err="1" smtClean="0">
                          <a:solidFill>
                            <a:schemeClr val="tx1"/>
                          </a:solidFill>
                          <a:latin typeface="Calibri"/>
                        </a:rPr>
                        <a:t>caja</a:t>
                      </a:r>
                      <a:endParaRPr lang="en-US" sz="18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r>
                        <a:rPr lang="en-US" sz="1200" b="1" i="0" u="none" strike="noStrike" dirty="0">
                          <a:solidFill>
                            <a:schemeClr val="tx1"/>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348000">
                <a:tc>
                  <a:txBody>
                    <a:bodyPr/>
                    <a:lstStyle/>
                    <a:p>
                      <a:pPr algn="l" fontAlgn="b"/>
                      <a:r>
                        <a:rPr lang="es-ES_tradnl" sz="1800" b="1" i="0" u="none" strike="noStrike" dirty="0" smtClean="0">
                          <a:solidFill>
                            <a:schemeClr val="tx1"/>
                          </a:solidFill>
                          <a:latin typeface="Calibri"/>
                        </a:rPr>
                        <a:t>Flujo de caja acumulado </a:t>
                      </a:r>
                      <a:endParaRPr lang="en-US" sz="18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b"/>
                      <a:endParaRPr lang="en-US" sz="1200" b="1" i="0" u="none" strike="noStrike" dirty="0">
                        <a:solidFill>
                          <a:schemeClr val="tx1"/>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7" name="6 CuadroTexto"/>
          <p:cNvSpPr txBox="1"/>
          <p:nvPr/>
        </p:nvSpPr>
        <p:spPr>
          <a:xfrm>
            <a:off x="228600" y="304800"/>
            <a:ext cx="2743200" cy="64633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s-ES_tradnl" b="1" dirty="0" smtClean="0">
                <a:solidFill>
                  <a:schemeClr val="tx1"/>
                </a:solidFill>
              </a:rPr>
              <a:t>Se incluye el pago por intereses </a:t>
            </a:r>
            <a:endParaRPr lang="en-US" b="1" dirty="0">
              <a:solidFill>
                <a:schemeClr val="tx1"/>
              </a:solidFill>
            </a:endParaRPr>
          </a:p>
        </p:txBody>
      </p:sp>
      <p:cxnSp>
        <p:nvCxnSpPr>
          <p:cNvPr id="9" name="8 Conector recto de flecha"/>
          <p:cNvCxnSpPr/>
          <p:nvPr/>
        </p:nvCxnSpPr>
        <p:spPr>
          <a:xfrm rot="16200000" flipH="1">
            <a:off x="-419100" y="1714500"/>
            <a:ext cx="1676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5334000" y="6248400"/>
            <a:ext cx="3581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Se incluye amortización de la deuda  </a:t>
            </a:r>
            <a:endParaRPr lang="en-US" b="1" dirty="0">
              <a:solidFill>
                <a:schemeClr val="tx1"/>
              </a:solidFill>
            </a:endParaRPr>
          </a:p>
        </p:txBody>
      </p:sp>
      <p:cxnSp>
        <p:nvCxnSpPr>
          <p:cNvPr id="14" name="13 Conector recto de flecha"/>
          <p:cNvCxnSpPr/>
          <p:nvPr/>
        </p:nvCxnSpPr>
        <p:spPr>
          <a:xfrm rot="16200000" flipV="1">
            <a:off x="3886200" y="4800600"/>
            <a:ext cx="1600200" cy="16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15 CuadroTexto"/>
          <p:cNvSpPr txBox="1"/>
          <p:nvPr/>
        </p:nvSpPr>
        <p:spPr>
          <a:xfrm>
            <a:off x="304800" y="6400800"/>
            <a:ext cx="2743200" cy="369332"/>
          </a:xfrm>
          <a:prstGeom prst="rect">
            <a:avLst/>
          </a:prstGeom>
          <a:solidFill>
            <a:srgbClr val="FFC000"/>
          </a:solidFill>
        </p:spPr>
        <p:txBody>
          <a:bodyPr wrap="square" rtlCol="0">
            <a:spAutoFit/>
          </a:bodyPr>
          <a:lstStyle/>
          <a:p>
            <a:r>
              <a:rPr lang="es-ES_tradnl" dirty="0" smtClean="0"/>
              <a:t>Se incluye el préstamo </a:t>
            </a:r>
            <a:endParaRPr lang="en-US" dirty="0"/>
          </a:p>
        </p:txBody>
      </p:sp>
      <p:cxnSp>
        <p:nvCxnSpPr>
          <p:cNvPr id="18" name="17 Conector recto de flecha"/>
          <p:cNvCxnSpPr/>
          <p:nvPr/>
        </p:nvCxnSpPr>
        <p:spPr>
          <a:xfrm rot="16200000" flipV="1">
            <a:off x="1790700" y="5600700"/>
            <a:ext cx="1066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Tabla"/>
          <p:cNvGraphicFramePr>
            <a:graphicFrameLocks noGrp="1"/>
          </p:cNvGraphicFramePr>
          <p:nvPr/>
        </p:nvGraphicFramePr>
        <p:xfrm>
          <a:off x="381000" y="381000"/>
          <a:ext cx="7696202" cy="6205656"/>
        </p:xfrm>
        <a:graphic>
          <a:graphicData uri="http://schemas.openxmlformats.org/drawingml/2006/table">
            <a:tbl>
              <a:tblPr/>
              <a:tblGrid>
                <a:gridCol w="2994899"/>
                <a:gridCol w="522367"/>
                <a:gridCol w="522367"/>
                <a:gridCol w="522367"/>
                <a:gridCol w="522367"/>
                <a:gridCol w="522367"/>
                <a:gridCol w="522367"/>
                <a:gridCol w="522367"/>
                <a:gridCol w="522367"/>
                <a:gridCol w="522367"/>
              </a:tblGrid>
              <a:tr h="198291">
                <a:tc>
                  <a:txBody>
                    <a:bodyPr/>
                    <a:lstStyle/>
                    <a:p>
                      <a:pPr algn="l" rtl="0" fontAlgn="t"/>
                      <a:r>
                        <a:rPr lang="en-US" sz="1400" b="1" i="0" u="sng" strike="noStrike" dirty="0">
                          <a:solidFill>
                            <a:srgbClr val="FFFFFF"/>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0</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1</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2</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t"/>
                      <a:r>
                        <a:rPr lang="en-US" sz="1400" b="1" i="0" u="none" strike="noStrike">
                          <a:solidFill>
                            <a:srgbClr val="000000"/>
                          </a:solidFill>
                          <a:latin typeface="Calibri"/>
                        </a:rPr>
                        <a:t>3</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b"/>
                      <a:r>
                        <a:rPr lang="en-US" sz="1400" b="0" i="0" u="none" strike="noStrike">
                          <a:solidFill>
                            <a:srgbClr val="000000"/>
                          </a:solidFill>
                          <a:latin typeface="Calibri"/>
                        </a:rPr>
                        <a:t>4</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5</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6</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0" i="0" u="none" strike="noStrike">
                          <a:solidFill>
                            <a:srgbClr val="000000"/>
                          </a:solidFill>
                          <a:latin typeface="Calibri"/>
                        </a:rPr>
                        <a:t>10</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8291">
                <a:tc>
                  <a:txBody>
                    <a:bodyPr/>
                    <a:lstStyle/>
                    <a:p>
                      <a:pPr algn="l" rtl="0" fontAlgn="t"/>
                      <a:r>
                        <a:rPr lang="en-US" sz="1400" b="1" i="0" u="sng" strike="noStrike" dirty="0" err="1">
                          <a:solidFill>
                            <a:srgbClr val="000000"/>
                          </a:solidFill>
                          <a:latin typeface="Calibri"/>
                        </a:rPr>
                        <a:t>Ingresos</a:t>
                      </a:r>
                      <a:r>
                        <a:rPr lang="en-US" sz="1400" b="1" i="0" u="sng" strike="noStrike" dirty="0">
                          <a:solidFill>
                            <a:srgbClr val="000000"/>
                          </a:solidFill>
                          <a:latin typeface="Calibri"/>
                        </a:rPr>
                        <a:t> </a:t>
                      </a:r>
                      <a:r>
                        <a:rPr lang="en-US" sz="1400" b="1" i="0" u="sng" strike="noStrike" dirty="0" err="1">
                          <a:solidFill>
                            <a:srgbClr val="000000"/>
                          </a:solidFill>
                          <a:latin typeface="Calibri"/>
                        </a:rPr>
                        <a:t>gravables</a:t>
                      </a:r>
                      <a:r>
                        <a:rPr lang="en-US" sz="1400" b="1" i="0" u="sng"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400" b="1" i="0" u="sng"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1"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1"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1"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98291">
                <a:tc>
                  <a:txBody>
                    <a:bodyPr/>
                    <a:lstStyle/>
                    <a:p>
                      <a:pPr algn="l" rtl="0" fontAlgn="t"/>
                      <a:r>
                        <a:rPr lang="en-US" sz="1400" b="0" i="0" u="none" strike="noStrike" dirty="0">
                          <a:solidFill>
                            <a:srgbClr val="000000"/>
                          </a:solidFill>
                          <a:latin typeface="Calibri"/>
                        </a:rPr>
                        <a:t>+ </a:t>
                      </a:r>
                      <a:r>
                        <a:rPr lang="en-US" sz="1400" b="0" i="0" u="none" strike="noStrike" dirty="0" err="1">
                          <a:solidFill>
                            <a:srgbClr val="000000"/>
                          </a:solidFill>
                          <a:latin typeface="Calibri"/>
                        </a:rPr>
                        <a:t>Ingresos</a:t>
                      </a:r>
                      <a:r>
                        <a:rPr lang="en-US" sz="1400" b="0" i="0" u="none" strike="noStrike" dirty="0">
                          <a:solidFill>
                            <a:srgbClr val="000000"/>
                          </a:solidFill>
                          <a:latin typeface="Calibri"/>
                        </a:rPr>
                        <a:t> </a:t>
                      </a:r>
                      <a:r>
                        <a:rPr lang="en-US" sz="1400" b="0" i="0" u="none" strike="noStrike" dirty="0" err="1">
                          <a:solidFill>
                            <a:srgbClr val="000000"/>
                          </a:solidFill>
                          <a:latin typeface="Calibri"/>
                        </a:rPr>
                        <a:t>por</a:t>
                      </a:r>
                      <a:r>
                        <a:rPr lang="en-US" sz="1400" b="0" i="0" u="none" strike="noStrike" dirty="0">
                          <a:solidFill>
                            <a:srgbClr val="000000"/>
                          </a:solidFill>
                          <a:latin typeface="Calibri"/>
                        </a:rPr>
                        <a:t> </a:t>
                      </a:r>
                      <a:r>
                        <a:rPr lang="en-US" sz="1400" b="0" i="0" u="none" strike="noStrike" dirty="0" err="1">
                          <a:solidFill>
                            <a:srgbClr val="000000"/>
                          </a:solidFill>
                          <a:latin typeface="Calibri"/>
                        </a:rPr>
                        <a:t>venta</a:t>
                      </a:r>
                      <a:r>
                        <a:rPr lang="en-US" sz="1400" b="0" i="0" u="none"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198291">
                <a:tc>
                  <a:txBody>
                    <a:bodyPr/>
                    <a:lstStyle/>
                    <a:p>
                      <a:pPr algn="l" rtl="0" fontAlgn="t"/>
                      <a:r>
                        <a:rPr lang="es-ES" sz="1400" b="0" i="0" u="none" strike="noStrike">
                          <a:solidFill>
                            <a:srgbClr val="000000"/>
                          </a:solidFill>
                          <a:latin typeface="Calibri"/>
                        </a:rPr>
                        <a:t>+Ingresos por venta de activos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CC"/>
                    </a:solidFill>
                  </a:tcPr>
                </a:tc>
              </a:tr>
              <a:tr h="384985">
                <a:tc>
                  <a:txBody>
                    <a:bodyPr/>
                    <a:lstStyle/>
                    <a:p>
                      <a:pPr algn="l" rtl="0" fontAlgn="t"/>
                      <a:r>
                        <a:rPr lang="es-ES" sz="1400" b="1" i="0" u="sng" strike="noStrike" dirty="0">
                          <a:solidFill>
                            <a:srgbClr val="000000"/>
                          </a:solidFill>
                          <a:latin typeface="Calibri"/>
                        </a:rPr>
                        <a:t>Egresos que disminuyen el pago de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1" i="0" u="sng"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dirty="0">
                          <a:solidFill>
                            <a:srgbClr val="000000"/>
                          </a:solidFill>
                          <a:latin typeface="Calibri"/>
                        </a:rPr>
                        <a:t>-</a:t>
                      </a:r>
                      <a:r>
                        <a:rPr lang="en-US" sz="1400" b="0" i="0" u="none" strike="noStrike" dirty="0" err="1">
                          <a:solidFill>
                            <a:srgbClr val="000000"/>
                          </a:solidFill>
                          <a:latin typeface="Calibri"/>
                        </a:rPr>
                        <a:t>Costos</a:t>
                      </a:r>
                      <a:r>
                        <a:rPr lang="en-US" sz="1400" b="0" i="0" u="none" strike="noStrike" dirty="0">
                          <a:solidFill>
                            <a:srgbClr val="000000"/>
                          </a:solidFill>
                          <a:latin typeface="Calibri"/>
                        </a:rPr>
                        <a:t> de </a:t>
                      </a:r>
                      <a:r>
                        <a:rPr lang="en-US" sz="1400" b="0" i="0" u="none" strike="noStrike" dirty="0" err="1">
                          <a:solidFill>
                            <a:srgbClr val="000000"/>
                          </a:solidFill>
                          <a:latin typeface="Calibri"/>
                        </a:rPr>
                        <a:t>operación</a:t>
                      </a:r>
                      <a:r>
                        <a:rPr lang="en-US" sz="1400" b="0" i="0" u="none"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a:solidFill>
                            <a:srgbClr val="000000"/>
                          </a:solidFill>
                          <a:latin typeface="Calibri"/>
                        </a:rPr>
                        <a:t>- Costos de administración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s-ES" sz="1400" b="0" i="0" u="none" strike="noStrike">
                          <a:solidFill>
                            <a:srgbClr val="000000"/>
                          </a:solidFill>
                          <a:latin typeface="Calibri"/>
                        </a:rPr>
                        <a:t>- Costos de Ventas  y comercialización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dirty="0">
                          <a:solidFill>
                            <a:srgbClr val="000000"/>
                          </a:solidFill>
                          <a:latin typeface="Calibri"/>
                        </a:rPr>
                        <a:t> - </a:t>
                      </a:r>
                      <a:r>
                        <a:rPr lang="en-US" sz="1400" b="0" i="0" u="none" strike="noStrike" dirty="0" err="1">
                          <a:solidFill>
                            <a:srgbClr val="000000"/>
                          </a:solidFill>
                          <a:latin typeface="Calibri"/>
                        </a:rPr>
                        <a:t>Intereses</a:t>
                      </a:r>
                      <a:r>
                        <a:rPr lang="en-US" sz="1400" b="0" i="0" u="none" strike="noStrike" dirty="0">
                          <a:solidFill>
                            <a:srgbClr val="000000"/>
                          </a:solidFill>
                          <a:latin typeface="Calibri"/>
                        </a:rPr>
                        <a:t> </a:t>
                      </a:r>
                      <a:r>
                        <a:rPr lang="en-US" sz="1400" b="0" i="0" u="none" strike="noStrike" dirty="0" err="1">
                          <a:solidFill>
                            <a:srgbClr val="000000"/>
                          </a:solidFill>
                          <a:latin typeface="Calibri"/>
                        </a:rPr>
                        <a:t>sobre</a:t>
                      </a:r>
                      <a:r>
                        <a:rPr lang="en-US" sz="1400" b="0" i="0" u="none" strike="noStrike" dirty="0">
                          <a:solidFill>
                            <a:srgbClr val="000000"/>
                          </a:solidFill>
                          <a:latin typeface="Calibri"/>
                        </a:rPr>
                        <a:t> la </a:t>
                      </a:r>
                      <a:r>
                        <a:rPr lang="en-US" sz="1400" b="0" i="0" u="none" strike="noStrike" dirty="0" err="1">
                          <a:solidFill>
                            <a:srgbClr val="000000"/>
                          </a:solidFill>
                          <a:latin typeface="Calibri"/>
                        </a:rPr>
                        <a:t>deuda</a:t>
                      </a:r>
                      <a:r>
                        <a:rPr lang="en-US" sz="1400" b="0" i="0" u="none"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a:solidFill>
                            <a:srgbClr val="000000"/>
                          </a:solidFill>
                          <a:latin typeface="Calibri"/>
                        </a:rPr>
                        <a:t>-Depreciaciones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a:solidFill>
                            <a:srgbClr val="000000"/>
                          </a:solidFill>
                          <a:latin typeface="Calibri"/>
                        </a:rPr>
                        <a:t>- Amortizaciones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0" i="0" u="none" strike="noStrike">
                          <a:solidFill>
                            <a:srgbClr val="000000"/>
                          </a:solidFill>
                          <a:latin typeface="Calibri"/>
                        </a:rPr>
                        <a:t>- Valor en libros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BE5F1"/>
                    </a:solidFill>
                  </a:tcPr>
                </a:tc>
              </a:tr>
              <a:tr h="198291">
                <a:tc>
                  <a:txBody>
                    <a:bodyPr/>
                    <a:lstStyle/>
                    <a:p>
                      <a:pPr algn="l" rtl="0" fontAlgn="t"/>
                      <a:r>
                        <a:rPr lang="en-US" sz="1400" b="1" i="0" u="none" strike="noStrike">
                          <a:solidFill>
                            <a:srgbClr val="000000"/>
                          </a:solidFill>
                          <a:latin typeface="Calibri"/>
                        </a:rPr>
                        <a:t> Utilidad antes de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rtl="0" fontAlgn="t"/>
                      <a:r>
                        <a:rPr lang="en-US" sz="1400" b="1"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400" b="0" i="0" u="none" strike="noStrike" dirty="0">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2D69A"/>
                    </a:solidFill>
                  </a:tcPr>
                </a:tc>
              </a:tr>
              <a:tr h="198291">
                <a:tc>
                  <a:txBody>
                    <a:bodyPr/>
                    <a:lstStyle/>
                    <a:p>
                      <a:pPr algn="l" rtl="0" fontAlgn="t"/>
                      <a:r>
                        <a:rPr lang="en-US" sz="1400" b="0" i="0" u="none" strike="noStrike">
                          <a:solidFill>
                            <a:srgbClr val="000000"/>
                          </a:solidFill>
                          <a:latin typeface="Calibri"/>
                        </a:rPr>
                        <a:t>-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8291">
                <a:tc>
                  <a:txBody>
                    <a:bodyPr/>
                    <a:lstStyle/>
                    <a:p>
                      <a:pPr algn="l" rtl="0" fontAlgn="t"/>
                      <a:r>
                        <a:rPr lang="en-US" sz="1400" b="1" i="0" u="none" strike="noStrike">
                          <a:solidFill>
                            <a:srgbClr val="000000"/>
                          </a:solidFill>
                          <a:latin typeface="Calibri"/>
                        </a:rPr>
                        <a:t>Utilidad luego de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rtl="0" fontAlgn="t"/>
                      <a:r>
                        <a:rPr lang="en-US" sz="1400" b="1"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198291">
                <a:tc>
                  <a:txBody>
                    <a:bodyPr/>
                    <a:lstStyle/>
                    <a:p>
                      <a:pPr algn="l" rtl="0" fontAlgn="t"/>
                      <a:r>
                        <a:rPr lang="en-US" sz="1400" b="1" i="0" u="sng" strike="noStrike">
                          <a:solidFill>
                            <a:srgbClr val="000000"/>
                          </a:solidFill>
                          <a:latin typeface="Calibri"/>
                        </a:rPr>
                        <a:t>Ajustes por gastos no desembolsables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400" b="1" i="0" u="sng"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98291">
                <a:tc>
                  <a:txBody>
                    <a:bodyPr/>
                    <a:lstStyle/>
                    <a:p>
                      <a:pPr algn="l" rtl="0" fontAlgn="t"/>
                      <a:r>
                        <a:rPr lang="en-US" sz="1400" b="0" i="0" u="none" strike="noStrike">
                          <a:solidFill>
                            <a:srgbClr val="000000"/>
                          </a:solidFill>
                          <a:latin typeface="Calibri"/>
                        </a:rPr>
                        <a:t>+ Depreciación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dirty="0">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98291">
                <a:tc>
                  <a:txBody>
                    <a:bodyPr/>
                    <a:lstStyle/>
                    <a:p>
                      <a:pPr algn="l" rtl="0" fontAlgn="t"/>
                      <a:r>
                        <a:rPr lang="en-US" sz="1400" b="0" i="0" u="none" strike="noStrike">
                          <a:solidFill>
                            <a:srgbClr val="000000"/>
                          </a:solidFill>
                          <a:latin typeface="Calibri"/>
                        </a:rPr>
                        <a:t>+ Amortizaciones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98291">
                <a:tc>
                  <a:txBody>
                    <a:bodyPr/>
                    <a:lstStyle/>
                    <a:p>
                      <a:pPr algn="l" rtl="0" fontAlgn="t"/>
                      <a:r>
                        <a:rPr lang="en-US" sz="1400" b="0" i="0" u="none" strike="noStrike">
                          <a:solidFill>
                            <a:srgbClr val="000000"/>
                          </a:solidFill>
                          <a:latin typeface="Calibri"/>
                        </a:rPr>
                        <a:t>+ Valor en libros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DE9D9"/>
                    </a:solidFill>
                  </a:tcPr>
                </a:tc>
              </a:tr>
              <a:tr h="198291">
                <a:tc>
                  <a:txBody>
                    <a:bodyPr/>
                    <a:lstStyle/>
                    <a:p>
                      <a:pPr algn="l" rtl="0" fontAlgn="t"/>
                      <a:r>
                        <a:rPr lang="en-US" sz="1400" b="1" i="0" u="sng" strike="noStrike">
                          <a:solidFill>
                            <a:srgbClr val="000000"/>
                          </a:solidFill>
                          <a:latin typeface="Calibri"/>
                        </a:rPr>
                        <a:t>Egresos no afectos a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198291">
                <a:tc>
                  <a:txBody>
                    <a:bodyPr/>
                    <a:lstStyle/>
                    <a:p>
                      <a:pPr algn="l" rtl="0" fontAlgn="t"/>
                      <a:r>
                        <a:rPr lang="en-US" sz="1400" b="0" i="0" u="none" strike="noStrike">
                          <a:solidFill>
                            <a:srgbClr val="000000"/>
                          </a:solidFill>
                          <a:latin typeface="Calibri"/>
                        </a:rPr>
                        <a:t> - Invesiones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dirty="0">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198291">
                <a:tc>
                  <a:txBody>
                    <a:bodyPr/>
                    <a:lstStyle/>
                    <a:p>
                      <a:pPr algn="l" rtl="0" fontAlgn="t"/>
                      <a:r>
                        <a:rPr lang="en-US" sz="1400" b="0" i="0" u="none" strike="noStrike">
                          <a:solidFill>
                            <a:srgbClr val="000000"/>
                          </a:solidFill>
                          <a:latin typeface="Calibri"/>
                        </a:rPr>
                        <a:t> - Amortizacion de la deuda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dirty="0">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384985">
                <a:tc>
                  <a:txBody>
                    <a:bodyPr/>
                    <a:lstStyle/>
                    <a:p>
                      <a:pPr algn="l" rtl="0" fontAlgn="t"/>
                      <a:r>
                        <a:rPr lang="en-US" sz="1400" b="1" i="0" u="none" strike="noStrike">
                          <a:solidFill>
                            <a:srgbClr val="000000"/>
                          </a:solidFill>
                          <a:latin typeface="Calibri"/>
                        </a:rPr>
                        <a:t>Beneficios o ingresos no afectos a impuestos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dirty="0">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198291">
                <a:tc>
                  <a:txBody>
                    <a:bodyPr/>
                    <a:lstStyle/>
                    <a:p>
                      <a:pPr algn="l" rtl="0" fontAlgn="t"/>
                      <a:r>
                        <a:rPr lang="en-US" sz="1400" b="0" i="0" u="none" strike="noStrike">
                          <a:solidFill>
                            <a:srgbClr val="000000"/>
                          </a:solidFill>
                          <a:latin typeface="Calibri"/>
                        </a:rPr>
                        <a:t> + Préstamo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198291">
                <a:tc>
                  <a:txBody>
                    <a:bodyPr/>
                    <a:lstStyle/>
                    <a:p>
                      <a:pPr algn="l" rtl="0" fontAlgn="t"/>
                      <a:r>
                        <a:rPr lang="en-US" sz="1400" b="1" i="0" u="none" strike="noStrike">
                          <a:solidFill>
                            <a:srgbClr val="000000"/>
                          </a:solidFill>
                          <a:latin typeface="Calibri"/>
                        </a:rPr>
                        <a:t>Flujo de caja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rtl="0"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t"/>
                      <a:r>
                        <a:rPr lang="en-US" sz="1400" b="0" i="0" u="none" strike="noStrike">
                          <a:solidFill>
                            <a:srgbClr val="000000"/>
                          </a:solidFill>
                          <a:latin typeface="Calibri"/>
                        </a:rPr>
                        <a:t> </a:t>
                      </a:r>
                    </a:p>
                  </a:txBody>
                  <a:tcPr marL="8520" marR="8520" marT="85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r h="231936">
                <a:tc>
                  <a:txBody>
                    <a:bodyPr/>
                    <a:lstStyle/>
                    <a:p>
                      <a:pPr algn="l" fontAlgn="b"/>
                      <a:r>
                        <a:rPr lang="en-US" sz="1400" b="1" i="0" u="none" strike="noStrike">
                          <a:solidFill>
                            <a:srgbClr val="000000"/>
                          </a:solidFill>
                          <a:latin typeface="Calibri"/>
                        </a:rPr>
                        <a:t>Flujo de caja acumulado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c>
                  <a:txBody>
                    <a:bodyPr/>
                    <a:lstStyle/>
                    <a:p>
                      <a:pPr algn="l" fontAlgn="b"/>
                      <a:r>
                        <a:rPr lang="en-US" sz="1400" b="0" i="0" u="none" strike="noStrike" dirty="0">
                          <a:solidFill>
                            <a:srgbClr val="000000"/>
                          </a:solidFill>
                          <a:latin typeface="Calibri"/>
                        </a:rPr>
                        <a:t> </a:t>
                      </a:r>
                    </a:p>
                  </a:txBody>
                  <a:tcPr marL="8520" marR="8520" marT="85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3CDDD"/>
                    </a:solidFill>
                  </a:tcPr>
                </a:tc>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83162"/>
          </a:xfrm>
        </p:spPr>
        <p:txBody>
          <a:bodyPr>
            <a:normAutofit/>
          </a:bodyPr>
          <a:lstStyle/>
          <a:p>
            <a:r>
              <a:rPr lang="es-ES_tradnl" dirty="0" smtClean="0"/>
              <a:t>Ejemplo. Calcule el Flujo de Caja del ejercicio 1. Considerando que la inversión inicial en maquinaria es financiada con un crédito de 5 años a una tasa de 24%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Ejercicio 2. </a:t>
            </a:r>
            <a:endParaRPr lang="en-US" dirty="0"/>
          </a:p>
        </p:txBody>
      </p:sp>
      <p:sp>
        <p:nvSpPr>
          <p:cNvPr id="3" name="2 Marcador de contenido"/>
          <p:cNvSpPr>
            <a:spLocks noGrp="1"/>
          </p:cNvSpPr>
          <p:nvPr>
            <p:ph idx="1"/>
          </p:nvPr>
        </p:nvSpPr>
        <p:spPr/>
        <p:txBody>
          <a:bodyPr/>
          <a:lstStyle/>
          <a:p>
            <a:r>
              <a:rPr lang="es-ES_tradnl" dirty="0" smtClean="0"/>
              <a:t>Elaborar el Flujo de fondos Ejemplo 1 del Libro de </a:t>
            </a:r>
            <a:r>
              <a:rPr lang="es-ES_tradnl" dirty="0" err="1" smtClean="0"/>
              <a:t>Sapac</a:t>
            </a:r>
            <a:r>
              <a:rPr lang="es-ES_tradnl" dirty="0" smtClean="0"/>
              <a:t> (en clase) </a:t>
            </a:r>
          </a:p>
          <a:p>
            <a:endParaRPr lang="es-ES_tradnl" dirty="0" smtClean="0"/>
          </a:p>
          <a:p>
            <a:endParaRPr lang="es-ES_tradnl" dirty="0" smtClean="0"/>
          </a:p>
          <a:p>
            <a:r>
              <a:rPr lang="es-ES_tradnl" dirty="0" smtClean="0"/>
              <a:t>Elaborar ejercicio 16 del libro de </a:t>
            </a:r>
            <a:r>
              <a:rPr lang="es-ES_tradnl" dirty="0" err="1" smtClean="0"/>
              <a:t>Sapac</a:t>
            </a:r>
            <a:r>
              <a:rPr lang="es-ES_tradnl" dirty="0" smtClean="0"/>
              <a:t>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304800" y="304800"/>
            <a:ext cx="7467600" cy="6771084"/>
          </a:xfrm>
          <a:prstGeom prst="rect">
            <a:avLst/>
          </a:prstGeom>
          <a:noFill/>
        </p:spPr>
        <p:txBody>
          <a:bodyPr wrap="square" rtlCol="0">
            <a:spAutoFit/>
          </a:bodyPr>
          <a:lstStyle/>
          <a:p>
            <a:r>
              <a:rPr lang="es-ES_tradnl" sz="2400" dirty="0" smtClean="0"/>
              <a:t>CRITERIOS DE EVALUACION ECONÖMICA </a:t>
            </a:r>
          </a:p>
          <a:p>
            <a:endParaRPr lang="es-ES_tradnl" dirty="0" smtClean="0"/>
          </a:p>
          <a:p>
            <a:endParaRPr lang="es-ES_tradnl" dirty="0" smtClean="0"/>
          </a:p>
          <a:p>
            <a:pPr>
              <a:buFont typeface="Arial" charset="0"/>
              <a:buChar char="•"/>
            </a:pPr>
            <a:r>
              <a:rPr lang="es-ES_tradnl" sz="4000" dirty="0" smtClean="0"/>
              <a:t>VALOR PRESENTE NETO </a:t>
            </a:r>
          </a:p>
          <a:p>
            <a:pPr>
              <a:buFont typeface="Arial" charset="0"/>
              <a:buChar char="•"/>
            </a:pPr>
            <a:endParaRPr lang="es-ES_tradnl" sz="4000" dirty="0" smtClean="0"/>
          </a:p>
          <a:p>
            <a:pPr>
              <a:buFont typeface="Arial" charset="0"/>
              <a:buChar char="•"/>
            </a:pPr>
            <a:endParaRPr lang="es-ES_tradnl" sz="4000" dirty="0" smtClean="0"/>
          </a:p>
          <a:p>
            <a:pPr>
              <a:buFont typeface="Arial" charset="0"/>
              <a:buChar char="•"/>
            </a:pPr>
            <a:r>
              <a:rPr lang="es-ES_tradnl" sz="4000" dirty="0" smtClean="0"/>
              <a:t>TASA INTERNA DE RETORNO </a:t>
            </a:r>
          </a:p>
          <a:p>
            <a:pPr>
              <a:buFont typeface="Arial" charset="0"/>
              <a:buChar char="•"/>
            </a:pPr>
            <a:endParaRPr lang="es-ES_tradnl" sz="4000" dirty="0" smtClean="0"/>
          </a:p>
          <a:p>
            <a:pPr>
              <a:buFont typeface="Arial" charset="0"/>
              <a:buChar char="•"/>
            </a:pPr>
            <a:endParaRPr lang="es-ES_tradnl" sz="4000" dirty="0" smtClean="0"/>
          </a:p>
          <a:p>
            <a:pPr>
              <a:buFont typeface="Arial" charset="0"/>
              <a:buChar char="•"/>
            </a:pPr>
            <a:r>
              <a:rPr lang="es-ES_tradnl" sz="4000" dirty="0" smtClean="0"/>
              <a:t>COSTO ANUAL EQUIVALENTE </a:t>
            </a:r>
          </a:p>
          <a:p>
            <a:pPr>
              <a:buFont typeface="Arial" charset="0"/>
              <a:buChar char="•"/>
            </a:pPr>
            <a:endParaRPr lang="es-ES_tradnl" sz="4000" dirty="0" smtClean="0"/>
          </a:p>
          <a:p>
            <a:endParaRPr lang="es-ES_tradnl" dirty="0" smtClean="0"/>
          </a:p>
          <a:p>
            <a:endParaRPr lang="es-ES_tradnl"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838200" y="228600"/>
            <a:ext cx="7010400" cy="91440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3200" b="1" dirty="0" smtClean="0">
                <a:solidFill>
                  <a:schemeClr val="tx1"/>
                </a:solidFill>
              </a:rPr>
              <a:t>TIPOS DE INVERSIONES: </a:t>
            </a:r>
            <a:endParaRPr lang="en-US" sz="2000" dirty="0">
              <a:solidFill>
                <a:schemeClr val="tx1"/>
              </a:solidFill>
            </a:endParaRPr>
          </a:p>
        </p:txBody>
      </p:sp>
      <p:sp>
        <p:nvSpPr>
          <p:cNvPr id="6" name="5 CuadroTexto"/>
          <p:cNvSpPr txBox="1"/>
          <p:nvPr/>
        </p:nvSpPr>
        <p:spPr>
          <a:xfrm>
            <a:off x="381000" y="1600200"/>
            <a:ext cx="2209800" cy="258532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_tradnl" dirty="0" smtClean="0"/>
              <a:t>Activos Tangibles (fijos): </a:t>
            </a:r>
          </a:p>
          <a:p>
            <a:endParaRPr lang="es-ES_tradnl" dirty="0"/>
          </a:p>
          <a:p>
            <a:r>
              <a:rPr lang="es-ES_tradnl" dirty="0" smtClean="0"/>
              <a:t>Edificios </a:t>
            </a:r>
          </a:p>
          <a:p>
            <a:r>
              <a:rPr lang="es-ES_tradnl" dirty="0" smtClean="0"/>
              <a:t>Terrenos </a:t>
            </a:r>
          </a:p>
          <a:p>
            <a:r>
              <a:rPr lang="es-ES_tradnl" dirty="0" smtClean="0"/>
              <a:t>Maquinaria y equipo (Capital)</a:t>
            </a:r>
          </a:p>
          <a:p>
            <a:r>
              <a:rPr lang="es-ES_tradnl" dirty="0" smtClean="0"/>
              <a:t>Mobiliario </a:t>
            </a:r>
          </a:p>
          <a:p>
            <a:r>
              <a:rPr lang="es-ES_tradnl" dirty="0" smtClean="0"/>
              <a:t>Herramientas </a:t>
            </a:r>
          </a:p>
        </p:txBody>
      </p:sp>
      <p:sp>
        <p:nvSpPr>
          <p:cNvPr id="7" name="6 CuadroTexto"/>
          <p:cNvSpPr txBox="1"/>
          <p:nvPr/>
        </p:nvSpPr>
        <p:spPr>
          <a:xfrm>
            <a:off x="2743200" y="1600200"/>
            <a:ext cx="2209800" cy="424731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_tradnl" dirty="0" smtClean="0"/>
              <a:t>Activos Intangibles: Son necesarios para la actividad de la empresa pero no se pueden percibir  </a:t>
            </a:r>
          </a:p>
          <a:p>
            <a:endParaRPr lang="es-ES_tradnl" dirty="0"/>
          </a:p>
          <a:p>
            <a:r>
              <a:rPr lang="es-ES_tradnl" dirty="0" smtClean="0"/>
              <a:t>Patentes. </a:t>
            </a:r>
          </a:p>
          <a:p>
            <a:r>
              <a:rPr lang="es-ES_tradnl" dirty="0" smtClean="0"/>
              <a:t>Permisos.</a:t>
            </a:r>
          </a:p>
          <a:p>
            <a:r>
              <a:rPr lang="es-ES_tradnl" dirty="0" smtClean="0"/>
              <a:t>Marcas. Franquicias, gastos de instalación, transferencia tecnológica,  contratos de servicios, gastos legales, </a:t>
            </a:r>
          </a:p>
        </p:txBody>
      </p:sp>
      <p:sp>
        <p:nvSpPr>
          <p:cNvPr id="8" name="7 CuadroTexto"/>
          <p:cNvSpPr txBox="1"/>
          <p:nvPr/>
        </p:nvSpPr>
        <p:spPr>
          <a:xfrm>
            <a:off x="5562600" y="1676400"/>
            <a:ext cx="2209800" cy="369332"/>
          </a:xfrm>
          <a:prstGeom prst="rect">
            <a:avLst/>
          </a:prstGeom>
          <a:solidFill>
            <a:schemeClr val="accent5">
              <a:lumMod val="60000"/>
              <a:lumOff val="40000"/>
            </a:schemeClr>
          </a:solidFill>
          <a:ln>
            <a:solidFill>
              <a:schemeClr val="accent1"/>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_tradnl" dirty="0" smtClean="0"/>
              <a:t>Capital de Trabajo </a:t>
            </a:r>
            <a:endParaRPr lang="en-US" dirty="0"/>
          </a:p>
        </p:txBody>
      </p:sp>
      <p:cxnSp>
        <p:nvCxnSpPr>
          <p:cNvPr id="10" name="9 Conector recto de flecha"/>
          <p:cNvCxnSpPr/>
          <p:nvPr/>
        </p:nvCxnSpPr>
        <p:spPr>
          <a:xfrm rot="5400000">
            <a:off x="2782094" y="3923506"/>
            <a:ext cx="464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10 Flecha abajo"/>
          <p:cNvSpPr/>
          <p:nvPr/>
        </p:nvSpPr>
        <p:spPr>
          <a:xfrm>
            <a:off x="1143000" y="4876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11 CuadroTexto"/>
          <p:cNvSpPr txBox="1"/>
          <p:nvPr/>
        </p:nvSpPr>
        <p:spPr>
          <a:xfrm>
            <a:off x="533400" y="5486400"/>
            <a:ext cx="1752600" cy="646331"/>
          </a:xfrm>
          <a:prstGeom prst="rect">
            <a:avLst/>
          </a:prstGeom>
          <a:noFill/>
        </p:spPr>
        <p:txBody>
          <a:bodyPr wrap="square" rtlCol="0">
            <a:spAutoFit/>
          </a:bodyPr>
          <a:lstStyle/>
          <a:p>
            <a:r>
              <a:rPr lang="es-ES_tradnl" dirty="0" smtClean="0"/>
              <a:t>Inversión en activo fijo </a:t>
            </a:r>
            <a:endParaRPr lang="en-US" dirty="0"/>
          </a:p>
        </p:txBody>
      </p:sp>
      <p:sp>
        <p:nvSpPr>
          <p:cNvPr id="13" name="12 Flecha abajo"/>
          <p:cNvSpPr/>
          <p:nvPr/>
        </p:nvSpPr>
        <p:spPr>
          <a:xfrm>
            <a:off x="3581400" y="59436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14 CuadroTexto"/>
          <p:cNvSpPr txBox="1"/>
          <p:nvPr/>
        </p:nvSpPr>
        <p:spPr>
          <a:xfrm>
            <a:off x="2590800" y="6211669"/>
            <a:ext cx="2286000" cy="646331"/>
          </a:xfrm>
          <a:prstGeom prst="rect">
            <a:avLst/>
          </a:prstGeom>
          <a:noFill/>
        </p:spPr>
        <p:txBody>
          <a:bodyPr wrap="square" rtlCol="0">
            <a:spAutoFit/>
          </a:bodyPr>
          <a:lstStyle/>
          <a:p>
            <a:r>
              <a:rPr lang="es-ES_tradnl" dirty="0" smtClean="0"/>
              <a:t>Inversión en activos diferidos </a:t>
            </a:r>
            <a:endParaRPr lang="en-US" dirty="0"/>
          </a:p>
        </p:txBody>
      </p:sp>
      <p:sp>
        <p:nvSpPr>
          <p:cNvPr id="18" name="17 CuadroTexto"/>
          <p:cNvSpPr txBox="1"/>
          <p:nvPr/>
        </p:nvSpPr>
        <p:spPr>
          <a:xfrm>
            <a:off x="5410200" y="2133601"/>
            <a:ext cx="2743200" cy="2585323"/>
          </a:xfrm>
          <a:prstGeom prst="rect">
            <a:avLst/>
          </a:prstGeom>
          <a:noFill/>
        </p:spPr>
        <p:txBody>
          <a:bodyPr wrap="square" rtlCol="0">
            <a:spAutoFit/>
          </a:bodyPr>
          <a:lstStyle/>
          <a:p>
            <a:r>
              <a:rPr lang="es-ES_tradnl" dirty="0" smtClean="0"/>
              <a:t>* Es el capital diferente al fijo o diferido que se requiere para que comience a funcional la empresa.</a:t>
            </a:r>
          </a:p>
          <a:p>
            <a:endParaRPr lang="es-ES_tradnl" dirty="0"/>
          </a:p>
          <a:p>
            <a:r>
              <a:rPr lang="es-ES_tradnl" dirty="0" smtClean="0"/>
              <a:t>*Es el que financia la producción antes de que se recuperen las ventas </a:t>
            </a:r>
            <a:endParaRPr lang="en-US" dirty="0"/>
          </a:p>
        </p:txBody>
      </p:sp>
      <p:sp>
        <p:nvSpPr>
          <p:cNvPr id="19" name="18 CuadroTexto"/>
          <p:cNvSpPr txBox="1"/>
          <p:nvPr/>
        </p:nvSpPr>
        <p:spPr>
          <a:xfrm>
            <a:off x="5410200" y="4724400"/>
            <a:ext cx="3048000" cy="1200329"/>
          </a:xfrm>
          <a:prstGeom prst="rect">
            <a:avLst/>
          </a:prstGeom>
          <a:noFill/>
        </p:spPr>
        <p:txBody>
          <a:bodyPr wrap="square" rtlCol="0">
            <a:spAutoFit/>
          </a:bodyPr>
          <a:lstStyle/>
          <a:p>
            <a:r>
              <a:rPr lang="es-ES_tradnl" dirty="0" smtClean="0"/>
              <a:t>Con él se adquiere materia prima, se paga mano de obra, se otorga crédito por las primeras ventas, etc. </a:t>
            </a:r>
            <a:endParaRPr lang="en-US" dirty="0"/>
          </a:p>
        </p:txBody>
      </p:sp>
      <p:sp>
        <p:nvSpPr>
          <p:cNvPr id="21" name="20 CuadroTexto"/>
          <p:cNvSpPr txBox="1"/>
          <p:nvPr/>
        </p:nvSpPr>
        <p:spPr>
          <a:xfrm>
            <a:off x="5638800" y="6324600"/>
            <a:ext cx="2286000" cy="369332"/>
          </a:xfrm>
          <a:prstGeom prst="rect">
            <a:avLst/>
          </a:prstGeom>
          <a:noFill/>
        </p:spPr>
        <p:txBody>
          <a:bodyPr wrap="square" rtlCol="0">
            <a:spAutoFit/>
          </a:bodyPr>
          <a:lstStyle/>
          <a:p>
            <a:r>
              <a:rPr lang="es-ES_tradnl" dirty="0" smtClean="0"/>
              <a:t>Capital de trabajo </a:t>
            </a:r>
            <a:endParaRPr lang="en-US" dirty="0"/>
          </a:p>
        </p:txBody>
      </p:sp>
      <p:sp>
        <p:nvSpPr>
          <p:cNvPr id="22" name="21 Flecha abajo"/>
          <p:cNvSpPr/>
          <p:nvPr/>
        </p:nvSpPr>
        <p:spPr>
          <a:xfrm>
            <a:off x="6324600" y="60198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57200" y="304800"/>
            <a:ext cx="2743200" cy="400110"/>
          </a:xfrm>
          <a:prstGeom prst="rect">
            <a:avLst/>
          </a:prstGeom>
          <a:solidFill>
            <a:schemeClr val="accent5">
              <a:lumMod val="40000"/>
              <a:lumOff val="60000"/>
            </a:schemeClr>
          </a:solidFill>
          <a:ln>
            <a:solidFill>
              <a:srgbClr val="00206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s-ES_tradnl" sz="2000" dirty="0" smtClean="0"/>
              <a:t>Capital de Trabajo </a:t>
            </a:r>
            <a:endParaRPr lang="en-US" sz="2000" dirty="0"/>
          </a:p>
        </p:txBody>
      </p:sp>
      <p:sp>
        <p:nvSpPr>
          <p:cNvPr id="5" name="4 CuadroTexto"/>
          <p:cNvSpPr txBox="1"/>
          <p:nvPr/>
        </p:nvSpPr>
        <p:spPr>
          <a:xfrm>
            <a:off x="457200" y="762000"/>
            <a:ext cx="8458200" cy="1015663"/>
          </a:xfrm>
          <a:prstGeom prst="rect">
            <a:avLst/>
          </a:prstGeom>
          <a:noFill/>
        </p:spPr>
        <p:txBody>
          <a:bodyPr wrap="square" rtlCol="0">
            <a:spAutoFit/>
          </a:bodyPr>
          <a:lstStyle/>
          <a:p>
            <a:r>
              <a:rPr lang="es-ES_tradnl" sz="2000" dirty="0" smtClean="0"/>
              <a:t>Nótese que la producción también se puede financiar con créditos de corto plazo. Por ejemplo, a través de créditos que otorgan los proveedores (pasivos corrientes)</a:t>
            </a:r>
            <a:endParaRPr lang="en-US" sz="2000" dirty="0" smtClean="0"/>
          </a:p>
        </p:txBody>
      </p:sp>
      <p:sp>
        <p:nvSpPr>
          <p:cNvPr id="6" name="5 CuadroTexto"/>
          <p:cNvSpPr txBox="1"/>
          <p:nvPr/>
        </p:nvSpPr>
        <p:spPr>
          <a:xfrm>
            <a:off x="457200" y="1905000"/>
            <a:ext cx="2590800" cy="523220"/>
          </a:xfrm>
          <a:prstGeom prst="rect">
            <a:avLst/>
          </a:prstGeom>
          <a:solidFill>
            <a:srgbClr val="92D050"/>
          </a:solidFill>
        </p:spPr>
        <p:txBody>
          <a:bodyPr wrap="square" rtlCol="0">
            <a:spAutoFit/>
          </a:bodyPr>
          <a:lstStyle/>
          <a:p>
            <a:r>
              <a:rPr lang="es-ES_tradnl" sz="2800" dirty="0" smtClean="0"/>
              <a:t>Contablemente</a:t>
            </a:r>
            <a:r>
              <a:rPr lang="es-ES_tradnl" sz="2000" dirty="0" smtClean="0"/>
              <a:t>: </a:t>
            </a:r>
            <a:endParaRPr lang="en-US" sz="2000" dirty="0"/>
          </a:p>
        </p:txBody>
      </p:sp>
      <p:sp>
        <p:nvSpPr>
          <p:cNvPr id="7" name="6 CuadroTexto"/>
          <p:cNvSpPr txBox="1"/>
          <p:nvPr/>
        </p:nvSpPr>
        <p:spPr>
          <a:xfrm>
            <a:off x="457200" y="2590800"/>
            <a:ext cx="8534400" cy="461665"/>
          </a:xfrm>
          <a:prstGeom prst="rect">
            <a:avLst/>
          </a:prstGeom>
          <a:noFill/>
          <a:ln>
            <a:solidFill>
              <a:srgbClr val="92D050"/>
            </a:solidFill>
          </a:ln>
        </p:spPr>
        <p:txBody>
          <a:bodyPr wrap="square" rtlCol="0">
            <a:spAutoFit/>
          </a:bodyPr>
          <a:lstStyle/>
          <a:p>
            <a:r>
              <a:rPr lang="es-ES_tradnl" sz="2400" b="1" dirty="0" smtClean="0"/>
              <a:t>Capital de Trabajo= Activo Circulante – Pasivo Circulante</a:t>
            </a:r>
            <a:endParaRPr lang="en-US" sz="2400" b="1" dirty="0"/>
          </a:p>
        </p:txBody>
      </p:sp>
      <p:sp>
        <p:nvSpPr>
          <p:cNvPr id="8" name="7 CuadroTexto"/>
          <p:cNvSpPr txBox="1"/>
          <p:nvPr/>
        </p:nvSpPr>
        <p:spPr>
          <a:xfrm>
            <a:off x="457200" y="3352800"/>
            <a:ext cx="2590800" cy="523220"/>
          </a:xfrm>
          <a:prstGeom prst="rect">
            <a:avLst/>
          </a:prstGeom>
          <a:solidFill>
            <a:srgbClr val="FFC000"/>
          </a:solidFill>
        </p:spPr>
        <p:txBody>
          <a:bodyPr wrap="square" rtlCol="0">
            <a:spAutoFit/>
          </a:bodyPr>
          <a:lstStyle/>
          <a:p>
            <a:r>
              <a:rPr lang="es-ES_tradnl" sz="2800" dirty="0" smtClean="0"/>
              <a:t>En la práctica</a:t>
            </a:r>
            <a:r>
              <a:rPr lang="es-ES_tradnl" sz="2000" dirty="0" smtClean="0"/>
              <a:t>: </a:t>
            </a:r>
            <a:endParaRPr lang="en-US" sz="2000" dirty="0"/>
          </a:p>
        </p:txBody>
      </p:sp>
      <p:sp>
        <p:nvSpPr>
          <p:cNvPr id="9" name="8 CuadroTexto"/>
          <p:cNvSpPr txBox="1"/>
          <p:nvPr/>
        </p:nvSpPr>
        <p:spPr>
          <a:xfrm>
            <a:off x="381000" y="4114800"/>
            <a:ext cx="8534400" cy="461665"/>
          </a:xfrm>
          <a:prstGeom prst="rect">
            <a:avLst/>
          </a:prstGeom>
          <a:noFill/>
          <a:ln>
            <a:solidFill>
              <a:srgbClr val="FFC000"/>
            </a:solidFill>
          </a:ln>
        </p:spPr>
        <p:txBody>
          <a:bodyPr wrap="square" rtlCol="0">
            <a:spAutoFit/>
          </a:bodyPr>
          <a:lstStyle/>
          <a:p>
            <a:r>
              <a:rPr lang="es-ES_tradnl" sz="2000" dirty="0" smtClean="0"/>
              <a:t>*</a:t>
            </a:r>
            <a:r>
              <a:rPr lang="es-ES_tradnl" sz="2400" dirty="0" smtClean="0"/>
              <a:t>Cap. de </a:t>
            </a:r>
            <a:r>
              <a:rPr lang="es-ES_tradnl" sz="2400" dirty="0" err="1" smtClean="0"/>
              <a:t>Trab</a:t>
            </a:r>
            <a:r>
              <a:rPr lang="es-ES_tradnl" sz="2400" dirty="0" smtClean="0"/>
              <a:t>. = Caja Chica+ Bancos + Inventarios + </a:t>
            </a:r>
            <a:r>
              <a:rPr lang="es-ES_tradnl" sz="2400" dirty="0" err="1" smtClean="0"/>
              <a:t>Ctas</a:t>
            </a:r>
            <a:r>
              <a:rPr lang="es-ES_tradnl" sz="2400" dirty="0" smtClean="0"/>
              <a:t> por Cobrar</a:t>
            </a:r>
            <a:endParaRPr lang="en-US" sz="2400" dirty="0"/>
          </a:p>
        </p:txBody>
      </p:sp>
      <p:sp>
        <p:nvSpPr>
          <p:cNvPr id="10" name="9 CuadroTexto"/>
          <p:cNvSpPr txBox="1"/>
          <p:nvPr/>
        </p:nvSpPr>
        <p:spPr>
          <a:xfrm>
            <a:off x="381000" y="5181600"/>
            <a:ext cx="8382000" cy="830997"/>
          </a:xfrm>
          <a:prstGeom prst="rect">
            <a:avLst/>
          </a:prstGeom>
          <a:noFill/>
          <a:ln>
            <a:solidFill>
              <a:srgbClr val="FFC000"/>
            </a:solidFill>
          </a:ln>
        </p:spPr>
        <p:txBody>
          <a:bodyPr wrap="square" rtlCol="0">
            <a:spAutoFit/>
          </a:bodyPr>
          <a:lstStyle/>
          <a:p>
            <a:r>
              <a:rPr lang="es-ES_tradnl" sz="2400" dirty="0" smtClean="0"/>
              <a:t>*Cap. de </a:t>
            </a:r>
            <a:r>
              <a:rPr lang="es-ES_tradnl" sz="2400" dirty="0" err="1" smtClean="0"/>
              <a:t>Trab</a:t>
            </a:r>
            <a:r>
              <a:rPr lang="es-ES_tradnl" sz="2400" dirty="0" smtClean="0"/>
              <a:t>.= Caja Chica+ Bancos + Inventarios + </a:t>
            </a:r>
            <a:r>
              <a:rPr lang="es-ES_tradnl" sz="2400" dirty="0" err="1" smtClean="0"/>
              <a:t>Ctas</a:t>
            </a:r>
            <a:r>
              <a:rPr lang="es-ES_tradnl" sz="2400" dirty="0" smtClean="0"/>
              <a:t> por Cobrar-Cuentas por pagar</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57200" y="990600"/>
            <a:ext cx="8382000" cy="1569660"/>
          </a:xfrm>
          <a:prstGeom prst="rect">
            <a:avLst/>
          </a:prstGeom>
          <a:noFill/>
          <a:ln>
            <a:solidFill>
              <a:srgbClr val="FFC000"/>
            </a:solidFill>
          </a:ln>
        </p:spPr>
        <p:txBody>
          <a:bodyPr wrap="square" rtlCol="0">
            <a:spAutoFit/>
          </a:bodyPr>
          <a:lstStyle/>
          <a:p>
            <a:r>
              <a:rPr lang="es-ES_tradnl" sz="2400" dirty="0" smtClean="0"/>
              <a:t>*Capital de Trabajo = Materia prima+ Otros insumos + Productos en Proceso + Productos Terminados + Cuentas por cobrar o crédito a clientes + efectivo en caja y bancos (este debe contemplar:  pago de personal+ pago de servicio y otros gastos).</a:t>
            </a:r>
            <a:endParaRPr lang="en-US" sz="2400" dirty="0"/>
          </a:p>
        </p:txBody>
      </p:sp>
      <p:sp>
        <p:nvSpPr>
          <p:cNvPr id="5" name="4 CuadroTexto"/>
          <p:cNvSpPr txBox="1"/>
          <p:nvPr/>
        </p:nvSpPr>
        <p:spPr>
          <a:xfrm>
            <a:off x="228600" y="228600"/>
            <a:ext cx="8458200" cy="461665"/>
          </a:xfrm>
          <a:prstGeom prst="rect">
            <a:avLst/>
          </a:prstGeom>
          <a:noFill/>
        </p:spPr>
        <p:txBody>
          <a:bodyPr wrap="square" rtlCol="0">
            <a:spAutoFit/>
          </a:bodyPr>
          <a:lstStyle/>
          <a:p>
            <a:r>
              <a:rPr lang="es-ES_tradnl" sz="2400" dirty="0" err="1" smtClean="0"/>
              <a:t>Masini</a:t>
            </a:r>
            <a:r>
              <a:rPr lang="es-ES_tradnl" sz="2400" dirty="0" smtClean="0"/>
              <a:t> (1999), recomienda el calculo del capital de trabajo como:</a:t>
            </a:r>
            <a:endParaRPr lang="en-US" sz="2400" dirty="0"/>
          </a:p>
        </p:txBody>
      </p:sp>
      <p:sp>
        <p:nvSpPr>
          <p:cNvPr id="6" name="5 Flecha abajo"/>
          <p:cNvSpPr/>
          <p:nvPr/>
        </p:nvSpPr>
        <p:spPr>
          <a:xfrm>
            <a:off x="3962400" y="2743200"/>
            <a:ext cx="6096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6 CuadroTexto"/>
          <p:cNvSpPr txBox="1"/>
          <p:nvPr/>
        </p:nvSpPr>
        <p:spPr>
          <a:xfrm>
            <a:off x="609600" y="3276600"/>
            <a:ext cx="8077200" cy="1077218"/>
          </a:xfrm>
          <a:prstGeom prst="rect">
            <a:avLst/>
          </a:prstGeom>
          <a:noFill/>
        </p:spPr>
        <p:txBody>
          <a:bodyPr wrap="square" rtlCol="0">
            <a:spAutoFit/>
          </a:bodyPr>
          <a:lstStyle/>
          <a:p>
            <a:r>
              <a:rPr lang="es-ES_tradnl" sz="3200" dirty="0" smtClean="0"/>
              <a:t>El capital de trabajo se debe estimar para un Ciclo productivo</a:t>
            </a:r>
            <a:r>
              <a:rPr lang="es-ES_tradnl" dirty="0" smtClean="0"/>
              <a:t>.  </a:t>
            </a:r>
            <a:endParaRPr lang="en-US" dirty="0"/>
          </a:p>
        </p:txBody>
      </p:sp>
      <p:sp>
        <p:nvSpPr>
          <p:cNvPr id="8" name="7 CuadroTexto"/>
          <p:cNvSpPr txBox="1"/>
          <p:nvPr/>
        </p:nvSpPr>
        <p:spPr>
          <a:xfrm>
            <a:off x="609600" y="4495800"/>
            <a:ext cx="8153400" cy="1569660"/>
          </a:xfrm>
          <a:prstGeom prst="rect">
            <a:avLst/>
          </a:prstGeom>
          <a:solidFill>
            <a:srgbClr val="FFC000"/>
          </a:solidFill>
        </p:spPr>
        <p:txBody>
          <a:bodyPr wrap="square" rtlCol="0">
            <a:spAutoFit/>
          </a:bodyPr>
          <a:lstStyle/>
          <a:p>
            <a:r>
              <a:rPr lang="es-ES_tradnl" sz="2400" dirty="0" smtClean="0"/>
              <a:t>Ciclo productivo: Período comprendido desde el momento en el que se realiza el primer desembolso para cancelar los insumos, transformarlos en productos terminados y recibir ingreso de la venta quedando disponible para cancelar nuevos insumos.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57200" y="152400"/>
            <a:ext cx="7620000" cy="954107"/>
          </a:xfrm>
          <a:prstGeom prst="rect">
            <a:avLst/>
          </a:prstGeom>
          <a:noFill/>
        </p:spPr>
        <p:txBody>
          <a:bodyPr wrap="square" rtlCol="0">
            <a:spAutoFit/>
          </a:bodyPr>
          <a:lstStyle/>
          <a:p>
            <a:r>
              <a:rPr lang="es-ES_tradnl" sz="2800" dirty="0" smtClean="0"/>
              <a:t>Otros métodos empleados para el cálculo del capital de trabajo son: </a:t>
            </a:r>
            <a:endParaRPr lang="en-US" sz="2800" dirty="0"/>
          </a:p>
        </p:txBody>
      </p:sp>
      <p:sp>
        <p:nvSpPr>
          <p:cNvPr id="5" name="4 CuadroTexto"/>
          <p:cNvSpPr txBox="1"/>
          <p:nvPr/>
        </p:nvSpPr>
        <p:spPr>
          <a:xfrm>
            <a:off x="457200" y="1447800"/>
            <a:ext cx="2895600" cy="830997"/>
          </a:xfrm>
          <a:prstGeom prst="rect">
            <a:avLst/>
          </a:prstGeom>
          <a:solidFill>
            <a:srgbClr val="FFC000"/>
          </a:solidFill>
        </p:spPr>
        <p:txBody>
          <a:bodyPr wrap="square" rtlCol="0">
            <a:spAutoFit/>
          </a:bodyPr>
          <a:lstStyle/>
          <a:p>
            <a:r>
              <a:rPr lang="es-ES_tradnl" sz="2400" dirty="0" smtClean="0"/>
              <a:t>Método del período de desfase: </a:t>
            </a:r>
            <a:endParaRPr lang="en-US" sz="2400" dirty="0"/>
          </a:p>
        </p:txBody>
      </p:sp>
      <p:graphicFrame>
        <p:nvGraphicFramePr>
          <p:cNvPr id="6" name="5 Objeto"/>
          <p:cNvGraphicFramePr>
            <a:graphicFrameLocks noChangeAspect="1"/>
          </p:cNvGraphicFramePr>
          <p:nvPr/>
        </p:nvGraphicFramePr>
        <p:xfrm>
          <a:off x="3733800" y="1447800"/>
          <a:ext cx="4866968" cy="762000"/>
        </p:xfrm>
        <a:graphic>
          <a:graphicData uri="http://schemas.openxmlformats.org/presentationml/2006/ole">
            <p:oleObj spid="_x0000_s1026" name="Ecuación" r:id="rId3" imgW="2514600" imgH="393480" progId="Equation.3">
              <p:embed/>
            </p:oleObj>
          </a:graphicData>
        </a:graphic>
      </p:graphicFrame>
      <p:sp>
        <p:nvSpPr>
          <p:cNvPr id="8" name="7 CuadroTexto"/>
          <p:cNvSpPr txBox="1"/>
          <p:nvPr/>
        </p:nvSpPr>
        <p:spPr>
          <a:xfrm>
            <a:off x="533400" y="2819400"/>
            <a:ext cx="3733800" cy="461665"/>
          </a:xfrm>
          <a:prstGeom prst="rect">
            <a:avLst/>
          </a:prstGeom>
          <a:solidFill>
            <a:srgbClr val="FFC000"/>
          </a:solidFill>
        </p:spPr>
        <p:txBody>
          <a:bodyPr wrap="square" rtlCol="0">
            <a:spAutoFit/>
          </a:bodyPr>
          <a:lstStyle/>
          <a:p>
            <a:r>
              <a:rPr lang="es-ES_tradnl" sz="2400" dirty="0" smtClean="0"/>
              <a:t>Máximo déficit acumulado: </a:t>
            </a:r>
            <a:endParaRPr lang="en-US" sz="2400" dirty="0"/>
          </a:p>
        </p:txBody>
      </p:sp>
      <p:graphicFrame>
        <p:nvGraphicFramePr>
          <p:cNvPr id="9" name="8 Tabla"/>
          <p:cNvGraphicFramePr>
            <a:graphicFrameLocks noGrp="1"/>
          </p:cNvGraphicFramePr>
          <p:nvPr/>
        </p:nvGraphicFramePr>
        <p:xfrm>
          <a:off x="533400" y="3810000"/>
          <a:ext cx="8000999" cy="2123440"/>
        </p:xfrm>
        <a:graphic>
          <a:graphicData uri="http://schemas.openxmlformats.org/drawingml/2006/table">
            <a:tbl>
              <a:tblPr firstRow="1" bandRow="1">
                <a:tableStyleId>{5C22544A-7EE6-4342-B048-85BDC9FD1C3A}</a:tableStyleId>
              </a:tblPr>
              <a:tblGrid>
                <a:gridCol w="1488556"/>
                <a:gridCol w="1026042"/>
                <a:gridCol w="914401"/>
                <a:gridCol w="1143000"/>
                <a:gridCol w="1143000"/>
                <a:gridCol w="1143000"/>
                <a:gridCol w="1143000"/>
              </a:tblGrid>
              <a:tr h="370840">
                <a:tc>
                  <a:txBody>
                    <a:bodyPr/>
                    <a:lstStyle/>
                    <a:p>
                      <a:endParaRPr lang="en-US" dirty="0"/>
                    </a:p>
                  </a:txBody>
                  <a:tcPr/>
                </a:tc>
                <a:tc>
                  <a:txBody>
                    <a:bodyPr/>
                    <a:lstStyle/>
                    <a:p>
                      <a:r>
                        <a:rPr lang="es-ES_tradnl" dirty="0" smtClean="0"/>
                        <a:t>1</a:t>
                      </a:r>
                      <a:endParaRPr lang="en-US" dirty="0"/>
                    </a:p>
                  </a:txBody>
                  <a:tcPr/>
                </a:tc>
                <a:tc>
                  <a:txBody>
                    <a:bodyPr/>
                    <a:lstStyle/>
                    <a:p>
                      <a:r>
                        <a:rPr lang="es-ES_tradnl" dirty="0" smtClean="0"/>
                        <a:t>2</a:t>
                      </a:r>
                      <a:endParaRPr lang="en-US" dirty="0"/>
                    </a:p>
                  </a:txBody>
                  <a:tcPr/>
                </a:tc>
                <a:tc>
                  <a:txBody>
                    <a:bodyPr/>
                    <a:lstStyle/>
                    <a:p>
                      <a:r>
                        <a:rPr lang="es-ES_tradnl" dirty="0" smtClean="0"/>
                        <a:t>3</a:t>
                      </a:r>
                      <a:endParaRPr lang="en-US" dirty="0"/>
                    </a:p>
                  </a:txBody>
                  <a:tcPr/>
                </a:tc>
                <a:tc>
                  <a:txBody>
                    <a:bodyPr/>
                    <a:lstStyle/>
                    <a:p>
                      <a:r>
                        <a:rPr lang="es-ES_tradnl" dirty="0" smtClean="0"/>
                        <a:t>4</a:t>
                      </a:r>
                      <a:endParaRPr lang="en-US" dirty="0"/>
                    </a:p>
                  </a:txBody>
                  <a:tcPr/>
                </a:tc>
                <a:tc>
                  <a:txBody>
                    <a:bodyPr/>
                    <a:lstStyle/>
                    <a:p>
                      <a:r>
                        <a:rPr lang="es-ES_tradnl" dirty="0" smtClean="0"/>
                        <a:t>5</a:t>
                      </a:r>
                      <a:endParaRPr lang="en-US" dirty="0"/>
                    </a:p>
                  </a:txBody>
                  <a:tcPr/>
                </a:tc>
                <a:tc>
                  <a:txBody>
                    <a:bodyPr/>
                    <a:lstStyle/>
                    <a:p>
                      <a:r>
                        <a:rPr lang="es-ES_tradnl" dirty="0" smtClean="0"/>
                        <a:t>6</a:t>
                      </a:r>
                      <a:endParaRPr lang="en-US" dirty="0"/>
                    </a:p>
                  </a:txBody>
                  <a:tcPr/>
                </a:tc>
              </a:tr>
              <a:tr h="370840">
                <a:tc>
                  <a:txBody>
                    <a:bodyPr/>
                    <a:lstStyle/>
                    <a:p>
                      <a:r>
                        <a:rPr lang="es-ES_tradnl" dirty="0" smtClean="0"/>
                        <a:t>Ingresos </a:t>
                      </a:r>
                      <a:endParaRPr lang="en-US" dirty="0"/>
                    </a:p>
                  </a:txBody>
                  <a:tcPr/>
                </a:tc>
                <a:tc>
                  <a:txBody>
                    <a:bodyPr/>
                    <a:lstStyle/>
                    <a:p>
                      <a:r>
                        <a:rPr lang="es-ES_tradnl" dirty="0" smtClean="0"/>
                        <a:t>0</a:t>
                      </a:r>
                      <a:endParaRPr lang="en-US" dirty="0"/>
                    </a:p>
                  </a:txBody>
                  <a:tcPr/>
                </a:tc>
                <a:tc>
                  <a:txBody>
                    <a:bodyPr/>
                    <a:lstStyle/>
                    <a:p>
                      <a:r>
                        <a:rPr lang="es-ES_tradnl" dirty="0" smtClean="0"/>
                        <a:t>0</a:t>
                      </a:r>
                      <a:endParaRPr lang="en-US" dirty="0"/>
                    </a:p>
                  </a:txBody>
                  <a:tcPr/>
                </a:tc>
                <a:tc>
                  <a:txBody>
                    <a:bodyPr/>
                    <a:lstStyle/>
                    <a:p>
                      <a:r>
                        <a:rPr lang="es-ES_tradnl" dirty="0" smtClean="0"/>
                        <a:t>50</a:t>
                      </a:r>
                      <a:endParaRPr lang="en-US" dirty="0"/>
                    </a:p>
                  </a:txBody>
                  <a:tcPr/>
                </a:tc>
                <a:tc>
                  <a:txBody>
                    <a:bodyPr/>
                    <a:lstStyle/>
                    <a:p>
                      <a:r>
                        <a:rPr lang="es-ES_tradnl" dirty="0" smtClean="0"/>
                        <a:t>100</a:t>
                      </a:r>
                      <a:endParaRPr lang="en-US" dirty="0"/>
                    </a:p>
                  </a:txBody>
                  <a:tcPr/>
                </a:tc>
                <a:tc>
                  <a:txBody>
                    <a:bodyPr/>
                    <a:lstStyle/>
                    <a:p>
                      <a:r>
                        <a:rPr lang="es-ES_tradnl" dirty="0" smtClean="0"/>
                        <a:t>120</a:t>
                      </a:r>
                      <a:endParaRPr lang="en-US" dirty="0"/>
                    </a:p>
                  </a:txBody>
                  <a:tcPr/>
                </a:tc>
                <a:tc>
                  <a:txBody>
                    <a:bodyPr/>
                    <a:lstStyle/>
                    <a:p>
                      <a:r>
                        <a:rPr lang="es-ES_tradnl" dirty="0" smtClean="0"/>
                        <a:t>150</a:t>
                      </a:r>
                      <a:endParaRPr lang="en-US" dirty="0"/>
                    </a:p>
                  </a:txBody>
                  <a:tcPr/>
                </a:tc>
              </a:tr>
              <a:tr h="370840">
                <a:tc>
                  <a:txBody>
                    <a:bodyPr/>
                    <a:lstStyle/>
                    <a:p>
                      <a:r>
                        <a:rPr lang="es-ES_tradnl" dirty="0" smtClean="0"/>
                        <a:t>Egresos </a:t>
                      </a:r>
                      <a:endParaRPr lang="en-US" dirty="0"/>
                    </a:p>
                  </a:txBody>
                  <a:tcPr/>
                </a:tc>
                <a:tc>
                  <a:txBody>
                    <a:bodyPr/>
                    <a:lstStyle/>
                    <a:p>
                      <a:r>
                        <a:rPr lang="es-ES_tradnl" dirty="0" smtClean="0"/>
                        <a:t>20</a:t>
                      </a:r>
                      <a:endParaRPr lang="en-US" dirty="0"/>
                    </a:p>
                  </a:txBody>
                  <a:tcPr/>
                </a:tc>
                <a:tc>
                  <a:txBody>
                    <a:bodyPr/>
                    <a:lstStyle/>
                    <a:p>
                      <a:r>
                        <a:rPr lang="es-ES_tradnl" dirty="0" smtClean="0"/>
                        <a:t>30</a:t>
                      </a:r>
                      <a:endParaRPr lang="en-US" dirty="0"/>
                    </a:p>
                  </a:txBody>
                  <a:tcPr/>
                </a:tc>
                <a:tc>
                  <a:txBody>
                    <a:bodyPr/>
                    <a:lstStyle/>
                    <a:p>
                      <a:r>
                        <a:rPr lang="es-ES_tradnl" dirty="0" smtClean="0"/>
                        <a:t>55</a:t>
                      </a:r>
                      <a:endParaRPr lang="en-US" dirty="0"/>
                    </a:p>
                  </a:txBody>
                  <a:tcPr/>
                </a:tc>
                <a:tc>
                  <a:txBody>
                    <a:bodyPr/>
                    <a:lstStyle/>
                    <a:p>
                      <a:r>
                        <a:rPr lang="es-ES_tradnl" dirty="0" smtClean="0"/>
                        <a:t>60</a:t>
                      </a:r>
                      <a:endParaRPr lang="en-US" dirty="0"/>
                    </a:p>
                  </a:txBody>
                  <a:tcPr/>
                </a:tc>
                <a:tc>
                  <a:txBody>
                    <a:bodyPr/>
                    <a:lstStyle/>
                    <a:p>
                      <a:r>
                        <a:rPr lang="es-ES_tradnl" dirty="0" smtClean="0"/>
                        <a:t>60</a:t>
                      </a:r>
                      <a:endParaRPr lang="en-US" dirty="0"/>
                    </a:p>
                  </a:txBody>
                  <a:tcPr/>
                </a:tc>
                <a:tc>
                  <a:txBody>
                    <a:bodyPr/>
                    <a:lstStyle/>
                    <a:p>
                      <a:r>
                        <a:rPr lang="es-ES_tradnl" dirty="0" smtClean="0"/>
                        <a:t>60</a:t>
                      </a:r>
                      <a:endParaRPr lang="en-US" dirty="0"/>
                    </a:p>
                  </a:txBody>
                  <a:tcPr/>
                </a:tc>
              </a:tr>
              <a:tr h="370840">
                <a:tc>
                  <a:txBody>
                    <a:bodyPr/>
                    <a:lstStyle/>
                    <a:p>
                      <a:r>
                        <a:rPr lang="es-ES_tradnl" dirty="0" smtClean="0"/>
                        <a:t>Saldos </a:t>
                      </a:r>
                      <a:endParaRPr lang="en-US" dirty="0"/>
                    </a:p>
                  </a:txBody>
                  <a:tcPr/>
                </a:tc>
                <a:tc>
                  <a:txBody>
                    <a:bodyPr/>
                    <a:lstStyle/>
                    <a:p>
                      <a:r>
                        <a:rPr lang="es-ES_tradnl" dirty="0" smtClean="0"/>
                        <a:t>-20</a:t>
                      </a:r>
                      <a:endParaRPr lang="en-US" dirty="0"/>
                    </a:p>
                  </a:txBody>
                  <a:tcPr/>
                </a:tc>
                <a:tc>
                  <a:txBody>
                    <a:bodyPr/>
                    <a:lstStyle/>
                    <a:p>
                      <a:r>
                        <a:rPr lang="es-ES_tradnl" dirty="0" smtClean="0"/>
                        <a:t>-30</a:t>
                      </a:r>
                      <a:endParaRPr lang="en-US" dirty="0"/>
                    </a:p>
                  </a:txBody>
                  <a:tcPr/>
                </a:tc>
                <a:tc>
                  <a:txBody>
                    <a:bodyPr/>
                    <a:lstStyle/>
                    <a:p>
                      <a:r>
                        <a:rPr lang="es-ES_tradnl" dirty="0" smtClean="0"/>
                        <a:t>-5</a:t>
                      </a:r>
                      <a:endParaRPr lang="en-US" dirty="0"/>
                    </a:p>
                  </a:txBody>
                  <a:tcPr/>
                </a:tc>
                <a:tc>
                  <a:txBody>
                    <a:bodyPr/>
                    <a:lstStyle/>
                    <a:p>
                      <a:r>
                        <a:rPr lang="es-ES_tradnl" dirty="0" smtClean="0"/>
                        <a:t>40</a:t>
                      </a:r>
                      <a:endParaRPr lang="en-US" dirty="0"/>
                    </a:p>
                  </a:txBody>
                  <a:tcPr/>
                </a:tc>
                <a:tc>
                  <a:txBody>
                    <a:bodyPr/>
                    <a:lstStyle/>
                    <a:p>
                      <a:r>
                        <a:rPr lang="es-ES_tradnl" dirty="0" smtClean="0"/>
                        <a:t>60</a:t>
                      </a:r>
                      <a:endParaRPr lang="en-US" dirty="0"/>
                    </a:p>
                  </a:txBody>
                  <a:tcPr/>
                </a:tc>
                <a:tc>
                  <a:txBody>
                    <a:bodyPr/>
                    <a:lstStyle/>
                    <a:p>
                      <a:r>
                        <a:rPr lang="es-ES_tradnl" dirty="0" smtClean="0"/>
                        <a:t>90</a:t>
                      </a:r>
                      <a:endParaRPr lang="en-US" dirty="0"/>
                    </a:p>
                  </a:txBody>
                  <a:tcPr/>
                </a:tc>
              </a:tr>
              <a:tr h="370840">
                <a:tc>
                  <a:txBody>
                    <a:bodyPr/>
                    <a:lstStyle/>
                    <a:p>
                      <a:r>
                        <a:rPr lang="es-ES_tradnl" dirty="0" smtClean="0"/>
                        <a:t>Saldo Acumulado </a:t>
                      </a:r>
                      <a:endParaRPr lang="en-US" dirty="0"/>
                    </a:p>
                  </a:txBody>
                  <a:tcPr/>
                </a:tc>
                <a:tc>
                  <a:txBody>
                    <a:bodyPr/>
                    <a:lstStyle/>
                    <a:p>
                      <a:r>
                        <a:rPr lang="es-ES_tradnl" dirty="0" smtClean="0"/>
                        <a:t>-20</a:t>
                      </a:r>
                      <a:endParaRPr lang="en-US" dirty="0"/>
                    </a:p>
                  </a:txBody>
                  <a:tcPr/>
                </a:tc>
                <a:tc>
                  <a:txBody>
                    <a:bodyPr/>
                    <a:lstStyle/>
                    <a:p>
                      <a:r>
                        <a:rPr lang="es-ES_tradnl" dirty="0" smtClean="0"/>
                        <a:t>-50</a:t>
                      </a:r>
                      <a:endParaRPr lang="en-US" dirty="0"/>
                    </a:p>
                  </a:txBody>
                  <a:tcPr/>
                </a:tc>
                <a:tc>
                  <a:txBody>
                    <a:bodyPr/>
                    <a:lstStyle/>
                    <a:p>
                      <a:r>
                        <a:rPr lang="es-ES_tradnl" dirty="0" smtClean="0"/>
                        <a:t>-55</a:t>
                      </a:r>
                      <a:endParaRPr lang="en-US" dirty="0"/>
                    </a:p>
                  </a:txBody>
                  <a:tcPr/>
                </a:tc>
                <a:tc>
                  <a:txBody>
                    <a:bodyPr/>
                    <a:lstStyle/>
                    <a:p>
                      <a:r>
                        <a:rPr lang="es-ES_tradnl" dirty="0" smtClean="0"/>
                        <a:t>-15</a:t>
                      </a:r>
                      <a:endParaRPr lang="en-US" dirty="0"/>
                    </a:p>
                  </a:txBody>
                  <a:tcPr/>
                </a:tc>
                <a:tc>
                  <a:txBody>
                    <a:bodyPr/>
                    <a:lstStyle/>
                    <a:p>
                      <a:r>
                        <a:rPr lang="es-ES_tradnl" dirty="0" smtClean="0"/>
                        <a:t>45</a:t>
                      </a:r>
                      <a:endParaRPr lang="en-US" dirty="0"/>
                    </a:p>
                  </a:txBody>
                  <a:tcPr/>
                </a:tc>
                <a:tc>
                  <a:txBody>
                    <a:bodyPr/>
                    <a:lstStyle/>
                    <a:p>
                      <a:r>
                        <a:rPr lang="es-ES_tradnl" dirty="0" smtClean="0"/>
                        <a:t>135</a:t>
                      </a:r>
                      <a:endParaRPr lang="en-US" dirty="0"/>
                    </a:p>
                  </a:txBody>
                  <a:tcPr/>
                </a:tc>
              </a:tr>
            </a:tbl>
          </a:graphicData>
        </a:graphic>
      </p:graphicFrame>
      <p:sp>
        <p:nvSpPr>
          <p:cNvPr id="10" name="9 Elipse"/>
          <p:cNvSpPr/>
          <p:nvPr/>
        </p:nvSpPr>
        <p:spPr>
          <a:xfrm>
            <a:off x="3810000" y="5181600"/>
            <a:ext cx="762000" cy="609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11 Conector recto de flecha"/>
          <p:cNvCxnSpPr/>
          <p:nvPr/>
        </p:nvCxnSpPr>
        <p:spPr>
          <a:xfrm rot="16200000" flipV="1">
            <a:off x="4381500" y="58293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5029200" y="6096000"/>
            <a:ext cx="3886200" cy="646331"/>
          </a:xfrm>
          <a:prstGeom prst="rect">
            <a:avLst/>
          </a:prstGeom>
          <a:noFill/>
        </p:spPr>
        <p:txBody>
          <a:bodyPr wrap="square" rtlCol="0">
            <a:spAutoFit/>
          </a:bodyPr>
          <a:lstStyle/>
          <a:p>
            <a:r>
              <a:rPr lang="es-ES_tradnl" b="1" dirty="0" smtClean="0"/>
              <a:t>Monto que se debería poseer para el capital de trabajo </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normAutofit/>
          </a:bodyPr>
          <a:lstStyle/>
          <a:p>
            <a:r>
              <a:rPr lang="es-ES_tradnl" sz="3200" dirty="0" smtClean="0"/>
              <a:t>Calendario de inversiones </a:t>
            </a:r>
            <a:endParaRPr lang="en-US" sz="3200" dirty="0"/>
          </a:p>
        </p:txBody>
      </p:sp>
      <p:cxnSp>
        <p:nvCxnSpPr>
          <p:cNvPr id="4" name="3 Conector recto"/>
          <p:cNvCxnSpPr/>
          <p:nvPr/>
        </p:nvCxnSpPr>
        <p:spPr>
          <a:xfrm>
            <a:off x="914400" y="2362200"/>
            <a:ext cx="6629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4 Conector recto"/>
          <p:cNvCxnSpPr/>
          <p:nvPr/>
        </p:nvCxnSpPr>
        <p:spPr>
          <a:xfrm rot="5400000">
            <a:off x="3962400" y="2362200"/>
            <a:ext cx="3048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7 Flecha abajo"/>
          <p:cNvSpPr/>
          <p:nvPr/>
        </p:nvSpPr>
        <p:spPr>
          <a:xfrm>
            <a:off x="4038600" y="1828800"/>
            <a:ext cx="76200" cy="228600"/>
          </a:xfrm>
          <a:prstGeom prst="downArrow">
            <a:avLst/>
          </a:prstGeom>
          <a:solidFill>
            <a:schemeClr val="accent2"/>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9 Rectángulo redondeado"/>
          <p:cNvSpPr/>
          <p:nvPr/>
        </p:nvSpPr>
        <p:spPr>
          <a:xfrm>
            <a:off x="3124200" y="990600"/>
            <a:ext cx="1981200" cy="60960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dirty="0" smtClean="0">
                <a:solidFill>
                  <a:schemeClr val="tx1"/>
                </a:solidFill>
              </a:rPr>
              <a:t>INVERSIONES </a:t>
            </a:r>
            <a:endParaRPr lang="en-US" b="1" dirty="0">
              <a:solidFill>
                <a:schemeClr val="tx1"/>
              </a:solidFill>
            </a:endParaRPr>
          </a:p>
        </p:txBody>
      </p:sp>
      <p:cxnSp>
        <p:nvCxnSpPr>
          <p:cNvPr id="12" name="11 Conector recto"/>
          <p:cNvCxnSpPr/>
          <p:nvPr/>
        </p:nvCxnSpPr>
        <p:spPr>
          <a:xfrm rot="5400000">
            <a:off x="6134100" y="2400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rot="5400000">
            <a:off x="4762500" y="2400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rot="5400000">
            <a:off x="5448300" y="2400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14 Conector recto"/>
          <p:cNvCxnSpPr/>
          <p:nvPr/>
        </p:nvCxnSpPr>
        <p:spPr>
          <a:xfrm rot="5400000">
            <a:off x="6667500" y="2400300"/>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15 Conector recto"/>
          <p:cNvCxnSpPr/>
          <p:nvPr/>
        </p:nvCxnSpPr>
        <p:spPr>
          <a:xfrm rot="5400000">
            <a:off x="7277100" y="2400300"/>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16 CuadroTexto"/>
          <p:cNvSpPr txBox="1"/>
          <p:nvPr/>
        </p:nvSpPr>
        <p:spPr>
          <a:xfrm>
            <a:off x="3962400" y="2667000"/>
            <a:ext cx="304800" cy="369332"/>
          </a:xfrm>
          <a:prstGeom prst="rect">
            <a:avLst/>
          </a:prstGeom>
          <a:noFill/>
        </p:spPr>
        <p:txBody>
          <a:bodyPr wrap="square" rtlCol="0">
            <a:spAutoFit/>
          </a:bodyPr>
          <a:lstStyle/>
          <a:p>
            <a:r>
              <a:rPr lang="es-ES_tradnl" dirty="0" smtClean="0"/>
              <a:t>0</a:t>
            </a:r>
            <a:endParaRPr lang="en-US" dirty="0"/>
          </a:p>
        </p:txBody>
      </p:sp>
      <p:sp>
        <p:nvSpPr>
          <p:cNvPr id="18" name="17 CuadroTexto"/>
          <p:cNvSpPr txBox="1"/>
          <p:nvPr/>
        </p:nvSpPr>
        <p:spPr>
          <a:xfrm>
            <a:off x="4724400" y="2667000"/>
            <a:ext cx="304800" cy="369332"/>
          </a:xfrm>
          <a:prstGeom prst="rect">
            <a:avLst/>
          </a:prstGeom>
          <a:noFill/>
        </p:spPr>
        <p:txBody>
          <a:bodyPr wrap="square" rtlCol="0">
            <a:spAutoFit/>
          </a:bodyPr>
          <a:lstStyle/>
          <a:p>
            <a:r>
              <a:rPr lang="es-ES_tradnl" dirty="0"/>
              <a:t>1</a:t>
            </a:r>
            <a:endParaRPr lang="en-US" dirty="0"/>
          </a:p>
        </p:txBody>
      </p:sp>
      <p:sp>
        <p:nvSpPr>
          <p:cNvPr id="19" name="18 CuadroTexto"/>
          <p:cNvSpPr txBox="1"/>
          <p:nvPr/>
        </p:nvSpPr>
        <p:spPr>
          <a:xfrm>
            <a:off x="5334000" y="2667000"/>
            <a:ext cx="304800" cy="369332"/>
          </a:xfrm>
          <a:prstGeom prst="rect">
            <a:avLst/>
          </a:prstGeom>
          <a:noFill/>
        </p:spPr>
        <p:txBody>
          <a:bodyPr wrap="square" rtlCol="0">
            <a:spAutoFit/>
          </a:bodyPr>
          <a:lstStyle/>
          <a:p>
            <a:r>
              <a:rPr lang="es-ES_tradnl" dirty="0" smtClean="0"/>
              <a:t>2</a:t>
            </a:r>
            <a:endParaRPr lang="en-US" dirty="0"/>
          </a:p>
        </p:txBody>
      </p:sp>
      <p:sp>
        <p:nvSpPr>
          <p:cNvPr id="20" name="19 CuadroTexto"/>
          <p:cNvSpPr txBox="1"/>
          <p:nvPr/>
        </p:nvSpPr>
        <p:spPr>
          <a:xfrm>
            <a:off x="6019800" y="2667000"/>
            <a:ext cx="304800" cy="369332"/>
          </a:xfrm>
          <a:prstGeom prst="rect">
            <a:avLst/>
          </a:prstGeom>
          <a:noFill/>
        </p:spPr>
        <p:txBody>
          <a:bodyPr wrap="square" rtlCol="0">
            <a:spAutoFit/>
          </a:bodyPr>
          <a:lstStyle/>
          <a:p>
            <a:r>
              <a:rPr lang="es-ES_tradnl" dirty="0" smtClean="0"/>
              <a:t>3</a:t>
            </a:r>
            <a:endParaRPr lang="en-US" dirty="0"/>
          </a:p>
        </p:txBody>
      </p:sp>
      <p:sp>
        <p:nvSpPr>
          <p:cNvPr id="21" name="20 CuadroTexto"/>
          <p:cNvSpPr txBox="1"/>
          <p:nvPr/>
        </p:nvSpPr>
        <p:spPr>
          <a:xfrm>
            <a:off x="7162800" y="2667000"/>
            <a:ext cx="304800" cy="369332"/>
          </a:xfrm>
          <a:prstGeom prst="rect">
            <a:avLst/>
          </a:prstGeom>
          <a:noFill/>
        </p:spPr>
        <p:txBody>
          <a:bodyPr wrap="square" rtlCol="0">
            <a:spAutoFit/>
          </a:bodyPr>
          <a:lstStyle/>
          <a:p>
            <a:r>
              <a:rPr lang="es-ES_tradnl" dirty="0" smtClean="0"/>
              <a:t>5</a:t>
            </a:r>
            <a:endParaRPr lang="en-US" dirty="0"/>
          </a:p>
        </p:txBody>
      </p:sp>
      <p:sp>
        <p:nvSpPr>
          <p:cNvPr id="22" name="21 CuadroTexto"/>
          <p:cNvSpPr txBox="1"/>
          <p:nvPr/>
        </p:nvSpPr>
        <p:spPr>
          <a:xfrm>
            <a:off x="6629400" y="2667000"/>
            <a:ext cx="304800" cy="369332"/>
          </a:xfrm>
          <a:prstGeom prst="rect">
            <a:avLst/>
          </a:prstGeom>
          <a:noFill/>
        </p:spPr>
        <p:txBody>
          <a:bodyPr wrap="square" rtlCol="0">
            <a:spAutoFit/>
          </a:bodyPr>
          <a:lstStyle/>
          <a:p>
            <a:r>
              <a:rPr lang="es-ES_tradnl" dirty="0" smtClean="0"/>
              <a:t>4</a:t>
            </a:r>
            <a:endParaRPr lang="en-US" dirty="0"/>
          </a:p>
        </p:txBody>
      </p:sp>
      <p:sp>
        <p:nvSpPr>
          <p:cNvPr id="41" name="40 CuadroTexto"/>
          <p:cNvSpPr txBox="1"/>
          <p:nvPr/>
        </p:nvSpPr>
        <p:spPr>
          <a:xfrm>
            <a:off x="533400" y="3048000"/>
            <a:ext cx="7620000" cy="1938992"/>
          </a:xfrm>
          <a:prstGeom prst="rect">
            <a:avLst/>
          </a:prstGeom>
          <a:noFill/>
        </p:spPr>
        <p:txBody>
          <a:bodyPr wrap="square" rtlCol="0">
            <a:spAutoFit/>
          </a:bodyPr>
          <a:lstStyle/>
          <a:p>
            <a:pPr algn="just"/>
            <a:r>
              <a:rPr lang="es-ES_tradnl" sz="2400" dirty="0" smtClean="0"/>
              <a:t>Si bien se dice que las inversiones se registran en el momento cero. Ésta realmente se han ejecutado en períodos anteriores. No todas de manera simultánea, por lo cual es necesario elaborar un calendario de inversiones e identificar los momentos y secuencias de cada una. </a:t>
            </a:r>
            <a:endParaRPr lang="en-US" sz="2400" dirty="0"/>
          </a:p>
        </p:txBody>
      </p:sp>
      <p:sp>
        <p:nvSpPr>
          <p:cNvPr id="42" name="41 CuadroTexto"/>
          <p:cNvSpPr txBox="1"/>
          <p:nvPr/>
        </p:nvSpPr>
        <p:spPr>
          <a:xfrm>
            <a:off x="838200" y="5181600"/>
            <a:ext cx="7391400" cy="1200329"/>
          </a:xfrm>
          <a:prstGeom prst="rect">
            <a:avLst/>
          </a:prstGeom>
          <a:solidFill>
            <a:srgbClr val="FFC000"/>
          </a:solidFill>
        </p:spPr>
        <p:txBody>
          <a:bodyPr wrap="square" rtlCol="0">
            <a:spAutoFit/>
          </a:bodyPr>
          <a:lstStyle/>
          <a:p>
            <a:r>
              <a:rPr lang="es-ES_tradnl" sz="2400" dirty="0" smtClean="0"/>
              <a:t>Por ejemplo: Pensemos en algunas inversiones requeridas para la puesta en funcionamiento de una universidad suponiendo se construirá el edificio donde funcionará.</a:t>
            </a:r>
            <a:endParaRPr lang="en-US" sz="2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2635</Words>
  <Application>Microsoft Office PowerPoint</Application>
  <PresentationFormat>Presentación en pantalla (4:3)</PresentationFormat>
  <Paragraphs>1626</Paragraphs>
  <Slides>47</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47</vt:i4>
      </vt:variant>
    </vt:vector>
  </HeadingPairs>
  <TitlesOfParts>
    <vt:vector size="49" baseType="lpstr">
      <vt:lpstr>Tema de Office</vt:lpstr>
      <vt:lpstr>Ecuación</vt:lpstr>
      <vt:lpstr>INVERSIONES</vt:lpstr>
      <vt:lpstr>Costos vs. Inversión </vt:lpstr>
      <vt:lpstr>Diapositiva 3</vt:lpstr>
      <vt:lpstr>Diapositiva 4</vt:lpstr>
      <vt:lpstr>Diapositiva 5</vt:lpstr>
      <vt:lpstr>Diapositiva 6</vt:lpstr>
      <vt:lpstr>Diapositiva 7</vt:lpstr>
      <vt:lpstr>Diapositiva 8</vt:lpstr>
      <vt:lpstr>Calendario de inversiones </vt:lpstr>
      <vt:lpstr>Diapositiva 10</vt:lpstr>
      <vt:lpstr>Diapositiva 11</vt:lpstr>
      <vt:lpstr>Diapositiva 12</vt:lpstr>
      <vt:lpstr>Punto de equilibrio</vt:lpstr>
      <vt:lpstr>Punto de equilibrio </vt:lpstr>
      <vt:lpstr> Ejemplo: Suponga que una empresa vende su producto a un precio igual a 23 u.m., sus costos fijos ascienden a 3000 u,m y sus costos variables por unidad son iguales a 18 u.m. Calcule el nivel de producción que permite alcanzar el punto de equilibrio </vt:lpstr>
      <vt:lpstr>Diapositiva 16</vt:lpstr>
      <vt:lpstr>Diapositiva 17</vt:lpstr>
      <vt:lpstr>Estimación del punto de equilibrio </vt:lpstr>
      <vt:lpstr>Costos de financiamiento </vt:lpstr>
      <vt:lpstr>Estimación de la Cuota de un préstamo </vt:lpstr>
      <vt:lpstr>Cuadro de servicio de la deuda </vt:lpstr>
      <vt:lpstr>Ejercicio </vt:lpstr>
      <vt:lpstr>Diapositiva 23</vt:lpstr>
      <vt:lpstr>Completar el cuadro </vt:lpstr>
      <vt:lpstr>Diapositiva 25</vt:lpstr>
      <vt:lpstr>Tasa efectiva </vt:lpstr>
      <vt:lpstr>FLUJO DE CAJA DEL PROYECTO</vt:lpstr>
      <vt:lpstr>Flujo de caja o de fondos </vt:lpstr>
      <vt:lpstr>Diapositiva 29</vt:lpstr>
      <vt:lpstr>Sapag (2001), indica respecto a la estructura del flujo </vt:lpstr>
      <vt:lpstr>Estructura del flujo de fondos </vt:lpstr>
      <vt:lpstr>Diapositiva 32</vt:lpstr>
      <vt:lpstr>Diapositiva 33</vt:lpstr>
      <vt:lpstr>Diapositiva 34</vt:lpstr>
      <vt:lpstr>Depreciación, amortizaciones </vt:lpstr>
      <vt:lpstr>Cuadro de depreciaciones y amortizaciones </vt:lpstr>
      <vt:lpstr>Diapositiva 37</vt:lpstr>
      <vt:lpstr>Flujo de caja. Ejercicio</vt:lpstr>
      <vt:lpstr>Flujo de caja. Ejercicio</vt:lpstr>
      <vt:lpstr>Diapositiva 40</vt:lpstr>
      <vt:lpstr>Diapositiva 41</vt:lpstr>
      <vt:lpstr>       Ejemplos. Considerando valor en libros y venta de activos </vt:lpstr>
      <vt:lpstr>Diapositiva 43</vt:lpstr>
      <vt:lpstr>Diapositiva 44</vt:lpstr>
      <vt:lpstr>Ejemplo. Calcule el Flujo de Caja del ejercicio 1. Considerando que la inversión inicial en maquinaria es financiada con un crédito de 5 años a una tasa de 24% </vt:lpstr>
      <vt:lpstr>Ejercicio 2. </vt:lpstr>
      <vt:lpstr>Diapositiva 47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INVERSIONES</dc:title>
  <dc:creator>Ruth</dc:creator>
  <cp:lastModifiedBy>Ruth</cp:lastModifiedBy>
  <cp:revision>30</cp:revision>
  <dcterms:created xsi:type="dcterms:W3CDTF">2011-05-31T01:28:57Z</dcterms:created>
  <dcterms:modified xsi:type="dcterms:W3CDTF">2012-03-08T21:36:49Z</dcterms:modified>
</cp:coreProperties>
</file>