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A4D4-DA87-4C81-B068-5D1BF734362F}" type="datetimeFigureOut">
              <a:rPr lang="es-VE" smtClean="0"/>
              <a:pPr/>
              <a:t>27/10/2011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15BA0-B649-4AEB-B3AC-F580932C46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447800" y="3810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dirty="0" smtClean="0">
                <a:solidFill>
                  <a:schemeClr val="bg1"/>
                </a:solidFill>
              </a:rPr>
              <a:t>Identificación de la Oferta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62000" y="1219200"/>
            <a:ext cx="7772400" cy="150810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3600" dirty="0" smtClean="0">
                <a:solidFill>
                  <a:schemeClr val="bg1"/>
                </a:solidFill>
              </a:rPr>
              <a:t>Oferta: </a:t>
            </a:r>
            <a:r>
              <a:rPr lang="es-ES_tradnl" sz="2800" dirty="0" smtClean="0">
                <a:solidFill>
                  <a:schemeClr val="bg1"/>
                </a:solidFill>
              </a:rPr>
              <a:t>Cantidad de un bien o servicio que los oferentes están dispuestos y pueden llevar al mercado a precios alternativos, </a:t>
            </a:r>
            <a:r>
              <a:rPr lang="es-ES_tradnl" sz="2800" dirty="0" err="1" smtClean="0">
                <a:solidFill>
                  <a:schemeClr val="bg1"/>
                </a:solidFill>
              </a:rPr>
              <a:t>ceteris</a:t>
            </a:r>
            <a:r>
              <a:rPr lang="es-ES_tradnl" sz="2800" dirty="0" smtClean="0">
                <a:solidFill>
                  <a:schemeClr val="bg1"/>
                </a:solidFill>
              </a:rPr>
              <a:t> </a:t>
            </a:r>
            <a:r>
              <a:rPr lang="es-ES_tradnl" sz="2800" dirty="0" err="1" smtClean="0">
                <a:solidFill>
                  <a:schemeClr val="bg1"/>
                </a:solidFill>
              </a:rPr>
              <a:t>paribus</a:t>
            </a:r>
            <a:r>
              <a:rPr lang="es-ES_tradnl" sz="2800" dirty="0" smtClean="0">
                <a:solidFill>
                  <a:schemeClr val="bg1"/>
                </a:solidFill>
              </a:rPr>
              <a:t>.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5800" y="33528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smtClean="0">
                <a:solidFill>
                  <a:schemeClr val="bg1"/>
                </a:solidFill>
              </a:rPr>
              <a:t>¿ Por qué analizar la oferta?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876800" y="3429000"/>
            <a:ext cx="403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Para determinar la cantidad de producto que se está colocando en el mercado o que se podría colocar en el futuro.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3200" dirty="0" smtClean="0">
                <a:solidFill>
                  <a:schemeClr val="bg1"/>
                </a:solidFill>
              </a:rPr>
              <a:t>Estructuras de mercado en las cuales participan los oferentes</a:t>
            </a:r>
            <a:endParaRPr lang="en-US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3400" y="1143000"/>
          <a:ext cx="8229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56260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Tipo de mercado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Características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Perfectamente</a:t>
                      </a:r>
                      <a:r>
                        <a:rPr lang="es-ES_tradnl" baseline="0" dirty="0" smtClean="0"/>
                        <a:t> competitivo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Muchos oferentes</a:t>
                      </a:r>
                    </a:p>
                    <a:p>
                      <a:r>
                        <a:rPr lang="es-ES_tradnl" baseline="0" dirty="0" smtClean="0"/>
                        <a:t>Producto Homogéneo </a:t>
                      </a:r>
                    </a:p>
                    <a:p>
                      <a:r>
                        <a:rPr lang="es-ES_tradnl" baseline="0" dirty="0" smtClean="0"/>
                        <a:t>Facilidades para entrar y salir del mercado</a:t>
                      </a:r>
                    </a:p>
                    <a:p>
                      <a:r>
                        <a:rPr lang="es-ES_tradnl" baseline="0" dirty="0" smtClean="0"/>
                        <a:t>Manejo perfecto de la información. </a:t>
                      </a:r>
                    </a:p>
                    <a:p>
                      <a:r>
                        <a:rPr lang="es-ES_tradnl" baseline="0" dirty="0" smtClean="0"/>
                        <a:t>El oferente no tiene influencia individual en el precio del producto </a:t>
                      </a:r>
                      <a:endParaRPr lang="en-US" dirty="0"/>
                    </a:p>
                  </a:txBody>
                  <a:tcPr/>
                </a:tc>
              </a:tr>
              <a:tr h="177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err="1" smtClean="0"/>
                        <a:t>Competecia</a:t>
                      </a:r>
                      <a:r>
                        <a:rPr lang="es-ES_tradnl" dirty="0" smtClean="0"/>
                        <a:t> Monopolística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Muchos oferentes</a:t>
                      </a:r>
                    </a:p>
                    <a:p>
                      <a:r>
                        <a:rPr lang="es-ES_tradnl" baseline="0" dirty="0" smtClean="0"/>
                        <a:t>Producto ligeramente diferenciado. </a:t>
                      </a:r>
                    </a:p>
                    <a:p>
                      <a:r>
                        <a:rPr lang="es-ES_tradnl" baseline="0" dirty="0" smtClean="0"/>
                        <a:t>Facilidades para entrar y salir del mercado</a:t>
                      </a:r>
                    </a:p>
                    <a:p>
                      <a:r>
                        <a:rPr lang="es-ES_tradnl" baseline="0" dirty="0" smtClean="0"/>
                        <a:t>Manejo perfecto de la información</a:t>
                      </a:r>
                    </a:p>
                    <a:p>
                      <a:r>
                        <a:rPr lang="es-ES_tradnl" baseline="0" dirty="0" smtClean="0"/>
                        <a:t>El oferente tiene influencia individual en el precio del producto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Oligopolio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Pocos</a:t>
                      </a:r>
                      <a:r>
                        <a:rPr lang="es-ES_tradnl" baseline="0" dirty="0" smtClean="0"/>
                        <a:t> oferentes </a:t>
                      </a:r>
                    </a:p>
                    <a:p>
                      <a:r>
                        <a:rPr lang="es-ES_tradnl" baseline="0" dirty="0" smtClean="0"/>
                        <a:t>Producto homogéneo o diferenciado </a:t>
                      </a:r>
                    </a:p>
                    <a:p>
                      <a:r>
                        <a:rPr lang="es-ES_tradnl" baseline="0" dirty="0" smtClean="0"/>
                        <a:t>Existen barreras para entrar o salir del mercado.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Monopolio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Un solo vendedor</a:t>
                      </a:r>
                      <a:endParaRPr lang="es-ES_tradnl" baseline="0" dirty="0" smtClean="0"/>
                    </a:p>
                    <a:p>
                      <a:r>
                        <a:rPr lang="es-ES_tradnl" baseline="0" dirty="0" smtClean="0"/>
                        <a:t>Producto completamente diferenciado.</a:t>
                      </a:r>
                    </a:p>
                    <a:p>
                      <a:r>
                        <a:rPr lang="es-ES_tradnl" baseline="0" dirty="0" smtClean="0"/>
                        <a:t>Existen barreras para entrar o salir del mercado.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Estructuras de mercado en las cuales participan los oferentes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	En la práctica pueden haber muchos vendedores en el mercado pero lo importante es observar si alguno(s) lo dominan. 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	Podemos estudiar la estructura del mercado a través de medidas de concentración (Razones de concentración, índice </a:t>
            </a:r>
            <a:r>
              <a:rPr lang="es-ES_tradnl" dirty="0" err="1" smtClean="0">
                <a:solidFill>
                  <a:schemeClr val="bg1"/>
                </a:solidFill>
              </a:rPr>
              <a:t>Herfindahl-Hirsman</a:t>
            </a:r>
            <a:r>
              <a:rPr lang="es-ES_tradnl" dirty="0" smtClean="0">
                <a:solidFill>
                  <a:schemeClr val="bg1"/>
                </a:solidFill>
              </a:rPr>
              <a:t>, etc.)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81000" y="533400"/>
            <a:ext cx="678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 smtClean="0">
                <a:solidFill>
                  <a:schemeClr val="bg1"/>
                </a:solidFill>
              </a:rPr>
              <a:t>Al estudiar la oferta debemos</a:t>
            </a:r>
            <a:r>
              <a:rPr lang="es-ES_tradnl" dirty="0" smtClean="0">
                <a:solidFill>
                  <a:schemeClr val="bg1"/>
                </a:solidFill>
              </a:rPr>
              <a:t>: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57200" y="1524000"/>
            <a:ext cx="6477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Identificar a los competidores 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Estudiar las características de sus productos. 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Identificar su localización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Niveles de producción (ventas)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Capacidad instalada 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Planes de Expansión 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Precios </a:t>
            </a:r>
          </a:p>
          <a:p>
            <a:r>
              <a:rPr lang="es-ES_tradnl" sz="2400" dirty="0" smtClean="0">
                <a:solidFill>
                  <a:schemeClr val="bg1"/>
                </a:solidFill>
              </a:rPr>
              <a:t>Identificar cómo se perfila o diferencia el producto de los otros existentes en el mercado. </a:t>
            </a:r>
          </a:p>
          <a:p>
            <a:endParaRPr lang="es-ES_tradnl" dirty="0" smtClean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239000" y="2133600"/>
            <a:ext cx="1905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Esta información puede ser difícil de conseguir.  Se puede obtener de manera indirecta en el mercado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rot="10800000" flipV="1">
            <a:off x="3657600" y="2819400"/>
            <a:ext cx="34290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10800000" flipV="1">
            <a:off x="3581400" y="2971800"/>
            <a:ext cx="3657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rot="10800000" flipV="1">
            <a:off x="4495800" y="2743200"/>
            <a:ext cx="26670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DEMANDA INSATISFECHA (DI)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La demanda insatisfecha corresponde a la demanda que no es cubierta por lo oferentes en el mercado. </a:t>
            </a:r>
          </a:p>
          <a:p>
            <a:endParaRPr lang="es-ES_tradnl" dirty="0">
              <a:solidFill>
                <a:schemeClr val="bg1"/>
              </a:solidFill>
            </a:endParaRPr>
          </a:p>
          <a:p>
            <a:r>
              <a:rPr lang="es-ES_tradnl" dirty="0" smtClean="0">
                <a:solidFill>
                  <a:schemeClr val="bg1"/>
                </a:solidFill>
              </a:rPr>
              <a:t>Demanda insatisfecha= Demanda - Oferta </a:t>
            </a: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	</a:t>
            </a:r>
            <a:r>
              <a:rPr lang="es-ES_tradnl" sz="2400" dirty="0" smtClean="0">
                <a:solidFill>
                  <a:schemeClr val="bg1"/>
                </a:solidFill>
              </a:rPr>
              <a:t>La demanda insatisfecha debe estimarse para el período en el que se hace el estudio de mercado y años subsiguientes (proyecciones).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676400" y="55626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chemeClr val="bg1"/>
                </a:solidFill>
              </a:rPr>
              <a:t>Si  	DI&gt;0</a:t>
            </a:r>
          </a:p>
          <a:p>
            <a:endParaRPr lang="es-ES_tradnl" sz="2400" dirty="0" smtClean="0">
              <a:solidFill>
                <a:schemeClr val="bg1"/>
              </a:solidFill>
            </a:endParaRPr>
          </a:p>
          <a:p>
            <a:r>
              <a:rPr lang="es-ES_tradnl" sz="2400" dirty="0" smtClean="0">
                <a:solidFill>
                  <a:schemeClr val="bg1"/>
                </a:solidFill>
              </a:rPr>
              <a:t>Si 	DI=0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62400" y="55626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La demanda actual no es cubierta totalmente por los oferentes, el proyecto podría cubrir este vacío.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962400" y="6211669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El proyecto podría competir con los oferentes existentes en el mercado es conveniente innovar.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>
            <a:endCxn id="5" idx="1"/>
          </p:cNvCxnSpPr>
          <p:nvPr/>
        </p:nvCxnSpPr>
        <p:spPr>
          <a:xfrm>
            <a:off x="3429000" y="5867400"/>
            <a:ext cx="533400" cy="183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endCxn id="6" idx="1"/>
          </p:cNvCxnSpPr>
          <p:nvPr/>
        </p:nvCxnSpPr>
        <p:spPr>
          <a:xfrm flipV="1">
            <a:off x="3505200" y="6534835"/>
            <a:ext cx="457200" cy="183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Análisis de Precios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>
                <a:solidFill>
                  <a:schemeClr val="bg1"/>
                </a:solidFill>
              </a:rPr>
              <a:t>Es necesario identificar los precios finales a los cuales es colocado el producto (precio a nivel de minorista).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Precios a nivel de mayorista.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Diferencias en los precios de acuerdo a su calidad.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Identificar si hay control de precios por parte del gobierno.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Análisis de Precios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Hay que considerar que los precios pueden variar debido a:</a:t>
            </a: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Estrategias de la competencia ante un nuevo competidor.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Comportamiento de los distribuidores.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Estrategias de publicidad.</a:t>
            </a:r>
          </a:p>
          <a:p>
            <a:r>
              <a:rPr lang="es-ES_tradnl" dirty="0" smtClean="0">
                <a:solidFill>
                  <a:schemeClr val="bg1"/>
                </a:solidFill>
              </a:rPr>
              <a:t>Modificaciones en la política económica. </a:t>
            </a:r>
          </a:p>
          <a:p>
            <a:pPr>
              <a:buNone/>
            </a:pPr>
            <a:endParaRPr lang="es-ES_tradnl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Análisis de Precios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En el estudio de mercado podemos manejar como referencia: </a:t>
            </a: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Los precios promedios (a nivel de minorista-mayorista, por calidades, </a:t>
            </a:r>
            <a:r>
              <a:rPr lang="es-ES_tradnl" dirty="0" err="1" smtClean="0">
                <a:solidFill>
                  <a:schemeClr val="bg1"/>
                </a:solidFill>
              </a:rPr>
              <a:t>etc</a:t>
            </a:r>
            <a:r>
              <a:rPr lang="es-ES_tradnl" dirty="0" smtClean="0">
                <a:solidFill>
                  <a:schemeClr val="bg1"/>
                </a:solidFill>
              </a:rPr>
              <a:t>).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Bandas de referencia (precio mínimo -precio máximo de venta). </a:t>
            </a:r>
          </a:p>
          <a:p>
            <a:pPr>
              <a:buNone/>
            </a:pPr>
            <a:endParaRPr lang="es-ES_tradn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_tradnl" dirty="0" smtClean="0">
                <a:solidFill>
                  <a:schemeClr val="bg1"/>
                </a:solidFill>
              </a:rPr>
              <a:t>No obstante a nivel del estudio financiero y económico deberemos definir el precio al cual se colocará el producto y que determinará el ingreso de proyecto).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456</Words>
  <Application>Microsoft Office PowerPoint</Application>
  <PresentationFormat>Presentación en pantalla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Estructuras de mercado en las cuales participan los oferentes</vt:lpstr>
      <vt:lpstr>Estructuras de mercado en las cuales participan los oferentes</vt:lpstr>
      <vt:lpstr>Diapositiva 4</vt:lpstr>
      <vt:lpstr>DEMANDA INSATISFECHA (DI) </vt:lpstr>
      <vt:lpstr>Análisis de Precios </vt:lpstr>
      <vt:lpstr>Análisis de Precios </vt:lpstr>
      <vt:lpstr>Análisis de Precios 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Ruth</dc:creator>
  <cp:lastModifiedBy>Ruth</cp:lastModifiedBy>
  <cp:revision>2</cp:revision>
  <dcterms:created xsi:type="dcterms:W3CDTF">2011-10-27T22:36:24Z</dcterms:created>
  <dcterms:modified xsi:type="dcterms:W3CDTF">2011-10-27T22:42:18Z</dcterms:modified>
</cp:coreProperties>
</file>