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8" r:id="rId12"/>
    <p:sldId id="266" r:id="rId13"/>
    <p:sldId id="269" r:id="rId14"/>
    <p:sldId id="270" r:id="rId15"/>
    <p:sldId id="271" r:id="rId16"/>
    <p:sldId id="272" r:id="rId17"/>
    <p:sldId id="273" r:id="rId18"/>
    <p:sldId id="265" r:id="rId19"/>
    <p:sldId id="274" r:id="rId20"/>
    <p:sldId id="275" r:id="rId21"/>
    <p:sldId id="276" r:id="rId22"/>
    <p:sldId id="277" r:id="rId23"/>
    <p:sldId id="281" r:id="rId24"/>
    <p:sldId id="282" r:id="rId25"/>
    <p:sldId id="283" r:id="rId26"/>
    <p:sldId id="278" r:id="rId27"/>
    <p:sldId id="280" r:id="rId28"/>
    <p:sldId id="284" r:id="rId29"/>
    <p:sldId id="279" r:id="rId30"/>
    <p:sldId id="285" r:id="rId31"/>
    <p:sldId id="286" r:id="rId32"/>
    <p:sldId id="287" r:id="rId33"/>
    <p:sldId id="288" r:id="rId34"/>
    <p:sldId id="289" r:id="rId35"/>
    <p:sldId id="290" r:id="rId36"/>
    <p:sldId id="291" r:id="rId37"/>
    <p:sldId id="292" r:id="rId38"/>
    <p:sldId id="296" r:id="rId39"/>
    <p:sldId id="294" r:id="rId40"/>
    <p:sldId id="295" r:id="rId41"/>
    <p:sldId id="298" r:id="rId42"/>
    <p:sldId id="299" r:id="rId43"/>
    <p:sldId id="297" r:id="rId44"/>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20" y="-3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A48797D-9A9C-4962-81A0-CA3D3CABC27F}" type="datetimeFigureOut">
              <a:rPr lang="en-US" smtClean="0"/>
              <a:pPr/>
              <a:t>2/23/2012</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49014D19-5105-4CFB-806A-CB5937CCE098}"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8797D-9A9C-4962-81A0-CA3D3CABC27F}" type="datetimeFigureOut">
              <a:rPr lang="en-US" smtClean="0"/>
              <a:pPr/>
              <a:t>2/23/2012</a:t>
            </a:fld>
            <a:endParaRPr lang="en-U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014D19-5105-4CFB-806A-CB5937CCE098}"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5" Type="http://schemas.openxmlformats.org/officeDocument/2006/relationships/image" Target="../media/image4.wmf"/><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wmf"/><Relationship Id="rId7" Type="http://schemas.openxmlformats.org/officeDocument/2006/relationships/image" Target="../media/image12.wmf"/><Relationship Id="rId2" Type="http://schemas.openxmlformats.org/officeDocument/2006/relationships/image" Target="../media/image7.wmf"/><Relationship Id="rId1" Type="http://schemas.openxmlformats.org/officeDocument/2006/relationships/slideLayout" Target="../slideLayouts/slideLayout2.xml"/><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600200" y="2438400"/>
            <a:ext cx="5562600" cy="838200"/>
          </a:xfrm>
        </p:spPr>
        <p:txBody>
          <a:bodyPr>
            <a:normAutofit/>
          </a:bodyPr>
          <a:lstStyle/>
          <a:p>
            <a:r>
              <a:rPr lang="es-ES_tradnl" sz="4000" dirty="0" smtClean="0">
                <a:solidFill>
                  <a:schemeClr val="tx1"/>
                </a:solidFill>
              </a:rPr>
              <a:t>ESTUDIO TÉCNICO </a:t>
            </a:r>
            <a:endParaRPr lang="en-US" sz="4000" dirty="0">
              <a:solidFill>
                <a:schemeClr val="tx1"/>
              </a:solidFill>
            </a:endParaRPr>
          </a:p>
        </p:txBody>
      </p:sp>
      <p:pic>
        <p:nvPicPr>
          <p:cNvPr id="1027" name="Picture 3" descr="C:\Users\Ruth\AppData\Local\Microsoft\Windows\Temporary Internet Files\Content.IE5\2HL8V9OD\MC900231894[1].wmf"/>
          <p:cNvPicPr>
            <a:picLocks noChangeAspect="1" noChangeArrowheads="1"/>
          </p:cNvPicPr>
          <p:nvPr/>
        </p:nvPicPr>
        <p:blipFill>
          <a:blip r:embed="rId2" cstate="print"/>
          <a:srcRect/>
          <a:stretch>
            <a:fillRect/>
          </a:stretch>
        </p:blipFill>
        <p:spPr bwMode="auto">
          <a:xfrm>
            <a:off x="6172200" y="228600"/>
            <a:ext cx="2196974" cy="1970638"/>
          </a:xfrm>
          <a:prstGeom prst="rect">
            <a:avLst/>
          </a:prstGeom>
          <a:noFill/>
        </p:spPr>
      </p:pic>
      <p:pic>
        <p:nvPicPr>
          <p:cNvPr id="1029" name="Picture 5" descr="C:\Users\Ruth\AppData\Local\Microsoft\Windows\Temporary Internet Files\Content.IE5\2HL8V9OD\MC900198977[1].wmf"/>
          <p:cNvPicPr>
            <a:picLocks noChangeAspect="1" noChangeArrowheads="1"/>
          </p:cNvPicPr>
          <p:nvPr/>
        </p:nvPicPr>
        <p:blipFill>
          <a:blip r:embed="rId3" cstate="print"/>
          <a:srcRect/>
          <a:stretch>
            <a:fillRect/>
          </a:stretch>
        </p:blipFill>
        <p:spPr bwMode="auto">
          <a:xfrm>
            <a:off x="6785572" y="4343400"/>
            <a:ext cx="2358428" cy="2245259"/>
          </a:xfrm>
          <a:prstGeom prst="rect">
            <a:avLst/>
          </a:prstGeom>
          <a:noFill/>
        </p:spPr>
      </p:pic>
      <p:pic>
        <p:nvPicPr>
          <p:cNvPr id="1032" name="Picture 8" descr="C:\Program Files (x86)\Microsoft Office\MEDIA\CAGCAT10\j0291984.wmf"/>
          <p:cNvPicPr>
            <a:picLocks noChangeAspect="1" noChangeArrowheads="1"/>
          </p:cNvPicPr>
          <p:nvPr/>
        </p:nvPicPr>
        <p:blipFill>
          <a:blip r:embed="rId4" cstate="print"/>
          <a:srcRect/>
          <a:stretch>
            <a:fillRect/>
          </a:stretch>
        </p:blipFill>
        <p:spPr bwMode="auto">
          <a:xfrm>
            <a:off x="228600" y="4114800"/>
            <a:ext cx="1807769" cy="1913839"/>
          </a:xfrm>
          <a:prstGeom prst="rect">
            <a:avLst/>
          </a:prstGeom>
          <a:noFill/>
        </p:spPr>
      </p:pic>
      <p:pic>
        <p:nvPicPr>
          <p:cNvPr id="1033" name="Picture 9" descr="C:\Users\Ruth\AppData\Local\Microsoft\Windows\Temporary Internet Files\Content.IE5\2HL8V9OD\MC900297985[1].wmf"/>
          <p:cNvPicPr>
            <a:picLocks noChangeAspect="1" noChangeArrowheads="1"/>
          </p:cNvPicPr>
          <p:nvPr/>
        </p:nvPicPr>
        <p:blipFill>
          <a:blip r:embed="rId5" cstate="print"/>
          <a:srcRect/>
          <a:stretch>
            <a:fillRect/>
          </a:stretch>
        </p:blipFill>
        <p:spPr bwMode="auto">
          <a:xfrm>
            <a:off x="762000" y="457200"/>
            <a:ext cx="1669694" cy="1496873"/>
          </a:xfrm>
          <a:prstGeom prst="rect">
            <a:avLst/>
          </a:prstGeom>
          <a:noFill/>
        </p:spPr>
      </p:pic>
      <p:sp>
        <p:nvSpPr>
          <p:cNvPr id="12" name="2 Subtítulo"/>
          <p:cNvSpPr txBox="1">
            <a:spLocks/>
          </p:cNvSpPr>
          <p:nvPr/>
        </p:nvSpPr>
        <p:spPr>
          <a:xfrm>
            <a:off x="1295400" y="3124200"/>
            <a:ext cx="6477000" cy="1066800"/>
          </a:xfrm>
          <a:prstGeom prst="rect">
            <a:avLst/>
          </a:prstGeom>
        </p:spPr>
        <p:txBody>
          <a:bodyPr vert="horz" lIns="91440" tIns="45720" rIns="91440" bIns="45720" rtlCol="0">
            <a:normAutofit fontScale="55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s-ES_tradnl" sz="4000" dirty="0" smtClean="0"/>
              <a:t>¿Es técnicamente posible llevar el producto al mercado?</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s-ES_tradnl" sz="4000" dirty="0"/>
              <a:t>¿</a:t>
            </a:r>
            <a:r>
              <a:rPr lang="es-ES_tradnl" sz="4000" dirty="0" smtClean="0"/>
              <a:t>Cómo haremos para producirlo y llevarlo al mercado?</a:t>
            </a:r>
            <a:endParaRPr kumimoji="0" lang="en-US" sz="40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2400"/>
            <a:ext cx="8229600" cy="1143000"/>
          </a:xfrm>
        </p:spPr>
        <p:txBody>
          <a:bodyPr/>
          <a:lstStyle/>
          <a:p>
            <a:r>
              <a:rPr lang="es-ES_tradnl" dirty="0" smtClean="0"/>
              <a:t>LOCALIZACION DEL PROYECTO </a:t>
            </a:r>
            <a:endParaRPr lang="en-US" dirty="0"/>
          </a:p>
        </p:txBody>
      </p:sp>
      <p:pic>
        <p:nvPicPr>
          <p:cNvPr id="1027" name="Picture 3" descr="C:\Users\Ruth\AppData\Local\Microsoft\Windows\Temporary Internet Files\Content.IE5\2HL8V9OD\MC900078711[1].wmf"/>
          <p:cNvPicPr>
            <a:picLocks noChangeAspect="1" noChangeArrowheads="1"/>
          </p:cNvPicPr>
          <p:nvPr/>
        </p:nvPicPr>
        <p:blipFill>
          <a:blip r:embed="rId2" cstate="print"/>
          <a:srcRect/>
          <a:stretch>
            <a:fillRect/>
          </a:stretch>
        </p:blipFill>
        <p:spPr bwMode="auto">
          <a:xfrm>
            <a:off x="6096000" y="1219200"/>
            <a:ext cx="1524000" cy="3696447"/>
          </a:xfrm>
          <a:prstGeom prst="rect">
            <a:avLst/>
          </a:prstGeom>
          <a:noFill/>
        </p:spPr>
      </p:pic>
      <p:pic>
        <p:nvPicPr>
          <p:cNvPr id="1028" name="Picture 4" descr="C:\Program Files (x86)\Microsoft Office\MEDIA\CAGCAT10\j0335112.wmf"/>
          <p:cNvPicPr>
            <a:picLocks noChangeAspect="1" noChangeArrowheads="1"/>
          </p:cNvPicPr>
          <p:nvPr/>
        </p:nvPicPr>
        <p:blipFill>
          <a:blip r:embed="rId3" cstate="print"/>
          <a:srcRect/>
          <a:stretch>
            <a:fillRect/>
          </a:stretch>
        </p:blipFill>
        <p:spPr bwMode="auto">
          <a:xfrm>
            <a:off x="762000" y="1219200"/>
            <a:ext cx="4191000" cy="4191000"/>
          </a:xfrm>
          <a:prstGeom prst="rect">
            <a:avLst/>
          </a:prstGeom>
          <a:noFill/>
        </p:spPr>
      </p:pic>
      <p:cxnSp>
        <p:nvCxnSpPr>
          <p:cNvPr id="9" name="8 Conector recto"/>
          <p:cNvCxnSpPr/>
          <p:nvPr/>
        </p:nvCxnSpPr>
        <p:spPr>
          <a:xfrm rot="10800000" flipV="1">
            <a:off x="2743200" y="1981200"/>
            <a:ext cx="4191000" cy="1524000"/>
          </a:xfrm>
          <a:prstGeom prst="line">
            <a:avLst/>
          </a:prstGeom>
          <a:ln w="25400">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11" name="1 Título"/>
          <p:cNvSpPr txBox="1">
            <a:spLocks/>
          </p:cNvSpPr>
          <p:nvPr/>
        </p:nvSpPr>
        <p:spPr>
          <a:xfrm>
            <a:off x="228600" y="5486400"/>
            <a:ext cx="4419600" cy="1143000"/>
          </a:xfrm>
          <a:prstGeom prst="rect">
            <a:avLst/>
          </a:prstGeom>
        </p:spPr>
        <p:txBody>
          <a:bodyPr vert="horz" lIns="91440" tIns="45720" rIns="91440" bIns="45720" rtlCol="0" anchor="ctr">
            <a:normAutofit fontScale="92500" lnSpcReduction="200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ES_tradnl" sz="4400" b="0" i="0" u="none" strike="noStrike" kern="1200" cap="none" spc="0" normalizeH="0" baseline="0" noProof="0" dirty="0" smtClean="0">
                <a:ln>
                  <a:noFill/>
                </a:ln>
                <a:solidFill>
                  <a:schemeClr val="tx1"/>
                </a:solidFill>
                <a:effectLst/>
                <a:uLnTx/>
                <a:uFillTx/>
                <a:latin typeface="+mj-lt"/>
                <a:ea typeface="+mj-ea"/>
                <a:cs typeface="+mj-cs"/>
              </a:rPr>
              <a:t>LOCALIZACION </a:t>
            </a:r>
            <a:r>
              <a:rPr kumimoji="0" lang="es-ES_tradnl" sz="4400" b="0" i="0" u="none" strike="noStrike" kern="1200" cap="none" spc="0" normalizeH="0" noProof="0" dirty="0" smtClean="0">
                <a:ln>
                  <a:noFill/>
                </a:ln>
                <a:solidFill>
                  <a:schemeClr val="tx1"/>
                </a:solidFill>
                <a:effectLst/>
                <a:uLnTx/>
                <a:uFillTx/>
                <a:latin typeface="+mj-lt"/>
                <a:ea typeface="+mj-ea"/>
                <a:cs typeface="+mj-cs"/>
              </a:rPr>
              <a:t> </a:t>
            </a:r>
          </a:p>
          <a:p>
            <a:pPr marL="0" marR="0" lvl="0" indent="0" defTabSz="914400" rtl="0" eaLnBrk="1" fontAlgn="auto" latinLnBrk="0" hangingPunct="1">
              <a:lnSpc>
                <a:spcPct val="100000"/>
              </a:lnSpc>
              <a:spcBef>
                <a:spcPct val="0"/>
              </a:spcBef>
              <a:spcAft>
                <a:spcPts val="0"/>
              </a:spcAft>
              <a:buClrTx/>
              <a:buSzTx/>
              <a:buFontTx/>
              <a:buNone/>
              <a:tabLst/>
              <a:defRPr/>
            </a:pPr>
            <a:r>
              <a:rPr kumimoji="0" lang="es-ES_tradnl" sz="4400" b="0" i="0" u="none" strike="noStrike" kern="1200" cap="none" spc="0" normalizeH="0" noProof="0" dirty="0" smtClean="0">
                <a:ln>
                  <a:noFill/>
                </a:ln>
                <a:solidFill>
                  <a:schemeClr val="tx1"/>
                </a:solidFill>
                <a:effectLst/>
                <a:uLnTx/>
                <a:uFillTx/>
                <a:latin typeface="+mj-lt"/>
                <a:ea typeface="+mj-ea"/>
                <a:cs typeface="+mj-cs"/>
              </a:rPr>
              <a:t>MÁS CONVENIENTE</a:t>
            </a:r>
            <a:r>
              <a:rPr kumimoji="0" lang="es-ES_tradnl" sz="4400" b="0" i="0" u="none" strike="noStrike" kern="1200" cap="none" spc="0" normalizeH="0" baseline="0" noProof="0" dirty="0" smtClean="0">
                <a:ln>
                  <a:noFill/>
                </a:ln>
                <a:solidFill>
                  <a:schemeClr val="tx1"/>
                </a:solidFill>
                <a:effectLst/>
                <a:uLnTx/>
                <a:uFillTx/>
                <a:latin typeface="+mj-lt"/>
                <a:ea typeface="+mj-ea"/>
                <a:cs typeface="+mj-cs"/>
              </a:rPr>
              <a:t> </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14" name="13 CuadroTexto"/>
          <p:cNvSpPr txBox="1"/>
          <p:nvPr/>
        </p:nvSpPr>
        <p:spPr>
          <a:xfrm>
            <a:off x="5410200" y="5562600"/>
            <a:ext cx="3733800" cy="954107"/>
          </a:xfrm>
          <a:prstGeom prst="rect">
            <a:avLst/>
          </a:prstGeom>
          <a:noFill/>
        </p:spPr>
        <p:txBody>
          <a:bodyPr wrap="square" rtlCol="0">
            <a:spAutoFit/>
          </a:bodyPr>
          <a:lstStyle/>
          <a:p>
            <a:pPr algn="ctr"/>
            <a:r>
              <a:rPr lang="es-ES_tradnl" sz="2800" dirty="0" smtClean="0"/>
              <a:t>Mayor rentabilidad, Minimización de costos</a:t>
            </a:r>
            <a:endParaRPr lang="en-US" sz="2800" dirty="0"/>
          </a:p>
        </p:txBody>
      </p:sp>
      <p:cxnSp>
        <p:nvCxnSpPr>
          <p:cNvPr id="16" name="15 Conector recto de flecha"/>
          <p:cNvCxnSpPr/>
          <p:nvPr/>
        </p:nvCxnSpPr>
        <p:spPr>
          <a:xfrm>
            <a:off x="4724400" y="60960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457200" y="152400"/>
            <a:ext cx="8229600" cy="1143000"/>
          </a:xfrm>
        </p:spPr>
        <p:txBody>
          <a:bodyPr/>
          <a:lstStyle/>
          <a:p>
            <a:r>
              <a:rPr lang="es-ES_tradnl" dirty="0" smtClean="0"/>
              <a:t>LOCALIZACION DEL PROYECTO </a:t>
            </a:r>
            <a:endParaRPr lang="en-US" dirty="0"/>
          </a:p>
        </p:txBody>
      </p:sp>
      <p:sp>
        <p:nvSpPr>
          <p:cNvPr id="5" name="1 Título"/>
          <p:cNvSpPr txBox="1">
            <a:spLocks/>
          </p:cNvSpPr>
          <p:nvPr/>
        </p:nvSpPr>
        <p:spPr>
          <a:xfrm>
            <a:off x="0" y="1524000"/>
            <a:ext cx="2895600" cy="1143000"/>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s-ES_tradnl" sz="4400" dirty="0" smtClean="0">
                <a:latin typeface="+mj-lt"/>
                <a:ea typeface="+mj-ea"/>
                <a:cs typeface="+mj-cs"/>
              </a:rPr>
              <a:t>MÉTODOS: </a:t>
            </a:r>
            <a:r>
              <a:rPr kumimoji="0" lang="es-ES_tradnl" sz="4400" b="0" i="0" u="none" strike="noStrike" kern="1200" cap="none" spc="0" normalizeH="0" baseline="0" noProof="0" dirty="0" smtClean="0">
                <a:ln>
                  <a:noFill/>
                </a:ln>
                <a:solidFill>
                  <a:schemeClr val="tx1"/>
                </a:solidFill>
                <a:effectLst/>
                <a:uLnTx/>
                <a:uFillTx/>
                <a:latin typeface="+mj-lt"/>
                <a:ea typeface="+mj-ea"/>
                <a:cs typeface="+mj-cs"/>
              </a:rPr>
              <a:t> </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6 CuadroTexto"/>
          <p:cNvSpPr txBox="1"/>
          <p:nvPr/>
        </p:nvSpPr>
        <p:spPr>
          <a:xfrm>
            <a:off x="2971800" y="1828800"/>
            <a:ext cx="3581400" cy="584775"/>
          </a:xfrm>
          <a:prstGeom prst="rect">
            <a:avLst/>
          </a:prstGeom>
          <a:noFill/>
        </p:spPr>
        <p:txBody>
          <a:bodyPr wrap="square" rtlCol="0">
            <a:spAutoFit/>
          </a:bodyPr>
          <a:lstStyle/>
          <a:p>
            <a:r>
              <a:rPr lang="es-ES_tradnl" sz="3200" dirty="0" smtClean="0"/>
              <a:t>1. CUANTITATIVOS</a:t>
            </a:r>
            <a:endParaRPr lang="en-US" dirty="0"/>
          </a:p>
        </p:txBody>
      </p:sp>
      <p:sp>
        <p:nvSpPr>
          <p:cNvPr id="35" name="34 CuadroTexto"/>
          <p:cNvSpPr txBox="1"/>
          <p:nvPr/>
        </p:nvSpPr>
        <p:spPr>
          <a:xfrm>
            <a:off x="6477000" y="1665982"/>
            <a:ext cx="2895600" cy="1077218"/>
          </a:xfrm>
          <a:prstGeom prst="rect">
            <a:avLst/>
          </a:prstGeom>
          <a:noFill/>
        </p:spPr>
        <p:txBody>
          <a:bodyPr wrap="square" rtlCol="0">
            <a:spAutoFit/>
          </a:bodyPr>
          <a:lstStyle/>
          <a:p>
            <a:r>
              <a:rPr lang="es-ES_tradnl" sz="3200" dirty="0" smtClean="0"/>
              <a:t>* Mínimo costo</a:t>
            </a:r>
          </a:p>
          <a:p>
            <a:r>
              <a:rPr lang="es-ES_tradnl" sz="3200" dirty="0" smtClean="0"/>
              <a:t>* </a:t>
            </a:r>
            <a:r>
              <a:rPr lang="es-ES_tradnl" sz="3200" dirty="0" err="1" smtClean="0"/>
              <a:t>Volgel</a:t>
            </a:r>
            <a:endParaRPr lang="en-US" dirty="0"/>
          </a:p>
        </p:txBody>
      </p:sp>
      <p:grpSp>
        <p:nvGrpSpPr>
          <p:cNvPr id="40" name="39 Grupo"/>
          <p:cNvGrpSpPr/>
          <p:nvPr/>
        </p:nvGrpSpPr>
        <p:grpSpPr>
          <a:xfrm>
            <a:off x="1143000" y="4366390"/>
            <a:ext cx="6858000" cy="2491610"/>
            <a:chOff x="152400" y="3276600"/>
            <a:chExt cx="8066638" cy="3482210"/>
          </a:xfrm>
          <a:solidFill>
            <a:srgbClr val="FFC000"/>
          </a:solidFill>
        </p:grpSpPr>
        <p:pic>
          <p:nvPicPr>
            <p:cNvPr id="2052" name="Picture 4" descr="C:\Users\Ruth\AppData\Local\Microsoft\Windows\Temporary Internet Files\Content.IE5\2HL8V9OD\MC900233788[1].wmf"/>
            <p:cNvPicPr>
              <a:picLocks noChangeAspect="1" noChangeArrowheads="1"/>
            </p:cNvPicPr>
            <p:nvPr/>
          </p:nvPicPr>
          <p:blipFill>
            <a:blip r:embed="rId2" cstate="print"/>
            <a:srcRect/>
            <a:stretch>
              <a:fillRect/>
            </a:stretch>
          </p:blipFill>
          <p:spPr bwMode="auto">
            <a:xfrm>
              <a:off x="3124200" y="4191000"/>
              <a:ext cx="2442385" cy="1828800"/>
            </a:xfrm>
            <a:prstGeom prst="rect">
              <a:avLst/>
            </a:prstGeom>
            <a:grpFill/>
          </p:spPr>
        </p:pic>
        <p:pic>
          <p:nvPicPr>
            <p:cNvPr id="2055" name="Picture 7" descr="C:\Users\Ruth\AppData\Local\Microsoft\Windows\Temporary Internet Files\Content.IE5\73GTU3FK\MC900334066[1].wmf"/>
            <p:cNvPicPr>
              <a:picLocks noChangeAspect="1" noChangeArrowheads="1"/>
            </p:cNvPicPr>
            <p:nvPr/>
          </p:nvPicPr>
          <p:blipFill>
            <a:blip r:embed="rId3" cstate="print"/>
            <a:srcRect/>
            <a:stretch>
              <a:fillRect/>
            </a:stretch>
          </p:blipFill>
          <p:spPr bwMode="auto">
            <a:xfrm>
              <a:off x="914400" y="5410200"/>
              <a:ext cx="990600" cy="1216602"/>
            </a:xfrm>
            <a:prstGeom prst="rect">
              <a:avLst/>
            </a:prstGeom>
            <a:grpFill/>
          </p:spPr>
        </p:pic>
        <p:pic>
          <p:nvPicPr>
            <p:cNvPr id="2056" name="Picture 8" descr="C:\Users\Ruth\AppData\Local\Microsoft\Windows\Temporary Internet Files\Content.IE5\O90R3686\MP900185143[1].jpg"/>
            <p:cNvPicPr>
              <a:picLocks noChangeAspect="1" noChangeArrowheads="1"/>
            </p:cNvPicPr>
            <p:nvPr/>
          </p:nvPicPr>
          <p:blipFill>
            <a:blip r:embed="rId4" cstate="print"/>
            <a:srcRect/>
            <a:stretch>
              <a:fillRect/>
            </a:stretch>
          </p:blipFill>
          <p:spPr bwMode="auto">
            <a:xfrm>
              <a:off x="381000" y="3276600"/>
              <a:ext cx="1143000" cy="1685012"/>
            </a:xfrm>
            <a:prstGeom prst="rect">
              <a:avLst/>
            </a:prstGeom>
            <a:grpFill/>
          </p:spPr>
        </p:pic>
        <p:pic>
          <p:nvPicPr>
            <p:cNvPr id="2057" name="Picture 9" descr="C:\Users\Ruth\AppData\Local\Microsoft\Windows\Temporary Internet Files\Content.IE5\3FVGHSRU\MC900233103[1].wmf"/>
            <p:cNvPicPr>
              <a:picLocks noChangeAspect="1" noChangeArrowheads="1"/>
            </p:cNvPicPr>
            <p:nvPr/>
          </p:nvPicPr>
          <p:blipFill>
            <a:blip r:embed="rId5" cstate="print"/>
            <a:srcRect/>
            <a:stretch>
              <a:fillRect/>
            </a:stretch>
          </p:blipFill>
          <p:spPr bwMode="auto">
            <a:xfrm>
              <a:off x="6553200" y="3733800"/>
              <a:ext cx="1665838" cy="1089434"/>
            </a:xfrm>
            <a:prstGeom prst="rect">
              <a:avLst/>
            </a:prstGeom>
            <a:grpFill/>
          </p:spPr>
        </p:pic>
        <p:pic>
          <p:nvPicPr>
            <p:cNvPr id="2058" name="Picture 10" descr="C:\Users\Ruth\AppData\Local\Microsoft\Windows\Temporary Internet Files\Content.IE5\73GTU3FK\MC900250434[1].wmf"/>
            <p:cNvPicPr>
              <a:picLocks noChangeAspect="1" noChangeArrowheads="1"/>
            </p:cNvPicPr>
            <p:nvPr/>
          </p:nvPicPr>
          <p:blipFill>
            <a:blip r:embed="rId6" cstate="print"/>
            <a:srcRect/>
            <a:stretch>
              <a:fillRect/>
            </a:stretch>
          </p:blipFill>
          <p:spPr bwMode="auto">
            <a:xfrm>
              <a:off x="6858000" y="5171774"/>
              <a:ext cx="1219200" cy="1587036"/>
            </a:xfrm>
            <a:prstGeom prst="rect">
              <a:avLst/>
            </a:prstGeom>
            <a:grpFill/>
          </p:spPr>
        </p:pic>
        <p:cxnSp>
          <p:nvCxnSpPr>
            <p:cNvPr id="21" name="20 Conector curvado"/>
            <p:cNvCxnSpPr/>
            <p:nvPr/>
          </p:nvCxnSpPr>
          <p:spPr>
            <a:xfrm>
              <a:off x="2057400" y="4191000"/>
              <a:ext cx="1066800" cy="457200"/>
            </a:xfrm>
            <a:prstGeom prst="curvedConnector3">
              <a:avLst>
                <a:gd name="adj1" fmla="val 50000"/>
              </a:avLst>
            </a:prstGeom>
            <a:grpFill/>
            <a:ln>
              <a:tailEnd type="arrow"/>
            </a:ln>
          </p:spPr>
          <p:style>
            <a:lnRef idx="1">
              <a:schemeClr val="accent1"/>
            </a:lnRef>
            <a:fillRef idx="0">
              <a:schemeClr val="accent1"/>
            </a:fillRef>
            <a:effectRef idx="0">
              <a:schemeClr val="accent1"/>
            </a:effectRef>
            <a:fontRef idx="minor">
              <a:schemeClr val="tx1"/>
            </a:fontRef>
          </p:style>
        </p:cxnSp>
        <p:cxnSp>
          <p:nvCxnSpPr>
            <p:cNvPr id="23" name="22 Conector curvado"/>
            <p:cNvCxnSpPr/>
            <p:nvPr/>
          </p:nvCxnSpPr>
          <p:spPr>
            <a:xfrm flipV="1">
              <a:off x="2209800" y="5562600"/>
              <a:ext cx="914400" cy="685800"/>
            </a:xfrm>
            <a:prstGeom prst="curvedConnector3">
              <a:avLst>
                <a:gd name="adj1" fmla="val 50000"/>
              </a:avLst>
            </a:prstGeom>
            <a:grpFill/>
            <a:ln>
              <a:tailEnd type="arrow"/>
            </a:ln>
          </p:spPr>
          <p:style>
            <a:lnRef idx="1">
              <a:schemeClr val="accent1"/>
            </a:lnRef>
            <a:fillRef idx="0">
              <a:schemeClr val="accent1"/>
            </a:fillRef>
            <a:effectRef idx="0">
              <a:schemeClr val="accent1"/>
            </a:effectRef>
            <a:fontRef idx="minor">
              <a:schemeClr val="tx1"/>
            </a:fontRef>
          </p:style>
        </p:cxnSp>
        <p:cxnSp>
          <p:nvCxnSpPr>
            <p:cNvPr id="25" name="24 Conector curvado"/>
            <p:cNvCxnSpPr/>
            <p:nvPr/>
          </p:nvCxnSpPr>
          <p:spPr>
            <a:xfrm flipV="1">
              <a:off x="5791200" y="4572000"/>
              <a:ext cx="609600" cy="228600"/>
            </a:xfrm>
            <a:prstGeom prst="curvedConnector3">
              <a:avLst>
                <a:gd name="adj1" fmla="val 50000"/>
              </a:avLst>
            </a:prstGeom>
            <a:grpFill/>
            <a:ln>
              <a:tailEnd type="arrow"/>
            </a:ln>
          </p:spPr>
          <p:style>
            <a:lnRef idx="1">
              <a:schemeClr val="accent1"/>
            </a:lnRef>
            <a:fillRef idx="0">
              <a:schemeClr val="accent1"/>
            </a:fillRef>
            <a:effectRef idx="0">
              <a:schemeClr val="accent1"/>
            </a:effectRef>
            <a:fontRef idx="minor">
              <a:schemeClr val="tx1"/>
            </a:fontRef>
          </p:style>
        </p:cxnSp>
        <p:cxnSp>
          <p:nvCxnSpPr>
            <p:cNvPr id="27" name="26 Conector curvado"/>
            <p:cNvCxnSpPr/>
            <p:nvPr/>
          </p:nvCxnSpPr>
          <p:spPr>
            <a:xfrm>
              <a:off x="5638800" y="5562600"/>
              <a:ext cx="1066800" cy="609600"/>
            </a:xfrm>
            <a:prstGeom prst="curvedConnector3">
              <a:avLst>
                <a:gd name="adj1" fmla="val 50000"/>
              </a:avLst>
            </a:prstGeom>
            <a:grpFill/>
            <a:ln>
              <a:tailEnd type="arrow"/>
            </a:ln>
          </p:spPr>
          <p:style>
            <a:lnRef idx="1">
              <a:schemeClr val="accent1"/>
            </a:lnRef>
            <a:fillRef idx="0">
              <a:schemeClr val="accent1"/>
            </a:fillRef>
            <a:effectRef idx="0">
              <a:schemeClr val="accent1"/>
            </a:effectRef>
            <a:fontRef idx="minor">
              <a:schemeClr val="tx1"/>
            </a:fontRef>
          </p:style>
        </p:cxnSp>
        <p:pic>
          <p:nvPicPr>
            <p:cNvPr id="2059" name="Picture 11" descr="C:\Users\Ruth\AppData\Local\Microsoft\Windows\Temporary Internet Files\Content.IE5\2HL8V9OD\MC900183692[1].wmf"/>
            <p:cNvPicPr>
              <a:picLocks noChangeAspect="1" noChangeArrowheads="1"/>
            </p:cNvPicPr>
            <p:nvPr/>
          </p:nvPicPr>
          <p:blipFill>
            <a:blip r:embed="rId7" cstate="print"/>
            <a:srcRect/>
            <a:stretch>
              <a:fillRect/>
            </a:stretch>
          </p:blipFill>
          <p:spPr bwMode="auto">
            <a:xfrm>
              <a:off x="152400" y="3886200"/>
              <a:ext cx="1219200" cy="1134719"/>
            </a:xfrm>
            <a:prstGeom prst="rect">
              <a:avLst/>
            </a:prstGeom>
            <a:grpFill/>
          </p:spPr>
        </p:pic>
        <p:pic>
          <p:nvPicPr>
            <p:cNvPr id="2063" name="Picture 15" descr="C:\Users\Ruth\AppData\Local\Microsoft\Windows\Temporary Internet Files\Content.IE5\O90R3686\MP900404988[1].jpg"/>
            <p:cNvPicPr>
              <a:picLocks noChangeAspect="1" noChangeArrowheads="1"/>
            </p:cNvPicPr>
            <p:nvPr/>
          </p:nvPicPr>
          <p:blipFill>
            <a:blip r:embed="rId8" cstate="print"/>
            <a:srcRect/>
            <a:stretch>
              <a:fillRect/>
            </a:stretch>
          </p:blipFill>
          <p:spPr bwMode="auto">
            <a:xfrm>
              <a:off x="2514600" y="3657600"/>
              <a:ext cx="355600" cy="533400"/>
            </a:xfrm>
            <a:prstGeom prst="rect">
              <a:avLst/>
            </a:prstGeom>
            <a:grpFill/>
          </p:spPr>
        </p:pic>
        <p:pic>
          <p:nvPicPr>
            <p:cNvPr id="37" name="Picture 15" descr="C:\Users\Ruth\AppData\Local\Microsoft\Windows\Temporary Internet Files\Content.IE5\O90R3686\MP900404988[1].jpg"/>
            <p:cNvPicPr>
              <a:picLocks noChangeAspect="1" noChangeArrowheads="1"/>
            </p:cNvPicPr>
            <p:nvPr/>
          </p:nvPicPr>
          <p:blipFill>
            <a:blip r:embed="rId8" cstate="print"/>
            <a:srcRect/>
            <a:stretch>
              <a:fillRect/>
            </a:stretch>
          </p:blipFill>
          <p:spPr bwMode="auto">
            <a:xfrm>
              <a:off x="2057400" y="5410200"/>
              <a:ext cx="355600" cy="533400"/>
            </a:xfrm>
            <a:prstGeom prst="rect">
              <a:avLst/>
            </a:prstGeom>
            <a:grpFill/>
          </p:spPr>
        </p:pic>
        <p:pic>
          <p:nvPicPr>
            <p:cNvPr id="38" name="Picture 15" descr="C:\Users\Ruth\AppData\Local\Microsoft\Windows\Temporary Internet Files\Content.IE5\O90R3686\MP900404988[1].jpg"/>
            <p:cNvPicPr>
              <a:picLocks noChangeAspect="1" noChangeArrowheads="1"/>
            </p:cNvPicPr>
            <p:nvPr/>
          </p:nvPicPr>
          <p:blipFill>
            <a:blip r:embed="rId8" cstate="print"/>
            <a:srcRect/>
            <a:stretch>
              <a:fillRect/>
            </a:stretch>
          </p:blipFill>
          <p:spPr bwMode="auto">
            <a:xfrm>
              <a:off x="5867400" y="3962400"/>
              <a:ext cx="355600" cy="533400"/>
            </a:xfrm>
            <a:prstGeom prst="rect">
              <a:avLst/>
            </a:prstGeom>
            <a:grpFill/>
          </p:spPr>
        </p:pic>
        <p:pic>
          <p:nvPicPr>
            <p:cNvPr id="39" name="Picture 15" descr="C:\Users\Ruth\AppData\Local\Microsoft\Windows\Temporary Internet Files\Content.IE5\O90R3686\MP900404988[1].jpg"/>
            <p:cNvPicPr>
              <a:picLocks noChangeAspect="1" noChangeArrowheads="1"/>
            </p:cNvPicPr>
            <p:nvPr/>
          </p:nvPicPr>
          <p:blipFill>
            <a:blip r:embed="rId8" cstate="print"/>
            <a:srcRect/>
            <a:stretch>
              <a:fillRect/>
            </a:stretch>
          </p:blipFill>
          <p:spPr bwMode="auto">
            <a:xfrm>
              <a:off x="6172200" y="5105400"/>
              <a:ext cx="355600" cy="533400"/>
            </a:xfrm>
            <a:prstGeom prst="rect">
              <a:avLst/>
            </a:prstGeom>
            <a:grpFill/>
          </p:spPr>
        </p:pic>
      </p:grpSp>
      <p:sp>
        <p:nvSpPr>
          <p:cNvPr id="41" name="1 Título"/>
          <p:cNvSpPr txBox="1">
            <a:spLocks/>
          </p:cNvSpPr>
          <p:nvPr/>
        </p:nvSpPr>
        <p:spPr>
          <a:xfrm>
            <a:off x="1676400" y="3048000"/>
            <a:ext cx="5638800" cy="1143000"/>
          </a:xfrm>
          <a:prstGeom prst="rect">
            <a:avLst/>
          </a:prstGeom>
          <a:solidFill>
            <a:srgbClr val="00B0F0"/>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_tradnl" sz="2400" dirty="0" smtClean="0">
                <a:latin typeface="+mj-lt"/>
                <a:ea typeface="+mj-ea"/>
                <a:cs typeface="+mj-cs"/>
              </a:rPr>
              <a:t>MINIMIZAN EL COSTO DE TRANSPORTE </a:t>
            </a:r>
          </a:p>
          <a:p>
            <a:pPr marL="0" marR="0" lvl="0" indent="0" algn="ctr" defTabSz="914400" rtl="0" eaLnBrk="1" fontAlgn="auto" latinLnBrk="0" hangingPunct="1">
              <a:lnSpc>
                <a:spcPct val="100000"/>
              </a:lnSpc>
              <a:spcBef>
                <a:spcPct val="0"/>
              </a:spcBef>
              <a:spcAft>
                <a:spcPts val="0"/>
              </a:spcAft>
              <a:buClrTx/>
              <a:buSzTx/>
              <a:buFontTx/>
              <a:buNone/>
              <a:tabLst/>
              <a:defRPr/>
            </a:pPr>
            <a:r>
              <a:rPr lang="es-ES_tradnl" sz="2400" dirty="0" smtClean="0">
                <a:latin typeface="+mj-lt"/>
                <a:ea typeface="+mj-ea"/>
                <a:cs typeface="+mj-cs"/>
              </a:rPr>
              <a:t>(FUENTES Y PRODUCTOS FINALES)</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42" name="41 Abrir llave"/>
          <p:cNvSpPr/>
          <p:nvPr/>
        </p:nvSpPr>
        <p:spPr>
          <a:xfrm>
            <a:off x="6172200" y="1752600"/>
            <a:ext cx="304800" cy="8382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990600" y="457200"/>
            <a:ext cx="6934200" cy="1143000"/>
          </a:xfrm>
          <a:prstGeom prst="rect">
            <a:avLst/>
          </a:prstGeom>
          <a:solidFill>
            <a:schemeClr val="bg1"/>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_tradnl" sz="2400" dirty="0" smtClean="0">
                <a:latin typeface="+mj-lt"/>
                <a:ea typeface="+mj-ea"/>
                <a:cs typeface="+mj-cs"/>
              </a:rPr>
              <a:t>MINIMIZAN EL COSTO DE TRANSPORTE </a:t>
            </a:r>
          </a:p>
          <a:p>
            <a:pPr marL="0" marR="0" lvl="0" indent="0" algn="ctr" defTabSz="914400" rtl="0" eaLnBrk="1" fontAlgn="auto" latinLnBrk="0" hangingPunct="1">
              <a:lnSpc>
                <a:spcPct val="100000"/>
              </a:lnSpc>
              <a:spcBef>
                <a:spcPct val="0"/>
              </a:spcBef>
              <a:spcAft>
                <a:spcPts val="0"/>
              </a:spcAft>
              <a:buClrTx/>
              <a:buSzTx/>
              <a:buFontTx/>
              <a:buNone/>
              <a:tabLst/>
              <a:defRPr/>
            </a:pPr>
            <a:r>
              <a:rPr lang="es-ES_tradnl" sz="2400" dirty="0" smtClean="0">
                <a:latin typeface="+mj-lt"/>
                <a:ea typeface="+mj-ea"/>
                <a:cs typeface="+mj-cs"/>
              </a:rPr>
              <a:t>(FUENTES Y PRODUCTOS FINALES)</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5 Elipse"/>
          <p:cNvSpPr/>
          <p:nvPr/>
        </p:nvSpPr>
        <p:spPr>
          <a:xfrm>
            <a:off x="2895600" y="2209800"/>
            <a:ext cx="609600" cy="609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a1</a:t>
            </a:r>
            <a:endParaRPr lang="en-US" dirty="0"/>
          </a:p>
        </p:txBody>
      </p:sp>
      <p:sp>
        <p:nvSpPr>
          <p:cNvPr id="7" name="6 Elipse"/>
          <p:cNvSpPr/>
          <p:nvPr/>
        </p:nvSpPr>
        <p:spPr>
          <a:xfrm>
            <a:off x="2895600" y="3276600"/>
            <a:ext cx="609600" cy="609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a2</a:t>
            </a:r>
            <a:endParaRPr lang="en-US" dirty="0"/>
          </a:p>
        </p:txBody>
      </p:sp>
      <p:sp>
        <p:nvSpPr>
          <p:cNvPr id="8" name="7 Elipse"/>
          <p:cNvSpPr/>
          <p:nvPr/>
        </p:nvSpPr>
        <p:spPr>
          <a:xfrm>
            <a:off x="2971800" y="4343400"/>
            <a:ext cx="609600" cy="609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a3</a:t>
            </a:r>
            <a:endParaRPr lang="en-US" dirty="0"/>
          </a:p>
        </p:txBody>
      </p:sp>
      <p:sp>
        <p:nvSpPr>
          <p:cNvPr id="9" name="8 Elipse"/>
          <p:cNvSpPr/>
          <p:nvPr/>
        </p:nvSpPr>
        <p:spPr>
          <a:xfrm>
            <a:off x="5562600" y="2133600"/>
            <a:ext cx="609600" cy="609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b1</a:t>
            </a:r>
            <a:endParaRPr lang="en-US" dirty="0"/>
          </a:p>
        </p:txBody>
      </p:sp>
      <p:sp>
        <p:nvSpPr>
          <p:cNvPr id="10" name="9 Elipse"/>
          <p:cNvSpPr/>
          <p:nvPr/>
        </p:nvSpPr>
        <p:spPr>
          <a:xfrm>
            <a:off x="5562600" y="3200400"/>
            <a:ext cx="609600" cy="609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b2</a:t>
            </a:r>
            <a:endParaRPr lang="en-US" dirty="0"/>
          </a:p>
        </p:txBody>
      </p:sp>
      <p:sp>
        <p:nvSpPr>
          <p:cNvPr id="11" name="10 Elipse"/>
          <p:cNvSpPr/>
          <p:nvPr/>
        </p:nvSpPr>
        <p:spPr>
          <a:xfrm>
            <a:off x="5562600" y="4343400"/>
            <a:ext cx="609600" cy="609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b3</a:t>
            </a:r>
            <a:endParaRPr lang="en-US" dirty="0"/>
          </a:p>
        </p:txBody>
      </p:sp>
      <p:cxnSp>
        <p:nvCxnSpPr>
          <p:cNvPr id="13" name="12 Conector recto"/>
          <p:cNvCxnSpPr>
            <a:stCxn id="6" idx="6"/>
            <a:endCxn id="10" idx="2"/>
          </p:cNvCxnSpPr>
          <p:nvPr/>
        </p:nvCxnSpPr>
        <p:spPr>
          <a:xfrm>
            <a:off x="3505200" y="2514600"/>
            <a:ext cx="2057400" cy="990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14 Conector recto"/>
          <p:cNvCxnSpPr>
            <a:stCxn id="6" idx="6"/>
            <a:endCxn id="9" idx="2"/>
          </p:cNvCxnSpPr>
          <p:nvPr/>
        </p:nvCxnSpPr>
        <p:spPr>
          <a:xfrm flipV="1">
            <a:off x="3505200" y="2438400"/>
            <a:ext cx="20574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16 Conector recto"/>
          <p:cNvCxnSpPr>
            <a:stCxn id="6" idx="6"/>
            <a:endCxn id="11" idx="2"/>
          </p:cNvCxnSpPr>
          <p:nvPr/>
        </p:nvCxnSpPr>
        <p:spPr>
          <a:xfrm>
            <a:off x="3505200" y="2514600"/>
            <a:ext cx="2057400" cy="2133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19 Conector recto"/>
          <p:cNvCxnSpPr>
            <a:stCxn id="7" idx="6"/>
            <a:endCxn id="9" idx="3"/>
          </p:cNvCxnSpPr>
          <p:nvPr/>
        </p:nvCxnSpPr>
        <p:spPr>
          <a:xfrm flipV="1">
            <a:off x="3505200" y="2653926"/>
            <a:ext cx="2146674" cy="927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21 Conector recto"/>
          <p:cNvCxnSpPr>
            <a:stCxn id="7" idx="6"/>
          </p:cNvCxnSpPr>
          <p:nvPr/>
        </p:nvCxnSpPr>
        <p:spPr>
          <a:xfrm>
            <a:off x="3505200" y="3581400"/>
            <a:ext cx="20574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23 Conector recto"/>
          <p:cNvCxnSpPr>
            <a:stCxn id="7" idx="6"/>
            <a:endCxn id="11" idx="3"/>
          </p:cNvCxnSpPr>
          <p:nvPr/>
        </p:nvCxnSpPr>
        <p:spPr>
          <a:xfrm>
            <a:off x="3505200" y="3581400"/>
            <a:ext cx="2146674" cy="128232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25 Conector recto"/>
          <p:cNvCxnSpPr/>
          <p:nvPr/>
        </p:nvCxnSpPr>
        <p:spPr>
          <a:xfrm flipV="1">
            <a:off x="3657600" y="2743200"/>
            <a:ext cx="2057400" cy="1905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27 Conector recto"/>
          <p:cNvCxnSpPr>
            <a:stCxn id="8" idx="6"/>
            <a:endCxn id="10" idx="3"/>
          </p:cNvCxnSpPr>
          <p:nvPr/>
        </p:nvCxnSpPr>
        <p:spPr>
          <a:xfrm flipV="1">
            <a:off x="3581400" y="3720726"/>
            <a:ext cx="2070474" cy="927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29 Conector recto"/>
          <p:cNvCxnSpPr>
            <a:stCxn id="8" idx="6"/>
            <a:endCxn id="11" idx="3"/>
          </p:cNvCxnSpPr>
          <p:nvPr/>
        </p:nvCxnSpPr>
        <p:spPr>
          <a:xfrm>
            <a:off x="3581400" y="4648200"/>
            <a:ext cx="2070474" cy="215526"/>
          </a:xfrm>
          <a:prstGeom prst="line">
            <a:avLst/>
          </a:prstGeom>
        </p:spPr>
        <p:style>
          <a:lnRef idx="1">
            <a:schemeClr val="accent1"/>
          </a:lnRef>
          <a:fillRef idx="0">
            <a:schemeClr val="accent1"/>
          </a:fillRef>
          <a:effectRef idx="0">
            <a:schemeClr val="accent1"/>
          </a:effectRef>
          <a:fontRef idx="minor">
            <a:schemeClr val="tx1"/>
          </a:fontRef>
        </p:style>
      </p:cxnSp>
      <p:sp>
        <p:nvSpPr>
          <p:cNvPr id="31" name="30 CuadroTexto"/>
          <p:cNvSpPr txBox="1"/>
          <p:nvPr/>
        </p:nvSpPr>
        <p:spPr>
          <a:xfrm>
            <a:off x="914400" y="3124200"/>
            <a:ext cx="1600200" cy="646331"/>
          </a:xfrm>
          <a:prstGeom prst="rect">
            <a:avLst/>
          </a:prstGeom>
          <a:noFill/>
          <a:ln>
            <a:solidFill>
              <a:srgbClr val="FF0000"/>
            </a:solidFill>
          </a:ln>
        </p:spPr>
        <p:txBody>
          <a:bodyPr wrap="square" rtlCol="0">
            <a:spAutoFit/>
          </a:bodyPr>
          <a:lstStyle/>
          <a:p>
            <a:r>
              <a:rPr lang="es-ES_tradnl" dirty="0" smtClean="0"/>
              <a:t>Unidades de oferta </a:t>
            </a:r>
            <a:endParaRPr lang="en-US" dirty="0"/>
          </a:p>
        </p:txBody>
      </p:sp>
      <p:sp>
        <p:nvSpPr>
          <p:cNvPr id="32" name="31 CuadroTexto"/>
          <p:cNvSpPr txBox="1"/>
          <p:nvPr/>
        </p:nvSpPr>
        <p:spPr>
          <a:xfrm>
            <a:off x="6934200" y="3124200"/>
            <a:ext cx="1600200" cy="646331"/>
          </a:xfrm>
          <a:prstGeom prst="rect">
            <a:avLst/>
          </a:prstGeom>
          <a:noFill/>
          <a:ln>
            <a:solidFill>
              <a:srgbClr val="92D050"/>
            </a:solidFill>
          </a:ln>
        </p:spPr>
        <p:txBody>
          <a:bodyPr wrap="square" rtlCol="0">
            <a:spAutoFit/>
          </a:bodyPr>
          <a:lstStyle/>
          <a:p>
            <a:r>
              <a:rPr lang="es-ES_tradnl" dirty="0" smtClean="0"/>
              <a:t>Unidades de demanda </a:t>
            </a:r>
            <a:endParaRPr lang="en-US" dirty="0"/>
          </a:p>
        </p:txBody>
      </p:sp>
      <p:sp>
        <p:nvSpPr>
          <p:cNvPr id="35" name="34 CuadroTexto"/>
          <p:cNvSpPr txBox="1"/>
          <p:nvPr/>
        </p:nvSpPr>
        <p:spPr>
          <a:xfrm>
            <a:off x="4191000" y="2057400"/>
            <a:ext cx="914400" cy="369332"/>
          </a:xfrm>
          <a:prstGeom prst="rect">
            <a:avLst/>
          </a:prstGeom>
          <a:solidFill>
            <a:srgbClr val="FFC000"/>
          </a:solidFill>
          <a:ln>
            <a:solidFill>
              <a:srgbClr val="FFC000"/>
            </a:solidFill>
          </a:ln>
        </p:spPr>
        <p:txBody>
          <a:bodyPr wrap="square" rtlCol="0">
            <a:spAutoFit/>
          </a:bodyPr>
          <a:lstStyle/>
          <a:p>
            <a:r>
              <a:rPr lang="es-ES_tradnl" dirty="0" smtClean="0"/>
              <a:t>C11</a:t>
            </a:r>
            <a:endParaRPr lang="en-US" dirty="0"/>
          </a:p>
        </p:txBody>
      </p:sp>
      <p:sp>
        <p:nvSpPr>
          <p:cNvPr id="36" name="1 Título"/>
          <p:cNvSpPr txBox="1">
            <a:spLocks/>
          </p:cNvSpPr>
          <p:nvPr/>
        </p:nvSpPr>
        <p:spPr>
          <a:xfrm>
            <a:off x="533400" y="5334000"/>
            <a:ext cx="8153400" cy="1143000"/>
          </a:xfrm>
          <a:prstGeom prst="rect">
            <a:avLst/>
          </a:prstGeom>
          <a:solidFill>
            <a:schemeClr val="bg1"/>
          </a:solidFill>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_tradnl" sz="2400" noProof="0" dirty="0" smtClean="0">
                <a:latin typeface="+mj-lt"/>
                <a:ea typeface="+mj-ea"/>
                <a:cs typeface="+mj-cs"/>
              </a:rPr>
              <a:t>Los métodos tratan de indicar cuál es la cantidad que se debe llevar de cada unidad de origen a cada unidad de destino con el objeto de satisfacer la demanda y minimizar los costos </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smtClean="0"/>
              <a:t>1. METODO DE COSTO MINIMO </a:t>
            </a:r>
            <a:endParaRPr lang="en-US" dirty="0"/>
          </a:p>
        </p:txBody>
      </p:sp>
      <p:sp>
        <p:nvSpPr>
          <p:cNvPr id="3" name="2 Marcador de contenido"/>
          <p:cNvSpPr>
            <a:spLocks noGrp="1"/>
          </p:cNvSpPr>
          <p:nvPr>
            <p:ph idx="1"/>
          </p:nvPr>
        </p:nvSpPr>
        <p:spPr/>
        <p:txBody>
          <a:bodyPr/>
          <a:lstStyle/>
          <a:p>
            <a:r>
              <a:rPr lang="es-ES_tradnl" dirty="0" smtClean="0"/>
              <a:t>Se supone que la cantidad ofrecida es igual a la demanda. </a:t>
            </a:r>
          </a:p>
          <a:p>
            <a:r>
              <a:rPr lang="es-ES_tradnl" dirty="0" smtClean="0"/>
              <a:t>Se trata de minimizar el costo de transporte sujeto a las siguientes restricciones: </a:t>
            </a:r>
          </a:p>
          <a:p>
            <a:pPr>
              <a:buNone/>
            </a:pPr>
            <a:r>
              <a:rPr lang="es-ES_tradnl" dirty="0" smtClean="0"/>
              <a:t>	La oferta no debe superar a la demanda de todos los destinos. </a:t>
            </a:r>
          </a:p>
          <a:p>
            <a:pPr>
              <a:buNone/>
            </a:pPr>
            <a:r>
              <a:rPr lang="es-ES_tradnl" dirty="0" smtClean="0"/>
              <a:t>	Lo asignado a cada destino no debe superar a lo demandado en dicho destino.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smtClean="0"/>
              <a:t>1. METODO DE COSTO MINIMO </a:t>
            </a:r>
            <a:endParaRPr lang="en-US" dirty="0"/>
          </a:p>
        </p:txBody>
      </p:sp>
      <p:sp>
        <p:nvSpPr>
          <p:cNvPr id="3" name="2 Marcador de contenido"/>
          <p:cNvSpPr>
            <a:spLocks noGrp="1"/>
          </p:cNvSpPr>
          <p:nvPr>
            <p:ph idx="1"/>
          </p:nvPr>
        </p:nvSpPr>
        <p:spPr/>
        <p:txBody>
          <a:bodyPr/>
          <a:lstStyle/>
          <a:p>
            <a:pPr>
              <a:buNone/>
            </a:pPr>
            <a:r>
              <a:rPr lang="es-ES_tradnl" dirty="0" smtClean="0"/>
              <a:t>	En una tabla disponemos las fuentes (ofertas) y destinos (demandas) disponibles en el mercado. </a:t>
            </a:r>
          </a:p>
          <a:p>
            <a:pPr>
              <a:buNone/>
            </a:pPr>
            <a:r>
              <a:rPr lang="es-ES_tradnl" dirty="0" smtClean="0"/>
              <a:t>	Cada fila representa una fuente (oferta) y cada columna un destino (demanda). La combinación fila, columna nos indica la cantidad que una fuente envía a un destino.</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smtClean="0"/>
              <a:t>1. METODO DE COSTO MINIMO </a:t>
            </a:r>
            <a:endParaRPr lang="en-US" dirty="0"/>
          </a:p>
        </p:txBody>
      </p:sp>
      <p:graphicFrame>
        <p:nvGraphicFramePr>
          <p:cNvPr id="4" name="3 Marcador de contenido"/>
          <p:cNvGraphicFramePr>
            <a:graphicFrameLocks noGrp="1"/>
          </p:cNvGraphicFramePr>
          <p:nvPr>
            <p:ph idx="1"/>
          </p:nvPr>
        </p:nvGraphicFramePr>
        <p:xfrm>
          <a:off x="1981200" y="2819400"/>
          <a:ext cx="6477000" cy="2214880"/>
        </p:xfrm>
        <a:graphic>
          <a:graphicData uri="http://schemas.openxmlformats.org/drawingml/2006/table">
            <a:tbl>
              <a:tblPr firstRow="1" bandRow="1">
                <a:tableStyleId>{5C22544A-7EE6-4342-B048-85BDC9FD1C3A}</a:tableStyleId>
              </a:tblPr>
              <a:tblGrid>
                <a:gridCol w="1143000"/>
                <a:gridCol w="1081424"/>
                <a:gridCol w="1177636"/>
                <a:gridCol w="1169940"/>
                <a:gridCol w="1905000"/>
              </a:tblGrid>
              <a:tr h="370840">
                <a:tc>
                  <a:txBody>
                    <a:bodyPr/>
                    <a:lstStyle/>
                    <a:p>
                      <a:endParaRPr lang="en-US" dirty="0"/>
                    </a:p>
                  </a:txBody>
                  <a:tcPr/>
                </a:tc>
                <a:tc>
                  <a:txBody>
                    <a:bodyPr/>
                    <a:lstStyle/>
                    <a:p>
                      <a:r>
                        <a:rPr lang="es-ES_tradnl" dirty="0" smtClean="0"/>
                        <a:t>Destino 1 </a:t>
                      </a:r>
                      <a:endParaRPr lang="en-US" dirty="0"/>
                    </a:p>
                  </a:txBody>
                  <a:tcPr/>
                </a:tc>
                <a:tc>
                  <a:txBody>
                    <a:bodyPr/>
                    <a:lstStyle/>
                    <a:p>
                      <a:r>
                        <a:rPr lang="es-ES_tradnl" dirty="0" smtClean="0"/>
                        <a:t>Destino 2 </a:t>
                      </a:r>
                      <a:endParaRPr lang="en-US" dirty="0"/>
                    </a:p>
                  </a:txBody>
                  <a:tcPr/>
                </a:tc>
                <a:tc>
                  <a:txBody>
                    <a:bodyPr/>
                    <a:lstStyle/>
                    <a:p>
                      <a:r>
                        <a:rPr lang="es-ES_tradnl" dirty="0" smtClean="0"/>
                        <a:t>Destino 3</a:t>
                      </a:r>
                      <a:endParaRPr lang="en-US" dirty="0"/>
                    </a:p>
                  </a:txBody>
                  <a:tcPr/>
                </a:tc>
                <a:tc>
                  <a:txBody>
                    <a:bodyPr/>
                    <a:lstStyle/>
                    <a:p>
                      <a:endParaRPr lang="en-US" dirty="0"/>
                    </a:p>
                  </a:txBody>
                  <a:tcPr/>
                </a:tc>
              </a:tr>
              <a:tr h="370840">
                <a:tc>
                  <a:txBody>
                    <a:bodyPr/>
                    <a:lstStyle/>
                    <a:p>
                      <a:r>
                        <a:rPr lang="es-ES_tradnl" dirty="0" smtClean="0"/>
                        <a:t>Fuente 1 </a:t>
                      </a:r>
                      <a:endParaRPr lang="en-US" dirty="0"/>
                    </a:p>
                  </a:txBody>
                  <a:tcPr/>
                </a:tc>
                <a:tc>
                  <a:txBody>
                    <a:bodyPr/>
                    <a:lstStyle/>
                    <a:p>
                      <a:pPr algn="r"/>
                      <a:endParaRPr lang="en-US" dirty="0"/>
                    </a:p>
                  </a:txBody>
                  <a:tcPr/>
                </a:tc>
                <a:tc>
                  <a:txBody>
                    <a:bodyPr/>
                    <a:lstStyle/>
                    <a:p>
                      <a:endParaRPr lang="en-US" dirty="0"/>
                    </a:p>
                  </a:txBody>
                  <a:tcPr/>
                </a:tc>
                <a:tc>
                  <a:txBody>
                    <a:bodyPr/>
                    <a:lstStyle/>
                    <a:p>
                      <a:endParaRPr lang="en-US" dirty="0"/>
                    </a:p>
                  </a:txBody>
                  <a:tcPr/>
                </a:tc>
                <a:tc>
                  <a:txBody>
                    <a:bodyPr/>
                    <a:lstStyle/>
                    <a:p>
                      <a:r>
                        <a:rPr lang="es-ES_tradnl" sz="1400" dirty="0" smtClean="0"/>
                        <a:t>Oferta fuente 1 </a:t>
                      </a:r>
                      <a:endParaRPr lang="en-US" sz="1400" dirty="0"/>
                    </a:p>
                  </a:txBody>
                  <a:tcPr/>
                </a:tc>
              </a:tr>
              <a:tr h="370840">
                <a:tc>
                  <a:txBody>
                    <a:bodyPr/>
                    <a:lstStyle/>
                    <a:p>
                      <a:r>
                        <a:rPr lang="es-ES_tradnl" dirty="0" smtClean="0"/>
                        <a:t>Fuente 2</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r>
                        <a:rPr lang="es-ES_tradnl" sz="1400" dirty="0" smtClean="0"/>
                        <a:t>Oferta fuente 2 </a:t>
                      </a:r>
                      <a:endParaRPr lang="en-US" sz="1400" dirty="0"/>
                    </a:p>
                  </a:txBody>
                  <a:tcPr/>
                </a:tc>
              </a:tr>
              <a:tr h="370840">
                <a:tc>
                  <a:txBody>
                    <a:bodyPr/>
                    <a:lstStyle/>
                    <a:p>
                      <a:r>
                        <a:rPr lang="es-ES_tradnl" dirty="0" smtClean="0"/>
                        <a:t>Fuente 3</a:t>
                      </a:r>
                      <a:r>
                        <a:rPr lang="es-ES_tradnl" baseline="0" dirty="0" smtClean="0"/>
                        <a:t> </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s-ES_tradnl" sz="1400" dirty="0" smtClean="0"/>
                        <a:t>Oferta fuente 3</a:t>
                      </a:r>
                      <a:endParaRPr lang="en-US" sz="1400" dirty="0"/>
                    </a:p>
                  </a:txBody>
                  <a:tcPr/>
                </a:tc>
              </a:tr>
              <a:tr h="370840">
                <a:tc>
                  <a:txBody>
                    <a:bodyPr/>
                    <a:lstStyle/>
                    <a:p>
                      <a:endParaRPr lang="en-US" dirty="0"/>
                    </a:p>
                  </a:txBody>
                  <a:tcPr/>
                </a:tc>
                <a:tc>
                  <a:txBody>
                    <a:bodyPr/>
                    <a:lstStyle/>
                    <a:p>
                      <a:r>
                        <a:rPr lang="es-ES_tradnl" sz="1400" dirty="0" smtClean="0"/>
                        <a:t>Demanda total destino 1 </a:t>
                      </a:r>
                      <a:endParaRPr lang="en-US" sz="1400" dirty="0"/>
                    </a:p>
                  </a:txBody>
                  <a:tcPr/>
                </a:tc>
                <a:tc>
                  <a:txBody>
                    <a:bodyPr/>
                    <a:lstStyle/>
                    <a:p>
                      <a:r>
                        <a:rPr lang="es-ES_tradnl" sz="1400" dirty="0" smtClean="0"/>
                        <a:t>Demanda Total destino 2 </a:t>
                      </a:r>
                      <a:endParaRPr lang="en-US" sz="1400" dirty="0"/>
                    </a:p>
                  </a:txBody>
                  <a:tcPr/>
                </a:tc>
                <a:tc>
                  <a:txBody>
                    <a:bodyPr/>
                    <a:lstStyle/>
                    <a:p>
                      <a:r>
                        <a:rPr lang="es-ES_tradnl" sz="1400" dirty="0" smtClean="0"/>
                        <a:t>Demanda Total</a:t>
                      </a:r>
                      <a:r>
                        <a:rPr lang="es-ES_tradnl" sz="1400" baseline="0" dirty="0" smtClean="0"/>
                        <a:t> destino 3 </a:t>
                      </a:r>
                      <a:endParaRPr lang="en-US" sz="1400" dirty="0"/>
                    </a:p>
                  </a:txBody>
                  <a:tcPr/>
                </a:tc>
                <a:tc>
                  <a:txBody>
                    <a:bodyPr/>
                    <a:lstStyle/>
                    <a:p>
                      <a:endParaRPr lang="en-US" dirty="0"/>
                    </a:p>
                  </a:txBody>
                  <a:tcPr/>
                </a:tc>
              </a:tr>
            </a:tbl>
          </a:graphicData>
        </a:graphic>
      </p:graphicFrame>
      <p:sp>
        <p:nvSpPr>
          <p:cNvPr id="5" name="4 CuadroTexto"/>
          <p:cNvSpPr txBox="1"/>
          <p:nvPr/>
        </p:nvSpPr>
        <p:spPr>
          <a:xfrm>
            <a:off x="2895600" y="1371600"/>
            <a:ext cx="1295400" cy="369332"/>
          </a:xfrm>
          <a:prstGeom prst="rect">
            <a:avLst/>
          </a:prstGeom>
          <a:noFill/>
        </p:spPr>
        <p:txBody>
          <a:bodyPr wrap="square" rtlCol="0">
            <a:spAutoFit/>
          </a:bodyPr>
          <a:lstStyle/>
          <a:p>
            <a:r>
              <a:rPr lang="es-ES_tradnl" dirty="0" smtClean="0"/>
              <a:t>DEMANDA </a:t>
            </a:r>
            <a:endParaRPr lang="en-US" dirty="0"/>
          </a:p>
        </p:txBody>
      </p:sp>
      <p:sp>
        <p:nvSpPr>
          <p:cNvPr id="8" name="7 Flecha abajo"/>
          <p:cNvSpPr/>
          <p:nvPr/>
        </p:nvSpPr>
        <p:spPr>
          <a:xfrm>
            <a:off x="3429000" y="18288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8 CuadroTexto"/>
          <p:cNvSpPr txBox="1"/>
          <p:nvPr/>
        </p:nvSpPr>
        <p:spPr>
          <a:xfrm>
            <a:off x="228600" y="3200400"/>
            <a:ext cx="990600" cy="381000"/>
          </a:xfrm>
          <a:prstGeom prst="rect">
            <a:avLst/>
          </a:prstGeom>
          <a:noFill/>
        </p:spPr>
        <p:txBody>
          <a:bodyPr wrap="square" rtlCol="0">
            <a:spAutoFit/>
          </a:bodyPr>
          <a:lstStyle/>
          <a:p>
            <a:r>
              <a:rPr lang="es-ES_tradnl" dirty="0" smtClean="0"/>
              <a:t>OFERTA</a:t>
            </a:r>
            <a:endParaRPr lang="en-US" dirty="0"/>
          </a:p>
        </p:txBody>
      </p:sp>
      <p:sp>
        <p:nvSpPr>
          <p:cNvPr id="10" name="9 Flecha derecha"/>
          <p:cNvSpPr/>
          <p:nvPr/>
        </p:nvSpPr>
        <p:spPr>
          <a:xfrm>
            <a:off x="1295400" y="3276600"/>
            <a:ext cx="5334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_tradnl" dirty="0" smtClean="0"/>
              <a:t>En cada celda se coloca el costo de transportar cada unidad de producto de la fuente i al destino j. Ejemplo </a:t>
            </a:r>
            <a:endParaRPr lang="en-US" dirty="0"/>
          </a:p>
        </p:txBody>
      </p:sp>
      <p:sp>
        <p:nvSpPr>
          <p:cNvPr id="4" name="1 Título"/>
          <p:cNvSpPr>
            <a:spLocks noGrp="1"/>
          </p:cNvSpPr>
          <p:nvPr>
            <p:ph type="title"/>
          </p:nvPr>
        </p:nvSpPr>
        <p:spPr/>
        <p:txBody>
          <a:bodyPr>
            <a:normAutofit/>
          </a:bodyPr>
          <a:lstStyle/>
          <a:p>
            <a:r>
              <a:rPr lang="es-ES_tradnl" dirty="0" smtClean="0"/>
              <a:t>1. METODO DE COSTO MINIMO </a:t>
            </a:r>
            <a:endParaRPr lang="en-US" dirty="0"/>
          </a:p>
        </p:txBody>
      </p:sp>
      <p:graphicFrame>
        <p:nvGraphicFramePr>
          <p:cNvPr id="5" name="3 Marcador de contenido"/>
          <p:cNvGraphicFramePr>
            <a:graphicFrameLocks/>
          </p:cNvGraphicFramePr>
          <p:nvPr/>
        </p:nvGraphicFramePr>
        <p:xfrm>
          <a:off x="1295400" y="3581400"/>
          <a:ext cx="6477000" cy="2214880"/>
        </p:xfrm>
        <a:graphic>
          <a:graphicData uri="http://schemas.openxmlformats.org/drawingml/2006/table">
            <a:tbl>
              <a:tblPr firstRow="1" bandRow="1">
                <a:tableStyleId>{5C22544A-7EE6-4342-B048-85BDC9FD1C3A}</a:tableStyleId>
              </a:tblPr>
              <a:tblGrid>
                <a:gridCol w="1143000"/>
                <a:gridCol w="1081424"/>
                <a:gridCol w="1177636"/>
                <a:gridCol w="1169940"/>
                <a:gridCol w="1905000"/>
              </a:tblGrid>
              <a:tr h="370840">
                <a:tc>
                  <a:txBody>
                    <a:bodyPr/>
                    <a:lstStyle/>
                    <a:p>
                      <a:endParaRPr lang="en-US" dirty="0"/>
                    </a:p>
                  </a:txBody>
                  <a:tcPr/>
                </a:tc>
                <a:tc>
                  <a:txBody>
                    <a:bodyPr/>
                    <a:lstStyle/>
                    <a:p>
                      <a:r>
                        <a:rPr lang="es-ES_tradnl" dirty="0" smtClean="0"/>
                        <a:t>Destino 1 </a:t>
                      </a:r>
                      <a:endParaRPr lang="en-US" dirty="0"/>
                    </a:p>
                  </a:txBody>
                  <a:tcPr/>
                </a:tc>
                <a:tc>
                  <a:txBody>
                    <a:bodyPr/>
                    <a:lstStyle/>
                    <a:p>
                      <a:r>
                        <a:rPr lang="es-ES_tradnl" dirty="0" smtClean="0"/>
                        <a:t>Destino 2 </a:t>
                      </a:r>
                      <a:endParaRPr lang="en-US" dirty="0"/>
                    </a:p>
                  </a:txBody>
                  <a:tcPr/>
                </a:tc>
                <a:tc>
                  <a:txBody>
                    <a:bodyPr/>
                    <a:lstStyle/>
                    <a:p>
                      <a:r>
                        <a:rPr lang="es-ES_tradnl" dirty="0" smtClean="0"/>
                        <a:t>Destino 3</a:t>
                      </a:r>
                      <a:endParaRPr lang="en-US" dirty="0"/>
                    </a:p>
                  </a:txBody>
                  <a:tcPr/>
                </a:tc>
                <a:tc>
                  <a:txBody>
                    <a:bodyPr/>
                    <a:lstStyle/>
                    <a:p>
                      <a:endParaRPr lang="en-US" dirty="0"/>
                    </a:p>
                  </a:txBody>
                  <a:tcPr/>
                </a:tc>
              </a:tr>
              <a:tr h="370840">
                <a:tc>
                  <a:txBody>
                    <a:bodyPr/>
                    <a:lstStyle/>
                    <a:p>
                      <a:r>
                        <a:rPr lang="es-ES_tradnl" dirty="0" smtClean="0"/>
                        <a:t>Fuente 1 </a:t>
                      </a:r>
                      <a:endParaRPr lang="en-US" dirty="0"/>
                    </a:p>
                  </a:txBody>
                  <a:tcPr/>
                </a:tc>
                <a:tc>
                  <a:txBody>
                    <a:bodyPr/>
                    <a:lstStyle/>
                    <a:p>
                      <a:pPr algn="r"/>
                      <a:endParaRPr lang="en-US" dirty="0"/>
                    </a:p>
                  </a:txBody>
                  <a:tcPr/>
                </a:tc>
                <a:tc>
                  <a:txBody>
                    <a:bodyPr/>
                    <a:lstStyle/>
                    <a:p>
                      <a:endParaRPr lang="en-US" dirty="0"/>
                    </a:p>
                  </a:txBody>
                  <a:tcPr/>
                </a:tc>
                <a:tc>
                  <a:txBody>
                    <a:bodyPr/>
                    <a:lstStyle/>
                    <a:p>
                      <a:endParaRPr lang="en-US" dirty="0"/>
                    </a:p>
                  </a:txBody>
                  <a:tcPr/>
                </a:tc>
                <a:tc>
                  <a:txBody>
                    <a:bodyPr/>
                    <a:lstStyle/>
                    <a:p>
                      <a:r>
                        <a:rPr lang="es-ES_tradnl" sz="1400" dirty="0" smtClean="0"/>
                        <a:t>Oferta fuente 1 </a:t>
                      </a:r>
                      <a:endParaRPr lang="en-US" sz="1400" dirty="0"/>
                    </a:p>
                  </a:txBody>
                  <a:tcPr/>
                </a:tc>
              </a:tr>
              <a:tr h="370840">
                <a:tc>
                  <a:txBody>
                    <a:bodyPr/>
                    <a:lstStyle/>
                    <a:p>
                      <a:r>
                        <a:rPr lang="es-ES_tradnl" dirty="0" smtClean="0"/>
                        <a:t>Fuente 2</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r>
                        <a:rPr lang="es-ES_tradnl" sz="1400" dirty="0" smtClean="0"/>
                        <a:t>Oferta fuente 2 </a:t>
                      </a:r>
                      <a:endParaRPr lang="en-US" sz="1400" dirty="0"/>
                    </a:p>
                  </a:txBody>
                  <a:tcPr/>
                </a:tc>
              </a:tr>
              <a:tr h="370840">
                <a:tc>
                  <a:txBody>
                    <a:bodyPr/>
                    <a:lstStyle/>
                    <a:p>
                      <a:r>
                        <a:rPr lang="es-ES_tradnl" dirty="0" smtClean="0"/>
                        <a:t>Fuente 3</a:t>
                      </a:r>
                      <a:r>
                        <a:rPr lang="es-ES_tradnl" baseline="0" dirty="0" smtClean="0"/>
                        <a:t> </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s-ES_tradnl" sz="1400" dirty="0" smtClean="0"/>
                        <a:t>Oferta fuente 3</a:t>
                      </a:r>
                      <a:endParaRPr lang="en-US" sz="1400" dirty="0"/>
                    </a:p>
                  </a:txBody>
                  <a:tcPr/>
                </a:tc>
              </a:tr>
              <a:tr h="370840">
                <a:tc>
                  <a:txBody>
                    <a:bodyPr/>
                    <a:lstStyle/>
                    <a:p>
                      <a:endParaRPr lang="en-US" dirty="0"/>
                    </a:p>
                  </a:txBody>
                  <a:tcPr/>
                </a:tc>
                <a:tc>
                  <a:txBody>
                    <a:bodyPr/>
                    <a:lstStyle/>
                    <a:p>
                      <a:r>
                        <a:rPr lang="es-ES_tradnl" sz="1400" dirty="0" smtClean="0"/>
                        <a:t>Demanda total destino 1 </a:t>
                      </a:r>
                      <a:endParaRPr lang="en-US" sz="1400" dirty="0"/>
                    </a:p>
                  </a:txBody>
                  <a:tcPr/>
                </a:tc>
                <a:tc>
                  <a:txBody>
                    <a:bodyPr/>
                    <a:lstStyle/>
                    <a:p>
                      <a:r>
                        <a:rPr lang="es-ES_tradnl" sz="1400" dirty="0" smtClean="0"/>
                        <a:t>Demanda Total destino 2 </a:t>
                      </a:r>
                      <a:endParaRPr lang="en-US" sz="1400" dirty="0"/>
                    </a:p>
                  </a:txBody>
                  <a:tcPr/>
                </a:tc>
                <a:tc>
                  <a:txBody>
                    <a:bodyPr/>
                    <a:lstStyle/>
                    <a:p>
                      <a:r>
                        <a:rPr lang="es-ES_tradnl" sz="1400" dirty="0" smtClean="0"/>
                        <a:t>Demanda Total</a:t>
                      </a:r>
                      <a:r>
                        <a:rPr lang="es-ES_tradnl" sz="1400" baseline="0" dirty="0" smtClean="0"/>
                        <a:t> destino 3 </a:t>
                      </a:r>
                      <a:endParaRPr lang="en-US" sz="1400" dirty="0"/>
                    </a:p>
                  </a:txBody>
                  <a:tcPr/>
                </a:tc>
                <a:tc>
                  <a:txBody>
                    <a:bodyPr/>
                    <a:lstStyle/>
                    <a:p>
                      <a:endParaRPr lang="en-US" dirty="0"/>
                    </a:p>
                  </a:txBody>
                  <a:tcPr/>
                </a:tc>
              </a:tr>
            </a:tbl>
          </a:graphicData>
        </a:graphic>
      </p:graphicFrame>
      <p:sp>
        <p:nvSpPr>
          <p:cNvPr id="7" name="6 CuadroTexto"/>
          <p:cNvSpPr txBox="1"/>
          <p:nvPr/>
        </p:nvSpPr>
        <p:spPr>
          <a:xfrm>
            <a:off x="3124200" y="3962400"/>
            <a:ext cx="304800" cy="369332"/>
          </a:xfrm>
          <a:prstGeom prst="rect">
            <a:avLst/>
          </a:prstGeom>
          <a:noFill/>
          <a:ln>
            <a:solidFill>
              <a:srgbClr val="FF0000"/>
            </a:solidFill>
          </a:ln>
        </p:spPr>
        <p:txBody>
          <a:bodyPr wrap="square" rtlCol="0">
            <a:spAutoFit/>
          </a:bodyPr>
          <a:lstStyle/>
          <a:p>
            <a:r>
              <a:rPr lang="es-ES_tradnl" dirty="0" smtClean="0"/>
              <a:t>8</a:t>
            </a:r>
            <a:endParaRPr lang="en-US" dirty="0"/>
          </a:p>
        </p:txBody>
      </p:sp>
      <p:sp>
        <p:nvSpPr>
          <p:cNvPr id="8" name="7 CuadroTexto"/>
          <p:cNvSpPr txBox="1"/>
          <p:nvPr/>
        </p:nvSpPr>
        <p:spPr>
          <a:xfrm>
            <a:off x="762000" y="6172200"/>
            <a:ext cx="7467600" cy="646331"/>
          </a:xfrm>
          <a:prstGeom prst="rect">
            <a:avLst/>
          </a:prstGeom>
          <a:noFill/>
        </p:spPr>
        <p:txBody>
          <a:bodyPr wrap="square" rtlCol="0">
            <a:spAutoFit/>
          </a:bodyPr>
          <a:lstStyle/>
          <a:p>
            <a:r>
              <a:rPr lang="es-ES_tradnl" dirty="0" smtClean="0"/>
              <a:t>Nos indica que transportar una unidad de producto  de la fuente 1 al destino 1 es igual a 8 </a:t>
            </a:r>
            <a:r>
              <a:rPr lang="es-ES_tradnl" dirty="0" err="1" smtClean="0"/>
              <a:t>u.m.</a:t>
            </a:r>
            <a:r>
              <a:rPr lang="es-ES_tradnl" dirty="0" smtClean="0"/>
              <a:t> </a:t>
            </a:r>
            <a:endParaRPr lang="en-US" dirty="0"/>
          </a:p>
        </p:txBody>
      </p:sp>
      <p:cxnSp>
        <p:nvCxnSpPr>
          <p:cNvPr id="10" name="9 Conector recto de flecha"/>
          <p:cNvCxnSpPr/>
          <p:nvPr/>
        </p:nvCxnSpPr>
        <p:spPr>
          <a:xfrm flipV="1">
            <a:off x="990600" y="4267200"/>
            <a:ext cx="2057400" cy="16764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smtClean="0"/>
              <a:t>1. METODO DE COSTO MINIMO </a:t>
            </a:r>
            <a:endParaRPr lang="en-US" dirty="0"/>
          </a:p>
        </p:txBody>
      </p:sp>
      <p:sp>
        <p:nvSpPr>
          <p:cNvPr id="3" name="2 Marcador de contenido"/>
          <p:cNvSpPr>
            <a:spLocks noGrp="1"/>
          </p:cNvSpPr>
          <p:nvPr>
            <p:ph idx="1"/>
          </p:nvPr>
        </p:nvSpPr>
        <p:spPr>
          <a:xfrm>
            <a:off x="457200" y="1600200"/>
            <a:ext cx="8229600" cy="4876800"/>
          </a:xfrm>
        </p:spPr>
        <p:txBody>
          <a:bodyPr>
            <a:normAutofit fontScale="92500" lnSpcReduction="20000"/>
          </a:bodyPr>
          <a:lstStyle/>
          <a:p>
            <a:r>
              <a:rPr lang="es-ES_tradnl" dirty="0" smtClean="0"/>
              <a:t>A través de este método se intenta identificar la cantidad qué se debe transportar de cada fuente a cada destino con el objeto de minimizar los costos de transporte.</a:t>
            </a:r>
          </a:p>
          <a:p>
            <a:pPr>
              <a:buNone/>
            </a:pPr>
            <a:r>
              <a:rPr lang="es-ES_tradnl" dirty="0" smtClean="0"/>
              <a:t> </a:t>
            </a:r>
          </a:p>
          <a:p>
            <a:r>
              <a:rPr lang="es-ES_tradnl" dirty="0" smtClean="0"/>
              <a:t>La minimización de costos está sujeta a: </a:t>
            </a:r>
          </a:p>
          <a:p>
            <a:pPr>
              <a:buNone/>
            </a:pPr>
            <a:r>
              <a:rPr lang="es-ES_tradnl" dirty="0" smtClean="0"/>
              <a:t>		</a:t>
            </a:r>
            <a:r>
              <a:rPr lang="es-ES_tradnl" sz="3000" dirty="0" smtClean="0"/>
              <a:t>Que las asignaciones realizadas a cada 	destino no superen la oferta existente en cada 	fuente. </a:t>
            </a:r>
          </a:p>
          <a:p>
            <a:pPr>
              <a:buNone/>
            </a:pPr>
            <a:r>
              <a:rPr lang="es-ES_tradnl" sz="3000" dirty="0" smtClean="0"/>
              <a:t>    	</a:t>
            </a:r>
          </a:p>
          <a:p>
            <a:pPr>
              <a:buNone/>
            </a:pPr>
            <a:r>
              <a:rPr lang="es-ES_tradnl" sz="3000" dirty="0" smtClean="0"/>
              <a:t>		Que a cada destino se le asigne al menos lo 	demandado por el mismo.</a:t>
            </a:r>
            <a:endParaRPr lang="en-US" sz="3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r>
              <a:rPr lang="es-ES_tradnl" dirty="0" smtClean="0"/>
              <a:t>El costo mínimo se puede calcular por: </a:t>
            </a:r>
          </a:p>
          <a:p>
            <a:pPr>
              <a:buNone/>
            </a:pPr>
            <a:endParaRPr lang="es-ES_tradnl" dirty="0" smtClean="0"/>
          </a:p>
          <a:p>
            <a:pPr>
              <a:buNone/>
            </a:pPr>
            <a:r>
              <a:rPr lang="es-ES_tradnl" dirty="0" smtClean="0"/>
              <a:t>Columnas</a:t>
            </a:r>
          </a:p>
          <a:p>
            <a:pPr>
              <a:buNone/>
            </a:pPr>
            <a:endParaRPr lang="es-ES_tradnl" dirty="0" smtClean="0"/>
          </a:p>
          <a:p>
            <a:pPr>
              <a:buNone/>
            </a:pPr>
            <a:r>
              <a:rPr lang="es-ES_tradnl" dirty="0" smtClean="0"/>
              <a:t>Filas </a:t>
            </a:r>
          </a:p>
          <a:p>
            <a:pPr>
              <a:buNone/>
            </a:pPr>
            <a:endParaRPr lang="es-ES_tradnl" dirty="0" smtClean="0"/>
          </a:p>
          <a:p>
            <a:pPr>
              <a:buNone/>
            </a:pPr>
            <a:r>
              <a:rPr lang="es-ES_tradnl" dirty="0" smtClean="0"/>
              <a:t>Matriz </a:t>
            </a:r>
            <a:endParaRPr lang="en-US" dirty="0"/>
          </a:p>
        </p:txBody>
      </p:sp>
      <p:sp>
        <p:nvSpPr>
          <p:cNvPr id="4" name="1 Título"/>
          <p:cNvSpPr>
            <a:spLocks noGrp="1"/>
          </p:cNvSpPr>
          <p:nvPr>
            <p:ph type="title"/>
          </p:nvPr>
        </p:nvSpPr>
        <p:spPr/>
        <p:txBody>
          <a:bodyPr>
            <a:normAutofit/>
          </a:bodyPr>
          <a:lstStyle/>
          <a:p>
            <a:r>
              <a:rPr lang="es-ES_tradnl" dirty="0" smtClean="0"/>
              <a:t>1. METODO DE COSTO MINIMO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457200" y="1295400"/>
            <a:ext cx="8229600" cy="4525963"/>
          </a:xfrm>
        </p:spPr>
        <p:txBody>
          <a:bodyPr>
            <a:normAutofit fontScale="92500" lnSpcReduction="20000"/>
          </a:bodyPr>
          <a:lstStyle/>
          <a:p>
            <a:pPr>
              <a:buNone/>
            </a:pPr>
            <a:r>
              <a:rPr lang="es-ES_tradnl" dirty="0" smtClean="0"/>
              <a:t>PROCEDIMIENTO POR COLUMNA: </a:t>
            </a:r>
          </a:p>
          <a:p>
            <a:pPr algn="just">
              <a:buNone/>
            </a:pPr>
            <a:r>
              <a:rPr lang="es-ES_tradnl" dirty="0" smtClean="0"/>
              <a:t>	Comenzando con la columna de la izquierda, seleccionamos aquella variable asociada con el menor costo y asignamos la mayor cantidad de producto posible considerando la demanda del destino al cual pertenece y la fuente que le suplirá el producto. </a:t>
            </a:r>
          </a:p>
          <a:p>
            <a:pPr algn="just">
              <a:buNone/>
            </a:pPr>
            <a:r>
              <a:rPr lang="es-ES_tradnl" dirty="0" smtClean="0"/>
              <a:t>	Posteriormente pasamos a la siguiente columna y hacemos el mismo procedimiento. Este proceso continúa de columna a columna hasta cubrir la demanda y agotar la oferta disponible </a:t>
            </a:r>
            <a:endParaRPr lang="en-US" dirty="0"/>
          </a:p>
        </p:txBody>
      </p:sp>
      <p:sp>
        <p:nvSpPr>
          <p:cNvPr id="5" name="1 Título"/>
          <p:cNvSpPr>
            <a:spLocks noGrp="1"/>
          </p:cNvSpPr>
          <p:nvPr>
            <p:ph type="title"/>
          </p:nvPr>
        </p:nvSpPr>
        <p:spPr>
          <a:xfrm>
            <a:off x="457200" y="274638"/>
            <a:ext cx="8229600" cy="1143000"/>
          </a:xfrm>
        </p:spPr>
        <p:txBody>
          <a:bodyPr>
            <a:normAutofit/>
          </a:bodyPr>
          <a:lstStyle/>
          <a:p>
            <a:r>
              <a:rPr lang="es-ES_tradnl" dirty="0" smtClean="0"/>
              <a:t>1. METODO DE COSTO MINIMO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Subtítulo"/>
          <p:cNvSpPr txBox="1">
            <a:spLocks/>
          </p:cNvSpPr>
          <p:nvPr/>
        </p:nvSpPr>
        <p:spPr>
          <a:xfrm>
            <a:off x="533400" y="381000"/>
            <a:ext cx="3505200" cy="1219200"/>
          </a:xfrm>
          <a:prstGeom prst="rect">
            <a:avLst/>
          </a:prstGeom>
        </p:spPr>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s-ES_tradnl" sz="4000" dirty="0" smtClean="0"/>
              <a:t>¿Cómo haremos para llevar el producto al mercado?</a:t>
            </a:r>
            <a:endParaRPr kumimoji="0" lang="en-US" sz="4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5 CuadroTexto"/>
          <p:cNvSpPr txBox="1"/>
          <p:nvPr/>
        </p:nvSpPr>
        <p:spPr>
          <a:xfrm>
            <a:off x="4876800" y="533400"/>
            <a:ext cx="2971800" cy="369332"/>
          </a:xfrm>
          <a:prstGeom prst="rect">
            <a:avLst/>
          </a:prstGeom>
          <a:noFill/>
        </p:spPr>
        <p:txBody>
          <a:bodyPr wrap="square" rtlCol="0">
            <a:spAutoFit/>
          </a:bodyPr>
          <a:lstStyle/>
          <a:p>
            <a:r>
              <a:rPr lang="es-ES_tradnl" dirty="0" smtClean="0"/>
              <a:t>Qué necesitamos? </a:t>
            </a:r>
            <a:endParaRPr lang="en-US" dirty="0"/>
          </a:p>
        </p:txBody>
      </p:sp>
      <p:sp>
        <p:nvSpPr>
          <p:cNvPr id="7" name="6 CuadroTexto"/>
          <p:cNvSpPr txBox="1"/>
          <p:nvPr/>
        </p:nvSpPr>
        <p:spPr>
          <a:xfrm>
            <a:off x="4953000" y="1447800"/>
            <a:ext cx="2971800" cy="646331"/>
          </a:xfrm>
          <a:prstGeom prst="rect">
            <a:avLst/>
          </a:prstGeom>
          <a:noFill/>
        </p:spPr>
        <p:txBody>
          <a:bodyPr wrap="square" rtlCol="0">
            <a:spAutoFit/>
          </a:bodyPr>
          <a:lstStyle/>
          <a:p>
            <a:r>
              <a:rPr lang="es-ES_tradnl" dirty="0" smtClean="0"/>
              <a:t>Cuáles son las tecnologías alternativas para producirlo?</a:t>
            </a:r>
            <a:endParaRPr lang="en-US" dirty="0"/>
          </a:p>
        </p:txBody>
      </p:sp>
      <p:sp>
        <p:nvSpPr>
          <p:cNvPr id="8" name="7 CuadroTexto"/>
          <p:cNvSpPr txBox="1"/>
          <p:nvPr/>
        </p:nvSpPr>
        <p:spPr>
          <a:xfrm>
            <a:off x="5105400" y="2438400"/>
            <a:ext cx="2971800" cy="369332"/>
          </a:xfrm>
          <a:prstGeom prst="rect">
            <a:avLst/>
          </a:prstGeom>
          <a:noFill/>
        </p:spPr>
        <p:txBody>
          <a:bodyPr wrap="square" rtlCol="0">
            <a:spAutoFit/>
          </a:bodyPr>
          <a:lstStyle/>
          <a:p>
            <a:r>
              <a:rPr lang="es-ES_tradnl" dirty="0" smtClean="0"/>
              <a:t>Materiales </a:t>
            </a:r>
            <a:endParaRPr lang="en-US" dirty="0"/>
          </a:p>
        </p:txBody>
      </p:sp>
      <p:sp>
        <p:nvSpPr>
          <p:cNvPr id="9" name="8 CuadroTexto"/>
          <p:cNvSpPr txBox="1"/>
          <p:nvPr/>
        </p:nvSpPr>
        <p:spPr>
          <a:xfrm>
            <a:off x="3886200" y="3733800"/>
            <a:ext cx="2971800" cy="646331"/>
          </a:xfrm>
          <a:prstGeom prst="rect">
            <a:avLst/>
          </a:prstGeom>
          <a:noFill/>
        </p:spPr>
        <p:txBody>
          <a:bodyPr wrap="square" rtlCol="0">
            <a:spAutoFit/>
          </a:bodyPr>
          <a:lstStyle/>
          <a:p>
            <a:r>
              <a:rPr lang="es-ES_tradnl" dirty="0" smtClean="0"/>
              <a:t>Dónde elaboraremos el producto</a:t>
            </a:r>
            <a:endParaRPr lang="en-US" dirty="0"/>
          </a:p>
        </p:txBody>
      </p:sp>
      <p:sp>
        <p:nvSpPr>
          <p:cNvPr id="10" name="9 CuadroTexto"/>
          <p:cNvSpPr txBox="1"/>
          <p:nvPr/>
        </p:nvSpPr>
        <p:spPr>
          <a:xfrm>
            <a:off x="6934200" y="3810000"/>
            <a:ext cx="1981200" cy="369332"/>
          </a:xfrm>
          <a:prstGeom prst="rect">
            <a:avLst/>
          </a:prstGeom>
          <a:noFill/>
        </p:spPr>
        <p:txBody>
          <a:bodyPr wrap="square" rtlCol="0">
            <a:spAutoFit/>
          </a:bodyPr>
          <a:lstStyle/>
          <a:p>
            <a:r>
              <a:rPr lang="es-ES_tradnl" dirty="0" smtClean="0"/>
              <a:t>Tamaño de planta</a:t>
            </a:r>
            <a:endParaRPr lang="en-US" dirty="0"/>
          </a:p>
        </p:txBody>
      </p:sp>
      <p:sp>
        <p:nvSpPr>
          <p:cNvPr id="11" name="10 CuadroTexto"/>
          <p:cNvSpPr txBox="1"/>
          <p:nvPr/>
        </p:nvSpPr>
        <p:spPr>
          <a:xfrm>
            <a:off x="6553200" y="4724400"/>
            <a:ext cx="1981200" cy="646331"/>
          </a:xfrm>
          <a:prstGeom prst="rect">
            <a:avLst/>
          </a:prstGeom>
          <a:noFill/>
        </p:spPr>
        <p:txBody>
          <a:bodyPr wrap="square" rtlCol="0">
            <a:spAutoFit/>
          </a:bodyPr>
          <a:lstStyle/>
          <a:p>
            <a:r>
              <a:rPr lang="es-ES_tradnl" dirty="0" smtClean="0"/>
              <a:t>Localización de la planta</a:t>
            </a:r>
            <a:endParaRPr lang="en-US" dirty="0"/>
          </a:p>
        </p:txBody>
      </p:sp>
      <p:sp>
        <p:nvSpPr>
          <p:cNvPr id="12" name="11 CuadroTexto"/>
          <p:cNvSpPr txBox="1"/>
          <p:nvPr/>
        </p:nvSpPr>
        <p:spPr>
          <a:xfrm>
            <a:off x="1600200" y="4648200"/>
            <a:ext cx="1981200" cy="1200329"/>
          </a:xfrm>
          <a:prstGeom prst="rect">
            <a:avLst/>
          </a:prstGeom>
          <a:noFill/>
        </p:spPr>
        <p:txBody>
          <a:bodyPr wrap="square" rtlCol="0">
            <a:spAutoFit/>
          </a:bodyPr>
          <a:lstStyle/>
          <a:p>
            <a:r>
              <a:rPr lang="es-ES_tradnl" dirty="0" smtClean="0"/>
              <a:t>Cuánto personal necesitamos? Cómo lo distribuiremos?</a:t>
            </a:r>
            <a:endParaRPr lang="en-US" dirty="0"/>
          </a:p>
        </p:txBody>
      </p:sp>
      <p:cxnSp>
        <p:nvCxnSpPr>
          <p:cNvPr id="14" name="13 Conector recto de flecha"/>
          <p:cNvCxnSpPr/>
          <p:nvPr/>
        </p:nvCxnSpPr>
        <p:spPr>
          <a:xfrm>
            <a:off x="6324600" y="39624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Conector recto de flecha"/>
          <p:cNvCxnSpPr/>
          <p:nvPr/>
        </p:nvCxnSpPr>
        <p:spPr>
          <a:xfrm rot="16200000" flipH="1">
            <a:off x="5943600" y="4495800"/>
            <a:ext cx="8382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16 CuadroTexto"/>
          <p:cNvSpPr txBox="1"/>
          <p:nvPr/>
        </p:nvSpPr>
        <p:spPr>
          <a:xfrm>
            <a:off x="5410200" y="5638800"/>
            <a:ext cx="2362200" cy="923330"/>
          </a:xfrm>
          <a:prstGeom prst="rect">
            <a:avLst/>
          </a:prstGeom>
          <a:noFill/>
        </p:spPr>
        <p:txBody>
          <a:bodyPr wrap="square" rtlCol="0">
            <a:spAutoFit/>
          </a:bodyPr>
          <a:lstStyle/>
          <a:p>
            <a:r>
              <a:rPr lang="es-ES_tradnl" dirty="0" smtClean="0"/>
              <a:t>Distribución de la planta, organización, procesos </a:t>
            </a:r>
            <a:endParaRPr lang="en-US" dirty="0"/>
          </a:p>
        </p:txBody>
      </p:sp>
      <p:cxnSp>
        <p:nvCxnSpPr>
          <p:cNvPr id="18" name="17 Conector recto de flecha"/>
          <p:cNvCxnSpPr/>
          <p:nvPr/>
        </p:nvCxnSpPr>
        <p:spPr>
          <a:xfrm rot="5400000">
            <a:off x="5181600" y="4648200"/>
            <a:ext cx="12954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381000" y="2286000"/>
            <a:ext cx="2819400" cy="1754326"/>
          </a:xfrm>
          <a:prstGeom prst="rect">
            <a:avLst/>
          </a:prstGeom>
          <a:noFill/>
        </p:spPr>
        <p:txBody>
          <a:bodyPr wrap="square" rtlCol="0">
            <a:spAutoFit/>
          </a:bodyPr>
          <a:lstStyle/>
          <a:p>
            <a:r>
              <a:rPr lang="es-ES_tradnl" dirty="0" smtClean="0"/>
              <a:t>Cuánto tiempo necesitamos para poner en marcha la planta? En cuántas etapas desarrollaremos el proyecto? En cuánto tiempo?</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43000"/>
          </a:xfrm>
        </p:spPr>
        <p:txBody>
          <a:bodyPr>
            <a:normAutofit fontScale="90000"/>
          </a:bodyPr>
          <a:lstStyle/>
          <a:p>
            <a:r>
              <a:rPr lang="es-ES_tradnl" dirty="0" smtClean="0"/>
              <a:t>METODO DE COSTO MINIMO. EJEMPLO </a:t>
            </a:r>
            <a:endParaRPr lang="en-US" dirty="0"/>
          </a:p>
        </p:txBody>
      </p:sp>
      <p:sp>
        <p:nvSpPr>
          <p:cNvPr id="3" name="2 Marcador de contenido"/>
          <p:cNvSpPr>
            <a:spLocks noGrp="1"/>
          </p:cNvSpPr>
          <p:nvPr>
            <p:ph idx="1"/>
          </p:nvPr>
        </p:nvSpPr>
        <p:spPr>
          <a:xfrm>
            <a:off x="457200" y="1143001"/>
            <a:ext cx="8229600" cy="2895600"/>
          </a:xfrm>
        </p:spPr>
        <p:txBody>
          <a:bodyPr>
            <a:normAutofit/>
          </a:bodyPr>
          <a:lstStyle/>
          <a:p>
            <a:pPr algn="just">
              <a:buNone/>
            </a:pPr>
            <a:r>
              <a:rPr lang="es-ES_tradnl" sz="2800" dirty="0" smtClean="0"/>
              <a:t>   	</a:t>
            </a:r>
            <a:r>
              <a:rPr lang="es-ES_tradnl" sz="2400" dirty="0" smtClean="0"/>
              <a:t>Una empresa está considerando la necesidad de satisfacer cuatro clientes empleando artículos que dispone en tres almacenes diferentes. La cantidad de artículos que tiene en cada almacén es de 5000, 6000 y 2500 unidades . Los clientes demandan 6000, 4000, 2000 y 1500 unidades de producto. Los costos de transporte son los que aparecen en la siguiente tabla: </a:t>
            </a:r>
            <a:endParaRPr lang="en-US" sz="2400" dirty="0"/>
          </a:p>
        </p:txBody>
      </p:sp>
      <p:graphicFrame>
        <p:nvGraphicFramePr>
          <p:cNvPr id="4" name="3 Marcador de contenido"/>
          <p:cNvGraphicFramePr>
            <a:graphicFrameLocks/>
          </p:cNvGraphicFramePr>
          <p:nvPr/>
        </p:nvGraphicFramePr>
        <p:xfrm>
          <a:off x="1066799" y="4114800"/>
          <a:ext cx="7131628" cy="1483360"/>
        </p:xfrm>
        <a:graphic>
          <a:graphicData uri="http://schemas.openxmlformats.org/drawingml/2006/table">
            <a:tbl>
              <a:tblPr firstRow="1" bandRow="1">
                <a:tableStyleId>{5C22544A-7EE6-4342-B048-85BDC9FD1C3A}</a:tableStyleId>
              </a:tblPr>
              <a:tblGrid>
                <a:gridCol w="1258522"/>
                <a:gridCol w="1190723"/>
                <a:gridCol w="1296660"/>
                <a:gridCol w="1288186"/>
                <a:gridCol w="2097537"/>
              </a:tblGrid>
              <a:tr h="370840">
                <a:tc>
                  <a:txBody>
                    <a:bodyPr/>
                    <a:lstStyle/>
                    <a:p>
                      <a:endParaRPr lang="en-US" dirty="0"/>
                    </a:p>
                  </a:txBody>
                  <a:tcPr/>
                </a:tc>
                <a:tc>
                  <a:txBody>
                    <a:bodyPr/>
                    <a:lstStyle/>
                    <a:p>
                      <a:r>
                        <a:rPr lang="es-ES_tradnl" dirty="0" smtClean="0"/>
                        <a:t>Cliente 1 </a:t>
                      </a:r>
                      <a:endParaRPr lang="en-US" dirty="0"/>
                    </a:p>
                  </a:txBody>
                  <a:tcPr/>
                </a:tc>
                <a:tc>
                  <a:txBody>
                    <a:bodyPr/>
                    <a:lstStyle/>
                    <a:p>
                      <a:r>
                        <a:rPr lang="es-ES_tradnl" dirty="0" smtClean="0"/>
                        <a:t>Cliente 2</a:t>
                      </a:r>
                      <a:endParaRPr lang="en-US" dirty="0"/>
                    </a:p>
                  </a:txBody>
                  <a:tcPr/>
                </a:tc>
                <a:tc>
                  <a:txBody>
                    <a:bodyPr/>
                    <a:lstStyle/>
                    <a:p>
                      <a:r>
                        <a:rPr lang="es-ES_tradnl" dirty="0" smtClean="0"/>
                        <a:t>Cliente 3</a:t>
                      </a:r>
                      <a:endParaRPr lang="en-US" dirty="0"/>
                    </a:p>
                  </a:txBody>
                  <a:tcPr/>
                </a:tc>
                <a:tc>
                  <a:txBody>
                    <a:bodyPr/>
                    <a:lstStyle/>
                    <a:p>
                      <a:r>
                        <a:rPr lang="es-ES_tradnl" dirty="0" smtClean="0"/>
                        <a:t>Cliente 4 </a:t>
                      </a:r>
                      <a:endParaRPr lang="en-US" dirty="0"/>
                    </a:p>
                  </a:txBody>
                  <a:tcPr/>
                </a:tc>
              </a:tr>
              <a:tr h="370840">
                <a:tc>
                  <a:txBody>
                    <a:bodyPr/>
                    <a:lstStyle/>
                    <a:p>
                      <a:r>
                        <a:rPr lang="es-ES_tradnl" dirty="0" smtClean="0"/>
                        <a:t>Almacén</a:t>
                      </a:r>
                      <a:r>
                        <a:rPr lang="es-ES_tradnl" baseline="0" dirty="0" smtClean="0"/>
                        <a:t> 1 </a:t>
                      </a:r>
                      <a:endParaRPr lang="en-US" dirty="0"/>
                    </a:p>
                  </a:txBody>
                  <a:tcPr/>
                </a:tc>
                <a:tc>
                  <a:txBody>
                    <a:bodyPr/>
                    <a:lstStyle/>
                    <a:p>
                      <a:pPr algn="r"/>
                      <a:r>
                        <a:rPr lang="es-ES_tradnl" sz="1600" b="1" dirty="0" smtClean="0"/>
                        <a:t>3</a:t>
                      </a:r>
                      <a:endParaRPr lang="en-US" sz="1600" b="1" dirty="0"/>
                    </a:p>
                  </a:txBody>
                  <a:tcPr/>
                </a:tc>
                <a:tc>
                  <a:txBody>
                    <a:bodyPr/>
                    <a:lstStyle/>
                    <a:p>
                      <a:pPr algn="r"/>
                      <a:r>
                        <a:rPr lang="es-ES_tradnl" sz="1600" b="1" dirty="0" smtClean="0"/>
                        <a:t>2</a:t>
                      </a:r>
                      <a:endParaRPr lang="en-US" sz="1600" b="1" dirty="0"/>
                    </a:p>
                  </a:txBody>
                  <a:tcPr/>
                </a:tc>
                <a:tc>
                  <a:txBody>
                    <a:bodyPr/>
                    <a:lstStyle/>
                    <a:p>
                      <a:pPr algn="r"/>
                      <a:r>
                        <a:rPr lang="es-ES_tradnl" sz="1600" b="1" dirty="0" smtClean="0"/>
                        <a:t>7</a:t>
                      </a:r>
                      <a:endParaRPr lang="en-US" sz="1600" b="1" dirty="0"/>
                    </a:p>
                  </a:txBody>
                  <a:tcPr/>
                </a:tc>
                <a:tc>
                  <a:txBody>
                    <a:bodyPr/>
                    <a:lstStyle/>
                    <a:p>
                      <a:pPr algn="r"/>
                      <a:r>
                        <a:rPr lang="es-ES_tradnl" sz="1600" b="1" dirty="0" smtClean="0"/>
                        <a:t>6</a:t>
                      </a:r>
                      <a:endParaRPr lang="en-US" sz="1600" b="1" dirty="0"/>
                    </a:p>
                  </a:txBody>
                  <a:tcPr/>
                </a:tc>
              </a:tr>
              <a:tr h="370840">
                <a:tc>
                  <a:txBody>
                    <a:bodyPr/>
                    <a:lstStyle/>
                    <a:p>
                      <a:r>
                        <a:rPr lang="es-ES_tradnl" dirty="0" smtClean="0"/>
                        <a:t>Almacén 2</a:t>
                      </a:r>
                      <a:endParaRPr lang="en-US" dirty="0"/>
                    </a:p>
                  </a:txBody>
                  <a:tcPr/>
                </a:tc>
                <a:tc>
                  <a:txBody>
                    <a:bodyPr/>
                    <a:lstStyle/>
                    <a:p>
                      <a:pPr algn="r"/>
                      <a:r>
                        <a:rPr lang="es-ES_tradnl" sz="1600" b="1" dirty="0" smtClean="0"/>
                        <a:t>7</a:t>
                      </a:r>
                      <a:endParaRPr lang="en-US" sz="1600" b="1" dirty="0"/>
                    </a:p>
                  </a:txBody>
                  <a:tcPr/>
                </a:tc>
                <a:tc>
                  <a:txBody>
                    <a:bodyPr/>
                    <a:lstStyle/>
                    <a:p>
                      <a:pPr algn="r"/>
                      <a:r>
                        <a:rPr lang="es-ES_tradnl" sz="1600" b="1" dirty="0" smtClean="0"/>
                        <a:t>5</a:t>
                      </a:r>
                      <a:endParaRPr lang="en-US" sz="1600" b="1" dirty="0"/>
                    </a:p>
                  </a:txBody>
                  <a:tcPr/>
                </a:tc>
                <a:tc>
                  <a:txBody>
                    <a:bodyPr/>
                    <a:lstStyle/>
                    <a:p>
                      <a:pPr algn="r"/>
                      <a:r>
                        <a:rPr lang="es-ES_tradnl" sz="1600" b="1" dirty="0" smtClean="0"/>
                        <a:t>2</a:t>
                      </a:r>
                      <a:endParaRPr lang="en-US" sz="1600" b="1" dirty="0"/>
                    </a:p>
                  </a:txBody>
                  <a:tcPr/>
                </a:tc>
                <a:tc>
                  <a:txBody>
                    <a:bodyPr/>
                    <a:lstStyle/>
                    <a:p>
                      <a:pPr algn="r"/>
                      <a:r>
                        <a:rPr lang="es-ES_tradnl" sz="1600" b="1" dirty="0" smtClean="0"/>
                        <a:t>3</a:t>
                      </a:r>
                      <a:endParaRPr lang="en-US" sz="1600" b="1" dirty="0"/>
                    </a:p>
                  </a:txBody>
                  <a:tcPr/>
                </a:tc>
              </a:tr>
              <a:tr h="370840">
                <a:tc>
                  <a:txBody>
                    <a:bodyPr/>
                    <a:lstStyle/>
                    <a:p>
                      <a:r>
                        <a:rPr lang="es-ES_tradnl" dirty="0" smtClean="0"/>
                        <a:t>Almacén</a:t>
                      </a:r>
                      <a:r>
                        <a:rPr lang="es-ES_tradnl" baseline="0" dirty="0" smtClean="0"/>
                        <a:t> 3 </a:t>
                      </a:r>
                      <a:endParaRPr lang="en-US" dirty="0"/>
                    </a:p>
                  </a:txBody>
                  <a:tcPr/>
                </a:tc>
                <a:tc>
                  <a:txBody>
                    <a:bodyPr/>
                    <a:lstStyle/>
                    <a:p>
                      <a:pPr algn="r"/>
                      <a:r>
                        <a:rPr lang="es-ES_tradnl" sz="1600" b="1" dirty="0" smtClean="0"/>
                        <a:t>2</a:t>
                      </a:r>
                      <a:endParaRPr lang="en-US" sz="1600" b="1" dirty="0"/>
                    </a:p>
                  </a:txBody>
                  <a:tcPr/>
                </a:tc>
                <a:tc>
                  <a:txBody>
                    <a:bodyPr/>
                    <a:lstStyle/>
                    <a:p>
                      <a:pPr algn="r"/>
                      <a:r>
                        <a:rPr lang="es-ES_tradnl" sz="1600" b="1" dirty="0" smtClean="0"/>
                        <a:t>5</a:t>
                      </a:r>
                      <a:endParaRPr lang="en-US" sz="1600" b="1" dirty="0"/>
                    </a:p>
                  </a:txBody>
                  <a:tcPr/>
                </a:tc>
                <a:tc>
                  <a:txBody>
                    <a:bodyPr/>
                    <a:lstStyle/>
                    <a:p>
                      <a:pPr algn="r"/>
                      <a:r>
                        <a:rPr lang="es-ES_tradnl" sz="1600" b="1" dirty="0" smtClean="0"/>
                        <a:t>4</a:t>
                      </a:r>
                      <a:endParaRPr lang="en-US" sz="1600" b="1" dirty="0"/>
                    </a:p>
                  </a:txBody>
                  <a:tcPr/>
                </a:tc>
                <a:tc>
                  <a:txBody>
                    <a:bodyPr/>
                    <a:lstStyle/>
                    <a:p>
                      <a:pPr algn="r"/>
                      <a:r>
                        <a:rPr lang="es-ES_tradnl" sz="1600" b="1" dirty="0" smtClean="0"/>
                        <a:t>5</a:t>
                      </a:r>
                      <a:endParaRPr lang="en-US" sz="1600" b="1" dirty="0"/>
                    </a:p>
                  </a:txBody>
                  <a:tcPr/>
                </a:tc>
              </a:tr>
            </a:tbl>
          </a:graphicData>
        </a:graphic>
      </p:graphicFrame>
      <p:sp>
        <p:nvSpPr>
          <p:cNvPr id="5" name="4 Rectángulo"/>
          <p:cNvSpPr/>
          <p:nvPr/>
        </p:nvSpPr>
        <p:spPr>
          <a:xfrm>
            <a:off x="3124200" y="4572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 Rectángulo"/>
          <p:cNvSpPr/>
          <p:nvPr/>
        </p:nvSpPr>
        <p:spPr>
          <a:xfrm>
            <a:off x="3124200" y="4953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6 Rectángulo"/>
          <p:cNvSpPr/>
          <p:nvPr/>
        </p:nvSpPr>
        <p:spPr>
          <a:xfrm>
            <a:off x="3138268" y="5319932"/>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 Rectángulo"/>
          <p:cNvSpPr/>
          <p:nvPr/>
        </p:nvSpPr>
        <p:spPr>
          <a:xfrm>
            <a:off x="4419600" y="4572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8 Rectángulo"/>
          <p:cNvSpPr/>
          <p:nvPr/>
        </p:nvSpPr>
        <p:spPr>
          <a:xfrm>
            <a:off x="4419600" y="4953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Rectángulo"/>
          <p:cNvSpPr/>
          <p:nvPr/>
        </p:nvSpPr>
        <p:spPr>
          <a:xfrm>
            <a:off x="4419600" y="5300004"/>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10 Rectángulo"/>
          <p:cNvSpPr/>
          <p:nvPr/>
        </p:nvSpPr>
        <p:spPr>
          <a:xfrm>
            <a:off x="5715000" y="4572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11 Rectángulo"/>
          <p:cNvSpPr/>
          <p:nvPr/>
        </p:nvSpPr>
        <p:spPr>
          <a:xfrm>
            <a:off x="5715000" y="4953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12 Rectángulo"/>
          <p:cNvSpPr/>
          <p:nvPr/>
        </p:nvSpPr>
        <p:spPr>
          <a:xfrm>
            <a:off x="5715000" y="5334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13 Rectángulo"/>
          <p:cNvSpPr/>
          <p:nvPr/>
        </p:nvSpPr>
        <p:spPr>
          <a:xfrm>
            <a:off x="7772400" y="4572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14 Rectángulo"/>
          <p:cNvSpPr/>
          <p:nvPr/>
        </p:nvSpPr>
        <p:spPr>
          <a:xfrm>
            <a:off x="7772400" y="4953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15 Rectángulo"/>
          <p:cNvSpPr/>
          <p:nvPr/>
        </p:nvSpPr>
        <p:spPr>
          <a:xfrm>
            <a:off x="7772400" y="5257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457200" y="381000"/>
            <a:ext cx="8229600" cy="1143000"/>
          </a:xfrm>
        </p:spPr>
        <p:txBody>
          <a:bodyPr>
            <a:normAutofit fontScale="90000"/>
          </a:bodyPr>
          <a:lstStyle/>
          <a:p>
            <a:r>
              <a:rPr lang="es-ES_tradnl" dirty="0" smtClean="0"/>
              <a:t>METODO DE LOS COSTOS MINIMOS. EJEMPLO </a:t>
            </a:r>
            <a:endParaRPr lang="en-US" dirty="0"/>
          </a:p>
        </p:txBody>
      </p:sp>
      <p:sp>
        <p:nvSpPr>
          <p:cNvPr id="5" name="4 CuadroTexto"/>
          <p:cNvSpPr txBox="1"/>
          <p:nvPr/>
        </p:nvSpPr>
        <p:spPr>
          <a:xfrm>
            <a:off x="609600" y="1981200"/>
            <a:ext cx="8077200" cy="3970318"/>
          </a:xfrm>
          <a:prstGeom prst="rect">
            <a:avLst/>
          </a:prstGeom>
          <a:noFill/>
        </p:spPr>
        <p:txBody>
          <a:bodyPr wrap="square" rtlCol="0">
            <a:spAutoFit/>
          </a:bodyPr>
          <a:lstStyle/>
          <a:p>
            <a:r>
              <a:rPr lang="es-ES_tradnl" sz="2400" dirty="0" smtClean="0"/>
              <a:t>Se pide:</a:t>
            </a:r>
          </a:p>
          <a:p>
            <a:endParaRPr lang="es-ES_tradnl" sz="2400" dirty="0" smtClean="0"/>
          </a:p>
          <a:p>
            <a:r>
              <a:rPr lang="es-ES_tradnl" sz="2400" dirty="0" smtClean="0"/>
              <a:t>a) Construir la tabla de fuentes de oferta y destino (demanda). </a:t>
            </a:r>
          </a:p>
          <a:p>
            <a:endParaRPr lang="es-ES_tradnl" sz="2400" dirty="0" smtClean="0"/>
          </a:p>
          <a:p>
            <a:r>
              <a:rPr lang="es-ES_tradnl" sz="2400" dirty="0" smtClean="0"/>
              <a:t>b) Estimar a través del método de costo mínimo la cantidad que debe ser asignada de cada almacén a cada cliente. </a:t>
            </a:r>
          </a:p>
          <a:p>
            <a:endParaRPr lang="es-ES_tradnl" sz="2400" dirty="0" smtClean="0"/>
          </a:p>
          <a:p>
            <a:r>
              <a:rPr lang="es-ES_tradnl" sz="2400" dirty="0" smtClean="0"/>
              <a:t>c) Indicar cuál es el costo  mínimo </a:t>
            </a:r>
          </a:p>
          <a:p>
            <a:endParaRPr lang="es-ES_tradnl" sz="2400" dirty="0" smtClean="0"/>
          </a:p>
          <a:p>
            <a:endParaRPr lang="es-ES_tradnl"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p:cNvGraphicFramePr>
          <p:nvPr/>
        </p:nvGraphicFramePr>
        <p:xfrm>
          <a:off x="838200" y="2286000"/>
          <a:ext cx="7131629" cy="1854200"/>
        </p:xfrm>
        <a:graphic>
          <a:graphicData uri="http://schemas.openxmlformats.org/drawingml/2006/table">
            <a:tbl>
              <a:tblPr firstRow="1" bandRow="1">
                <a:tableStyleId>{5C22544A-7EE6-4342-B048-85BDC9FD1C3A}</a:tableStyleId>
              </a:tblPr>
              <a:tblGrid>
                <a:gridCol w="1258522"/>
                <a:gridCol w="1190723"/>
                <a:gridCol w="1296660"/>
                <a:gridCol w="1288186"/>
                <a:gridCol w="1048769"/>
                <a:gridCol w="1048769"/>
              </a:tblGrid>
              <a:tr h="370840">
                <a:tc>
                  <a:txBody>
                    <a:bodyPr/>
                    <a:lstStyle/>
                    <a:p>
                      <a:endParaRPr lang="en-US" dirty="0"/>
                    </a:p>
                  </a:txBody>
                  <a:tcPr/>
                </a:tc>
                <a:tc>
                  <a:txBody>
                    <a:bodyPr/>
                    <a:lstStyle/>
                    <a:p>
                      <a:r>
                        <a:rPr lang="es-ES_tradnl" dirty="0" smtClean="0"/>
                        <a:t>Cliente 1 </a:t>
                      </a:r>
                      <a:endParaRPr lang="en-US" dirty="0"/>
                    </a:p>
                  </a:txBody>
                  <a:tcPr/>
                </a:tc>
                <a:tc>
                  <a:txBody>
                    <a:bodyPr/>
                    <a:lstStyle/>
                    <a:p>
                      <a:r>
                        <a:rPr lang="es-ES_tradnl" dirty="0" smtClean="0"/>
                        <a:t>Cliente 2</a:t>
                      </a:r>
                      <a:endParaRPr lang="en-US" dirty="0"/>
                    </a:p>
                  </a:txBody>
                  <a:tcPr/>
                </a:tc>
                <a:tc>
                  <a:txBody>
                    <a:bodyPr/>
                    <a:lstStyle/>
                    <a:p>
                      <a:r>
                        <a:rPr lang="es-ES_tradnl" dirty="0" smtClean="0"/>
                        <a:t>Cliente 3</a:t>
                      </a:r>
                      <a:endParaRPr lang="en-US" dirty="0"/>
                    </a:p>
                  </a:txBody>
                  <a:tcPr/>
                </a:tc>
                <a:tc>
                  <a:txBody>
                    <a:bodyPr/>
                    <a:lstStyle/>
                    <a:p>
                      <a:r>
                        <a:rPr lang="es-ES_tradnl" dirty="0" smtClean="0"/>
                        <a:t>Cliente 4 </a:t>
                      </a:r>
                      <a:endParaRPr lang="en-US" dirty="0"/>
                    </a:p>
                  </a:txBody>
                  <a:tcPr/>
                </a:tc>
                <a:tc>
                  <a:txBody>
                    <a:bodyPr/>
                    <a:lstStyle/>
                    <a:p>
                      <a:r>
                        <a:rPr lang="es-ES_tradnl" dirty="0" smtClean="0"/>
                        <a:t>Oferta </a:t>
                      </a:r>
                      <a:endParaRPr lang="en-US" dirty="0"/>
                    </a:p>
                  </a:txBody>
                  <a:tcPr/>
                </a:tc>
              </a:tr>
              <a:tr h="370840">
                <a:tc>
                  <a:txBody>
                    <a:bodyPr/>
                    <a:lstStyle/>
                    <a:p>
                      <a:r>
                        <a:rPr lang="es-ES_tradnl" dirty="0" smtClean="0"/>
                        <a:t>Almacén</a:t>
                      </a:r>
                      <a:r>
                        <a:rPr lang="es-ES_tradnl" baseline="0" dirty="0" smtClean="0"/>
                        <a:t> 1 </a:t>
                      </a:r>
                      <a:endParaRPr lang="en-US" dirty="0"/>
                    </a:p>
                  </a:txBody>
                  <a:tcPr/>
                </a:tc>
                <a:tc>
                  <a:txBody>
                    <a:bodyPr/>
                    <a:lstStyle/>
                    <a:p>
                      <a:pPr algn="r"/>
                      <a:r>
                        <a:rPr lang="es-ES_tradnl" sz="1600" b="1" dirty="0" smtClean="0"/>
                        <a:t>1000          3</a:t>
                      </a:r>
                      <a:endParaRPr lang="en-US" sz="1600" b="1" dirty="0"/>
                    </a:p>
                  </a:txBody>
                  <a:tcPr/>
                </a:tc>
                <a:tc>
                  <a:txBody>
                    <a:bodyPr/>
                    <a:lstStyle/>
                    <a:p>
                      <a:pPr algn="r"/>
                      <a:r>
                        <a:rPr lang="es-ES_tradnl" sz="1600" b="1" dirty="0" smtClean="0"/>
                        <a:t>4000         2</a:t>
                      </a:r>
                      <a:endParaRPr lang="en-US" sz="1600" b="1" dirty="0"/>
                    </a:p>
                  </a:txBody>
                  <a:tcPr/>
                </a:tc>
                <a:tc>
                  <a:txBody>
                    <a:bodyPr/>
                    <a:lstStyle/>
                    <a:p>
                      <a:pPr algn="r"/>
                      <a:r>
                        <a:rPr lang="es-ES_tradnl" sz="1600" b="1" dirty="0" smtClean="0"/>
                        <a:t>7</a:t>
                      </a:r>
                      <a:endParaRPr lang="en-US" sz="1600" b="1" dirty="0"/>
                    </a:p>
                  </a:txBody>
                  <a:tcPr/>
                </a:tc>
                <a:tc>
                  <a:txBody>
                    <a:bodyPr/>
                    <a:lstStyle/>
                    <a:p>
                      <a:pPr algn="r"/>
                      <a:r>
                        <a:rPr lang="es-ES_tradnl" sz="1600" b="1" dirty="0" smtClean="0"/>
                        <a:t>6</a:t>
                      </a:r>
                      <a:endParaRPr lang="en-US" sz="1600" b="1" dirty="0"/>
                    </a:p>
                  </a:txBody>
                  <a:tcPr/>
                </a:tc>
                <a:tc>
                  <a:txBody>
                    <a:bodyPr/>
                    <a:lstStyle/>
                    <a:p>
                      <a:pPr algn="r"/>
                      <a:r>
                        <a:rPr lang="es-ES_tradnl" sz="1600" b="1" dirty="0" smtClean="0"/>
                        <a:t>5000</a:t>
                      </a:r>
                      <a:endParaRPr lang="en-US" sz="1600" b="1" dirty="0"/>
                    </a:p>
                  </a:txBody>
                  <a:tcPr/>
                </a:tc>
              </a:tr>
              <a:tr h="370840">
                <a:tc>
                  <a:txBody>
                    <a:bodyPr/>
                    <a:lstStyle/>
                    <a:p>
                      <a:r>
                        <a:rPr lang="es-ES_tradnl" dirty="0" smtClean="0"/>
                        <a:t>Almacén 2</a:t>
                      </a:r>
                      <a:endParaRPr lang="en-US" dirty="0"/>
                    </a:p>
                  </a:txBody>
                  <a:tcPr/>
                </a:tc>
                <a:tc>
                  <a:txBody>
                    <a:bodyPr/>
                    <a:lstStyle/>
                    <a:p>
                      <a:pPr algn="r"/>
                      <a:r>
                        <a:rPr lang="es-ES_tradnl" sz="1600" b="1" dirty="0" smtClean="0"/>
                        <a:t>2500          7</a:t>
                      </a:r>
                      <a:endParaRPr lang="en-US" sz="1600" b="1" dirty="0"/>
                    </a:p>
                  </a:txBody>
                  <a:tcPr/>
                </a:tc>
                <a:tc>
                  <a:txBody>
                    <a:bodyPr/>
                    <a:lstStyle/>
                    <a:p>
                      <a:pPr algn="r"/>
                      <a:r>
                        <a:rPr lang="es-ES_tradnl" sz="1600" b="1" dirty="0" smtClean="0"/>
                        <a:t>5</a:t>
                      </a:r>
                      <a:endParaRPr lang="en-US" sz="1600" b="1" dirty="0"/>
                    </a:p>
                  </a:txBody>
                  <a:tcPr/>
                </a:tc>
                <a:tc>
                  <a:txBody>
                    <a:bodyPr/>
                    <a:lstStyle/>
                    <a:p>
                      <a:pPr algn="r"/>
                      <a:r>
                        <a:rPr lang="es-ES_tradnl" sz="1600" b="1" dirty="0" smtClean="0"/>
                        <a:t>2000        2</a:t>
                      </a:r>
                      <a:endParaRPr lang="en-US" sz="1600" b="1" dirty="0"/>
                    </a:p>
                  </a:txBody>
                  <a:tcPr/>
                </a:tc>
                <a:tc>
                  <a:txBody>
                    <a:bodyPr/>
                    <a:lstStyle/>
                    <a:p>
                      <a:pPr algn="r"/>
                      <a:r>
                        <a:rPr lang="es-ES_tradnl" sz="1600" b="1" dirty="0" smtClean="0"/>
                        <a:t>1500      3</a:t>
                      </a:r>
                      <a:endParaRPr lang="en-US" sz="1600" b="1" dirty="0"/>
                    </a:p>
                  </a:txBody>
                  <a:tcPr/>
                </a:tc>
                <a:tc>
                  <a:txBody>
                    <a:bodyPr/>
                    <a:lstStyle/>
                    <a:p>
                      <a:pPr algn="r"/>
                      <a:r>
                        <a:rPr lang="es-ES_tradnl" sz="1600" b="1" dirty="0" smtClean="0"/>
                        <a:t>6000</a:t>
                      </a:r>
                      <a:endParaRPr lang="en-US" sz="1600" b="1" dirty="0"/>
                    </a:p>
                  </a:txBody>
                  <a:tcPr/>
                </a:tc>
              </a:tr>
              <a:tr h="370840">
                <a:tc>
                  <a:txBody>
                    <a:bodyPr/>
                    <a:lstStyle/>
                    <a:p>
                      <a:r>
                        <a:rPr lang="es-ES_tradnl" dirty="0" smtClean="0"/>
                        <a:t>Almacén</a:t>
                      </a:r>
                      <a:r>
                        <a:rPr lang="es-ES_tradnl" baseline="0" dirty="0" smtClean="0"/>
                        <a:t> 3 </a:t>
                      </a:r>
                      <a:endParaRPr lang="en-US" dirty="0"/>
                    </a:p>
                  </a:txBody>
                  <a:tcPr/>
                </a:tc>
                <a:tc>
                  <a:txBody>
                    <a:bodyPr/>
                    <a:lstStyle/>
                    <a:p>
                      <a:pPr algn="r"/>
                      <a:r>
                        <a:rPr lang="es-ES_tradnl" sz="1600" b="1" dirty="0" smtClean="0"/>
                        <a:t>2500          2</a:t>
                      </a:r>
                      <a:endParaRPr lang="en-US" sz="1600" b="1" dirty="0"/>
                    </a:p>
                  </a:txBody>
                  <a:tcPr/>
                </a:tc>
                <a:tc>
                  <a:txBody>
                    <a:bodyPr/>
                    <a:lstStyle/>
                    <a:p>
                      <a:pPr algn="r"/>
                      <a:r>
                        <a:rPr lang="es-ES_tradnl" sz="1600" b="1" dirty="0" smtClean="0"/>
                        <a:t>5</a:t>
                      </a:r>
                      <a:endParaRPr lang="en-US" sz="1600" b="1" dirty="0"/>
                    </a:p>
                  </a:txBody>
                  <a:tcPr/>
                </a:tc>
                <a:tc>
                  <a:txBody>
                    <a:bodyPr/>
                    <a:lstStyle/>
                    <a:p>
                      <a:pPr algn="r"/>
                      <a:r>
                        <a:rPr lang="es-ES_tradnl" sz="1600" b="1" dirty="0" smtClean="0"/>
                        <a:t>4</a:t>
                      </a:r>
                      <a:endParaRPr lang="en-US" sz="1600" b="1" dirty="0"/>
                    </a:p>
                  </a:txBody>
                  <a:tcPr/>
                </a:tc>
                <a:tc>
                  <a:txBody>
                    <a:bodyPr/>
                    <a:lstStyle/>
                    <a:p>
                      <a:pPr algn="r"/>
                      <a:r>
                        <a:rPr lang="es-ES_tradnl" sz="1600" b="1" dirty="0" smtClean="0"/>
                        <a:t>5</a:t>
                      </a:r>
                      <a:endParaRPr lang="en-US" sz="1600" b="1" dirty="0"/>
                    </a:p>
                  </a:txBody>
                  <a:tcPr/>
                </a:tc>
                <a:tc>
                  <a:txBody>
                    <a:bodyPr/>
                    <a:lstStyle/>
                    <a:p>
                      <a:pPr algn="r"/>
                      <a:r>
                        <a:rPr lang="es-ES_tradnl" sz="1600" b="1" dirty="0" smtClean="0"/>
                        <a:t>2500</a:t>
                      </a:r>
                      <a:endParaRPr lang="en-US" sz="1600" b="1" dirty="0"/>
                    </a:p>
                  </a:txBody>
                  <a:tcPr/>
                </a:tc>
              </a:tr>
              <a:tr h="370840">
                <a:tc>
                  <a:txBody>
                    <a:bodyPr/>
                    <a:lstStyle/>
                    <a:p>
                      <a:r>
                        <a:rPr lang="es-ES_tradnl" dirty="0" smtClean="0"/>
                        <a:t>Demanda</a:t>
                      </a:r>
                      <a:endParaRPr lang="en-US" dirty="0"/>
                    </a:p>
                  </a:txBody>
                  <a:tcPr/>
                </a:tc>
                <a:tc>
                  <a:txBody>
                    <a:bodyPr/>
                    <a:lstStyle/>
                    <a:p>
                      <a:pPr algn="r"/>
                      <a:r>
                        <a:rPr lang="es-ES_tradnl" sz="1600" b="1" dirty="0" smtClean="0"/>
                        <a:t>6000</a:t>
                      </a:r>
                      <a:endParaRPr lang="en-US" sz="1600" b="1" dirty="0"/>
                    </a:p>
                  </a:txBody>
                  <a:tcPr/>
                </a:tc>
                <a:tc>
                  <a:txBody>
                    <a:bodyPr/>
                    <a:lstStyle/>
                    <a:p>
                      <a:pPr algn="r"/>
                      <a:r>
                        <a:rPr lang="es-ES_tradnl" sz="1600" b="1" dirty="0" smtClean="0"/>
                        <a:t>4000</a:t>
                      </a:r>
                      <a:endParaRPr lang="en-US" sz="1600" b="1" dirty="0"/>
                    </a:p>
                  </a:txBody>
                  <a:tcPr/>
                </a:tc>
                <a:tc>
                  <a:txBody>
                    <a:bodyPr/>
                    <a:lstStyle/>
                    <a:p>
                      <a:pPr algn="r"/>
                      <a:r>
                        <a:rPr lang="es-ES_tradnl" sz="1600" b="1" dirty="0" smtClean="0"/>
                        <a:t>2000</a:t>
                      </a:r>
                      <a:endParaRPr lang="en-US" sz="1600" b="1" dirty="0"/>
                    </a:p>
                  </a:txBody>
                  <a:tcPr/>
                </a:tc>
                <a:tc>
                  <a:txBody>
                    <a:bodyPr/>
                    <a:lstStyle/>
                    <a:p>
                      <a:pPr algn="r"/>
                      <a:r>
                        <a:rPr lang="es-ES_tradnl" sz="1600" b="1" dirty="0" smtClean="0"/>
                        <a:t>1500</a:t>
                      </a:r>
                      <a:endParaRPr lang="en-US" sz="1600" b="1" dirty="0"/>
                    </a:p>
                  </a:txBody>
                  <a:tcPr/>
                </a:tc>
                <a:tc>
                  <a:txBody>
                    <a:bodyPr/>
                    <a:lstStyle/>
                    <a:p>
                      <a:pPr algn="r"/>
                      <a:endParaRPr lang="en-US" sz="1600" b="1" dirty="0"/>
                    </a:p>
                  </a:txBody>
                  <a:tcPr/>
                </a:tc>
              </a:tr>
            </a:tbl>
          </a:graphicData>
        </a:graphic>
      </p:graphicFrame>
      <p:sp>
        <p:nvSpPr>
          <p:cNvPr id="5" name="4 Rectángulo"/>
          <p:cNvSpPr/>
          <p:nvPr/>
        </p:nvSpPr>
        <p:spPr>
          <a:xfrm>
            <a:off x="2895601" y="2743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 Rectángulo"/>
          <p:cNvSpPr/>
          <p:nvPr/>
        </p:nvSpPr>
        <p:spPr>
          <a:xfrm>
            <a:off x="2895601" y="3124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6 Rectángulo"/>
          <p:cNvSpPr/>
          <p:nvPr/>
        </p:nvSpPr>
        <p:spPr>
          <a:xfrm>
            <a:off x="2909669" y="3491132"/>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 Rectángulo"/>
          <p:cNvSpPr/>
          <p:nvPr/>
        </p:nvSpPr>
        <p:spPr>
          <a:xfrm>
            <a:off x="4191001" y="2743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8 Rectángulo"/>
          <p:cNvSpPr/>
          <p:nvPr/>
        </p:nvSpPr>
        <p:spPr>
          <a:xfrm>
            <a:off x="4191001" y="3124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Rectángulo"/>
          <p:cNvSpPr/>
          <p:nvPr/>
        </p:nvSpPr>
        <p:spPr>
          <a:xfrm>
            <a:off x="4191001" y="3471204"/>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10 Rectángulo"/>
          <p:cNvSpPr/>
          <p:nvPr/>
        </p:nvSpPr>
        <p:spPr>
          <a:xfrm>
            <a:off x="5486401" y="2743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11 Rectángulo"/>
          <p:cNvSpPr/>
          <p:nvPr/>
        </p:nvSpPr>
        <p:spPr>
          <a:xfrm>
            <a:off x="5486401" y="3124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12 Rectángulo"/>
          <p:cNvSpPr/>
          <p:nvPr/>
        </p:nvSpPr>
        <p:spPr>
          <a:xfrm>
            <a:off x="5486401" y="3505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13 Rectángulo"/>
          <p:cNvSpPr/>
          <p:nvPr/>
        </p:nvSpPr>
        <p:spPr>
          <a:xfrm>
            <a:off x="6629400" y="2743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14 Rectángulo"/>
          <p:cNvSpPr/>
          <p:nvPr/>
        </p:nvSpPr>
        <p:spPr>
          <a:xfrm>
            <a:off x="6629400" y="3124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15 Rectángulo"/>
          <p:cNvSpPr/>
          <p:nvPr/>
        </p:nvSpPr>
        <p:spPr>
          <a:xfrm>
            <a:off x="6629400" y="3505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1 Título"/>
          <p:cNvSpPr>
            <a:spLocks noGrp="1"/>
          </p:cNvSpPr>
          <p:nvPr>
            <p:ph type="title"/>
          </p:nvPr>
        </p:nvSpPr>
        <p:spPr>
          <a:xfrm>
            <a:off x="457200" y="0"/>
            <a:ext cx="8229600" cy="1143000"/>
          </a:xfrm>
        </p:spPr>
        <p:txBody>
          <a:bodyPr>
            <a:normAutofit fontScale="90000"/>
          </a:bodyPr>
          <a:lstStyle/>
          <a:p>
            <a:r>
              <a:rPr lang="es-ES_tradnl" dirty="0" smtClean="0"/>
              <a:t>METODO DE LOS COSTOS MINIMOS. </a:t>
            </a:r>
            <a:endParaRPr lang="en-US" dirty="0"/>
          </a:p>
        </p:txBody>
      </p:sp>
      <p:sp>
        <p:nvSpPr>
          <p:cNvPr id="18" name="17 CuadroTexto"/>
          <p:cNvSpPr txBox="1"/>
          <p:nvPr/>
        </p:nvSpPr>
        <p:spPr>
          <a:xfrm>
            <a:off x="914400" y="6096000"/>
            <a:ext cx="4800600" cy="369332"/>
          </a:xfrm>
          <a:prstGeom prst="rect">
            <a:avLst/>
          </a:prstGeom>
          <a:noFill/>
        </p:spPr>
        <p:txBody>
          <a:bodyPr wrap="square" rtlCol="0">
            <a:spAutoFit/>
          </a:bodyPr>
          <a:lstStyle/>
          <a:p>
            <a:r>
              <a:rPr lang="es-ES_tradnl" dirty="0" smtClean="0"/>
              <a:t>c) Costo mínimo = 42.000 </a:t>
            </a:r>
            <a:r>
              <a:rPr lang="es-ES_tradnl" dirty="0" err="1" smtClean="0"/>
              <a:t>u.m.</a:t>
            </a:r>
            <a:endParaRPr lang="en-US" dirty="0"/>
          </a:p>
        </p:txBody>
      </p:sp>
      <p:sp>
        <p:nvSpPr>
          <p:cNvPr id="19" name="18 CuadroTexto"/>
          <p:cNvSpPr txBox="1"/>
          <p:nvPr/>
        </p:nvSpPr>
        <p:spPr>
          <a:xfrm>
            <a:off x="914400" y="4343400"/>
            <a:ext cx="8001000" cy="369332"/>
          </a:xfrm>
          <a:prstGeom prst="rect">
            <a:avLst/>
          </a:prstGeom>
          <a:noFill/>
        </p:spPr>
        <p:txBody>
          <a:bodyPr wrap="square" rtlCol="0">
            <a:spAutoFit/>
          </a:bodyPr>
          <a:lstStyle/>
          <a:p>
            <a:r>
              <a:rPr lang="es-ES_tradnl" dirty="0" smtClean="0"/>
              <a:t>b) El almacén 1 debe proveer 1000 unidades al cliente 1 y 4000 unidades al cliente 2</a:t>
            </a:r>
            <a:endParaRPr lang="en-US" dirty="0"/>
          </a:p>
        </p:txBody>
      </p:sp>
      <p:sp>
        <p:nvSpPr>
          <p:cNvPr id="20" name="19 CuadroTexto"/>
          <p:cNvSpPr txBox="1"/>
          <p:nvPr/>
        </p:nvSpPr>
        <p:spPr>
          <a:xfrm>
            <a:off x="1143000" y="4724400"/>
            <a:ext cx="8001000" cy="646331"/>
          </a:xfrm>
          <a:prstGeom prst="rect">
            <a:avLst/>
          </a:prstGeom>
          <a:noFill/>
        </p:spPr>
        <p:txBody>
          <a:bodyPr wrap="square" rtlCol="0">
            <a:spAutoFit/>
          </a:bodyPr>
          <a:lstStyle/>
          <a:p>
            <a:r>
              <a:rPr lang="es-ES_tradnl" dirty="0" smtClean="0"/>
              <a:t>El almacén 2 debe proveer 2500 unidades al cliente 1, 2000 unidades al cliente 3 y 1500 unidades al cliente 4</a:t>
            </a:r>
            <a:endParaRPr lang="en-US" dirty="0"/>
          </a:p>
        </p:txBody>
      </p:sp>
      <p:sp>
        <p:nvSpPr>
          <p:cNvPr id="21" name="20 CuadroTexto"/>
          <p:cNvSpPr txBox="1"/>
          <p:nvPr/>
        </p:nvSpPr>
        <p:spPr>
          <a:xfrm>
            <a:off x="1143000" y="5410200"/>
            <a:ext cx="8001000" cy="369332"/>
          </a:xfrm>
          <a:prstGeom prst="rect">
            <a:avLst/>
          </a:prstGeom>
          <a:noFill/>
        </p:spPr>
        <p:txBody>
          <a:bodyPr wrap="square" rtlCol="0">
            <a:spAutoFit/>
          </a:bodyPr>
          <a:lstStyle/>
          <a:p>
            <a:r>
              <a:rPr lang="es-ES_tradnl" dirty="0" smtClean="0"/>
              <a:t>El almacén 3 debe proveer 2500 unidades al cliente 1. </a:t>
            </a:r>
            <a:endParaRPr lang="en-US" dirty="0"/>
          </a:p>
        </p:txBody>
      </p:sp>
      <p:sp>
        <p:nvSpPr>
          <p:cNvPr id="22" name="21 CuadroTexto"/>
          <p:cNvSpPr txBox="1"/>
          <p:nvPr/>
        </p:nvSpPr>
        <p:spPr>
          <a:xfrm>
            <a:off x="838200" y="1143000"/>
            <a:ext cx="3200400" cy="523220"/>
          </a:xfrm>
          <a:prstGeom prst="rect">
            <a:avLst/>
          </a:prstGeom>
          <a:noFill/>
        </p:spPr>
        <p:txBody>
          <a:bodyPr wrap="square" rtlCol="0">
            <a:spAutoFit/>
          </a:bodyPr>
          <a:lstStyle/>
          <a:p>
            <a:r>
              <a:rPr lang="es-ES_tradnl" sz="2800" dirty="0" smtClean="0"/>
              <a:t>Solución</a:t>
            </a:r>
            <a:r>
              <a:rPr lang="es-ES_tradnl" dirty="0" smtClean="0"/>
              <a:t> </a:t>
            </a:r>
            <a:endParaRPr lang="en-US" dirty="0"/>
          </a:p>
        </p:txBody>
      </p:sp>
      <p:sp>
        <p:nvSpPr>
          <p:cNvPr id="23" name="22 CuadroTexto"/>
          <p:cNvSpPr txBox="1"/>
          <p:nvPr/>
        </p:nvSpPr>
        <p:spPr>
          <a:xfrm>
            <a:off x="914400" y="1752600"/>
            <a:ext cx="3200400" cy="369332"/>
          </a:xfrm>
          <a:prstGeom prst="rect">
            <a:avLst/>
          </a:prstGeom>
          <a:noFill/>
        </p:spPr>
        <p:txBody>
          <a:bodyPr wrap="square" rtlCol="0">
            <a:spAutoFit/>
          </a:bodyPr>
          <a:lstStyle/>
          <a:p>
            <a:r>
              <a:rPr lang="es-ES_tradnl" dirty="0" smtClean="0"/>
              <a:t>a) Tabla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METODO DE LOS COSTOS MINIMOS.  EJERCICIO </a:t>
            </a:r>
            <a:endParaRPr lang="en-US" dirty="0"/>
          </a:p>
        </p:txBody>
      </p:sp>
      <p:sp>
        <p:nvSpPr>
          <p:cNvPr id="3" name="2 Marcador de contenido"/>
          <p:cNvSpPr>
            <a:spLocks noGrp="1"/>
          </p:cNvSpPr>
          <p:nvPr>
            <p:ph idx="1"/>
          </p:nvPr>
        </p:nvSpPr>
        <p:spPr>
          <a:xfrm>
            <a:off x="381000" y="1524001"/>
            <a:ext cx="8229600" cy="2133599"/>
          </a:xfrm>
        </p:spPr>
        <p:txBody>
          <a:bodyPr>
            <a:normAutofit fontScale="70000" lnSpcReduction="20000"/>
          </a:bodyPr>
          <a:lstStyle/>
          <a:p>
            <a:pPr algn="just"/>
            <a:r>
              <a:rPr lang="es-ES" dirty="0" smtClean="0"/>
              <a:t>La compañía 3Z tiene plantas en Los Ángeles, Detroit y Nueva Orleáns. Sus centros de distribución principales son Denver y Miami. Las capacidades de las plantas durante el trimestre próximo son 1 000, 1 500, y 1 200 automóviles. Las demandas trimestrales en los dos centros de distribución son de 2 300 y 1 400 vehículos. El costo del transporte de un automóvil por tren es de 8 centavos por milla. Los cotos de distribución se representan en la siguiente tabla: </a:t>
            </a:r>
          </a:p>
        </p:txBody>
      </p:sp>
      <p:graphicFrame>
        <p:nvGraphicFramePr>
          <p:cNvPr id="4" name="3 Marcador de contenido"/>
          <p:cNvGraphicFramePr>
            <a:graphicFrameLocks/>
          </p:cNvGraphicFramePr>
          <p:nvPr/>
        </p:nvGraphicFramePr>
        <p:xfrm>
          <a:off x="914400" y="3657600"/>
          <a:ext cx="3810000" cy="1483360"/>
        </p:xfrm>
        <a:graphic>
          <a:graphicData uri="http://schemas.openxmlformats.org/drawingml/2006/table">
            <a:tbl>
              <a:tblPr firstRow="1" bandRow="1">
                <a:tableStyleId>{5C22544A-7EE6-4342-B048-85BDC9FD1C3A}</a:tableStyleId>
              </a:tblPr>
              <a:tblGrid>
                <a:gridCol w="1752600"/>
                <a:gridCol w="1066800"/>
                <a:gridCol w="990600"/>
              </a:tblGrid>
              <a:tr h="370840">
                <a:tc>
                  <a:txBody>
                    <a:bodyPr/>
                    <a:lstStyle/>
                    <a:p>
                      <a:endParaRPr lang="en-US" dirty="0"/>
                    </a:p>
                  </a:txBody>
                  <a:tcPr/>
                </a:tc>
                <a:tc>
                  <a:txBody>
                    <a:bodyPr/>
                    <a:lstStyle/>
                    <a:p>
                      <a:r>
                        <a:rPr lang="es-ES_tradnl" dirty="0" smtClean="0"/>
                        <a:t>Denver</a:t>
                      </a:r>
                      <a:endParaRPr lang="en-US" dirty="0"/>
                    </a:p>
                  </a:txBody>
                  <a:tcPr/>
                </a:tc>
                <a:tc>
                  <a:txBody>
                    <a:bodyPr/>
                    <a:lstStyle/>
                    <a:p>
                      <a:r>
                        <a:rPr lang="es-ES_tradnl" dirty="0" smtClean="0"/>
                        <a:t>Miami</a:t>
                      </a:r>
                      <a:endParaRPr lang="en-US" dirty="0"/>
                    </a:p>
                  </a:txBody>
                  <a:tcPr/>
                </a:tc>
              </a:tr>
              <a:tr h="370840">
                <a:tc>
                  <a:txBody>
                    <a:bodyPr/>
                    <a:lstStyle/>
                    <a:p>
                      <a:r>
                        <a:rPr lang="es-ES_tradnl" dirty="0" smtClean="0"/>
                        <a:t>Los </a:t>
                      </a:r>
                      <a:r>
                        <a:rPr lang="es-ES_tradnl" dirty="0" err="1" smtClean="0"/>
                        <a:t>Angeles</a:t>
                      </a:r>
                      <a:r>
                        <a:rPr lang="es-ES_tradnl" dirty="0" smtClean="0"/>
                        <a:t> </a:t>
                      </a:r>
                      <a:endParaRPr lang="en-US" dirty="0"/>
                    </a:p>
                  </a:txBody>
                  <a:tcPr/>
                </a:tc>
                <a:tc>
                  <a:txBody>
                    <a:bodyPr/>
                    <a:lstStyle/>
                    <a:p>
                      <a:pPr algn="r"/>
                      <a:r>
                        <a:rPr lang="es-ES_tradnl" sz="1600" b="1" dirty="0" smtClean="0"/>
                        <a:t>80</a:t>
                      </a:r>
                      <a:endParaRPr lang="en-US" sz="1600" b="1" dirty="0"/>
                    </a:p>
                  </a:txBody>
                  <a:tcPr/>
                </a:tc>
                <a:tc>
                  <a:txBody>
                    <a:bodyPr/>
                    <a:lstStyle/>
                    <a:p>
                      <a:pPr algn="r"/>
                      <a:r>
                        <a:rPr lang="es-ES_tradnl" sz="1600" b="1" dirty="0" smtClean="0"/>
                        <a:t>215</a:t>
                      </a:r>
                      <a:endParaRPr lang="en-US" sz="1600" b="1" dirty="0"/>
                    </a:p>
                  </a:txBody>
                  <a:tcPr/>
                </a:tc>
              </a:tr>
              <a:tr h="370840">
                <a:tc>
                  <a:txBody>
                    <a:bodyPr/>
                    <a:lstStyle/>
                    <a:p>
                      <a:r>
                        <a:rPr lang="es-ES_tradnl" dirty="0" smtClean="0"/>
                        <a:t>Detroit</a:t>
                      </a:r>
                      <a:r>
                        <a:rPr lang="es-ES_tradnl" baseline="0" dirty="0" smtClean="0"/>
                        <a:t> </a:t>
                      </a:r>
                      <a:endParaRPr lang="en-US" dirty="0"/>
                    </a:p>
                  </a:txBody>
                  <a:tcPr/>
                </a:tc>
                <a:tc>
                  <a:txBody>
                    <a:bodyPr/>
                    <a:lstStyle/>
                    <a:p>
                      <a:pPr algn="r"/>
                      <a:r>
                        <a:rPr lang="es-ES_tradnl" sz="1600" b="1" dirty="0" smtClean="0"/>
                        <a:t>100</a:t>
                      </a:r>
                      <a:endParaRPr lang="en-US" sz="1600" b="1" dirty="0"/>
                    </a:p>
                  </a:txBody>
                  <a:tcPr/>
                </a:tc>
                <a:tc>
                  <a:txBody>
                    <a:bodyPr/>
                    <a:lstStyle/>
                    <a:p>
                      <a:pPr algn="r"/>
                      <a:r>
                        <a:rPr lang="es-ES_tradnl" sz="1600" b="1" dirty="0" smtClean="0"/>
                        <a:t>108</a:t>
                      </a:r>
                      <a:endParaRPr lang="en-US" sz="1600" b="1" dirty="0"/>
                    </a:p>
                  </a:txBody>
                  <a:tcPr/>
                </a:tc>
              </a:tr>
              <a:tr h="370840">
                <a:tc>
                  <a:txBody>
                    <a:bodyPr/>
                    <a:lstStyle/>
                    <a:p>
                      <a:r>
                        <a:rPr lang="es-ES_tradnl" dirty="0" smtClean="0"/>
                        <a:t>Nueva </a:t>
                      </a:r>
                      <a:r>
                        <a:rPr lang="es-ES_tradnl" dirty="0" err="1" smtClean="0"/>
                        <a:t>Orléans</a:t>
                      </a:r>
                      <a:r>
                        <a:rPr lang="es-ES_tradnl" baseline="0" dirty="0" smtClean="0"/>
                        <a:t> </a:t>
                      </a:r>
                      <a:endParaRPr lang="en-US" dirty="0"/>
                    </a:p>
                  </a:txBody>
                  <a:tcPr/>
                </a:tc>
                <a:tc>
                  <a:txBody>
                    <a:bodyPr/>
                    <a:lstStyle/>
                    <a:p>
                      <a:pPr algn="r"/>
                      <a:r>
                        <a:rPr lang="es-ES_tradnl" sz="1600" b="1" dirty="0" smtClean="0"/>
                        <a:t>102</a:t>
                      </a:r>
                      <a:endParaRPr lang="en-US" sz="1600" b="1" dirty="0"/>
                    </a:p>
                  </a:txBody>
                  <a:tcPr/>
                </a:tc>
                <a:tc>
                  <a:txBody>
                    <a:bodyPr/>
                    <a:lstStyle/>
                    <a:p>
                      <a:pPr algn="r"/>
                      <a:r>
                        <a:rPr lang="es-ES_tradnl" sz="1600" b="1" dirty="0" smtClean="0"/>
                        <a:t>68</a:t>
                      </a:r>
                      <a:endParaRPr lang="en-US" sz="1600" b="1" dirty="0"/>
                    </a:p>
                  </a:txBody>
                  <a:tcPr/>
                </a:tc>
              </a:tr>
            </a:tbl>
          </a:graphicData>
        </a:graphic>
      </p:graphicFrame>
      <p:sp>
        <p:nvSpPr>
          <p:cNvPr id="8" name="7 Rectángulo"/>
          <p:cNvSpPr/>
          <p:nvPr/>
        </p:nvSpPr>
        <p:spPr>
          <a:xfrm>
            <a:off x="4267201"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8 Rectángulo"/>
          <p:cNvSpPr/>
          <p:nvPr/>
        </p:nvSpPr>
        <p:spPr>
          <a:xfrm>
            <a:off x="4267201" y="4495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Rectángulo"/>
          <p:cNvSpPr/>
          <p:nvPr/>
        </p:nvSpPr>
        <p:spPr>
          <a:xfrm>
            <a:off x="4267201" y="4842804"/>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19 Rectángulo"/>
          <p:cNvSpPr/>
          <p:nvPr/>
        </p:nvSpPr>
        <p:spPr>
          <a:xfrm>
            <a:off x="3276600" y="4876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20 Rectángulo"/>
          <p:cNvSpPr/>
          <p:nvPr/>
        </p:nvSpPr>
        <p:spPr>
          <a:xfrm>
            <a:off x="3276600" y="4495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21 Rectángulo"/>
          <p:cNvSpPr/>
          <p:nvPr/>
        </p:nvSpPr>
        <p:spPr>
          <a:xfrm>
            <a:off x="3352800"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457200" y="381000"/>
            <a:ext cx="8229600" cy="1143000"/>
          </a:xfrm>
        </p:spPr>
        <p:txBody>
          <a:bodyPr>
            <a:normAutofit fontScale="90000"/>
          </a:bodyPr>
          <a:lstStyle/>
          <a:p>
            <a:r>
              <a:rPr lang="es-ES_tradnl" dirty="0" smtClean="0"/>
              <a:t>METODO DE LOS COSTOS MINIMOS. EJEMPLO </a:t>
            </a:r>
            <a:endParaRPr lang="en-US" dirty="0"/>
          </a:p>
        </p:txBody>
      </p:sp>
      <p:sp>
        <p:nvSpPr>
          <p:cNvPr id="5" name="4 CuadroTexto"/>
          <p:cNvSpPr txBox="1"/>
          <p:nvPr/>
        </p:nvSpPr>
        <p:spPr>
          <a:xfrm>
            <a:off x="609600" y="1981200"/>
            <a:ext cx="8077200" cy="3970318"/>
          </a:xfrm>
          <a:prstGeom prst="rect">
            <a:avLst/>
          </a:prstGeom>
          <a:noFill/>
        </p:spPr>
        <p:txBody>
          <a:bodyPr wrap="square" rtlCol="0">
            <a:spAutoFit/>
          </a:bodyPr>
          <a:lstStyle/>
          <a:p>
            <a:r>
              <a:rPr lang="es-ES_tradnl" sz="2400" dirty="0" smtClean="0"/>
              <a:t>Se pide:</a:t>
            </a:r>
          </a:p>
          <a:p>
            <a:endParaRPr lang="es-ES_tradnl" sz="2400" dirty="0" smtClean="0"/>
          </a:p>
          <a:p>
            <a:pPr marL="457200" indent="-457200">
              <a:buAutoNum type="alphaLcParenR"/>
            </a:pPr>
            <a:r>
              <a:rPr lang="es-ES_tradnl" sz="2400" dirty="0" smtClean="0"/>
              <a:t>Construir la tabla</a:t>
            </a:r>
          </a:p>
          <a:p>
            <a:pPr marL="457200" indent="-457200"/>
            <a:endParaRPr lang="es-ES_tradnl" sz="2400" dirty="0" smtClean="0"/>
          </a:p>
          <a:p>
            <a:r>
              <a:rPr lang="es-ES_tradnl" sz="2400" dirty="0" smtClean="0"/>
              <a:t>b) Estimar a través del método de costos mínimos la cantidad que debe destinar cada planta a cada centro de distribución</a:t>
            </a:r>
          </a:p>
          <a:p>
            <a:endParaRPr lang="es-ES_tradnl" sz="2400" dirty="0" smtClean="0"/>
          </a:p>
          <a:p>
            <a:r>
              <a:rPr lang="es-ES_tradnl" sz="2400" dirty="0" smtClean="0"/>
              <a:t>c) Indicar cuál es el costo  mínimo </a:t>
            </a:r>
          </a:p>
          <a:p>
            <a:endParaRPr lang="es-ES_tradnl" sz="2400" dirty="0" smtClean="0"/>
          </a:p>
          <a:p>
            <a:endParaRPr lang="es-ES_tradnl"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p:cNvGraphicFramePr>
          <p:nvPr/>
        </p:nvGraphicFramePr>
        <p:xfrm>
          <a:off x="3200400" y="381000"/>
          <a:ext cx="5105399" cy="1854200"/>
        </p:xfrm>
        <a:graphic>
          <a:graphicData uri="http://schemas.openxmlformats.org/drawingml/2006/table">
            <a:tbl>
              <a:tblPr firstRow="1" bandRow="1">
                <a:tableStyleId>{5C22544A-7EE6-4342-B048-85BDC9FD1C3A}</a:tableStyleId>
              </a:tblPr>
              <a:tblGrid>
                <a:gridCol w="1848152"/>
                <a:gridCol w="1199847"/>
                <a:gridCol w="1219200"/>
                <a:gridCol w="838200"/>
              </a:tblGrid>
              <a:tr h="370840">
                <a:tc>
                  <a:txBody>
                    <a:bodyPr/>
                    <a:lstStyle/>
                    <a:p>
                      <a:endParaRPr lang="en-US" dirty="0"/>
                    </a:p>
                  </a:txBody>
                  <a:tcPr/>
                </a:tc>
                <a:tc>
                  <a:txBody>
                    <a:bodyPr/>
                    <a:lstStyle/>
                    <a:p>
                      <a:r>
                        <a:rPr lang="es-ES_tradnl" dirty="0" smtClean="0"/>
                        <a:t>Denver</a:t>
                      </a:r>
                      <a:endParaRPr lang="en-US" dirty="0"/>
                    </a:p>
                  </a:txBody>
                  <a:tcPr/>
                </a:tc>
                <a:tc>
                  <a:txBody>
                    <a:bodyPr/>
                    <a:lstStyle/>
                    <a:p>
                      <a:r>
                        <a:rPr lang="es-ES_tradnl" dirty="0" smtClean="0"/>
                        <a:t>Miami</a:t>
                      </a:r>
                      <a:endParaRPr lang="en-US" dirty="0"/>
                    </a:p>
                  </a:txBody>
                  <a:tcPr/>
                </a:tc>
                <a:tc>
                  <a:txBody>
                    <a:bodyPr/>
                    <a:lstStyle/>
                    <a:p>
                      <a:r>
                        <a:rPr lang="es-ES_tradnl" dirty="0" smtClean="0"/>
                        <a:t>Oferta</a:t>
                      </a:r>
                      <a:endParaRPr lang="en-US" dirty="0"/>
                    </a:p>
                  </a:txBody>
                  <a:tcPr/>
                </a:tc>
              </a:tr>
              <a:tr h="370840">
                <a:tc>
                  <a:txBody>
                    <a:bodyPr/>
                    <a:lstStyle/>
                    <a:p>
                      <a:r>
                        <a:rPr lang="es-ES_tradnl" dirty="0" smtClean="0"/>
                        <a:t>Los </a:t>
                      </a:r>
                      <a:r>
                        <a:rPr lang="es-ES_tradnl" dirty="0" err="1" smtClean="0"/>
                        <a:t>Angeles</a:t>
                      </a:r>
                      <a:r>
                        <a:rPr lang="es-ES_tradnl" dirty="0" smtClean="0"/>
                        <a:t> </a:t>
                      </a:r>
                      <a:endParaRPr lang="en-US" dirty="0"/>
                    </a:p>
                  </a:txBody>
                  <a:tcPr/>
                </a:tc>
                <a:tc>
                  <a:txBody>
                    <a:bodyPr/>
                    <a:lstStyle/>
                    <a:p>
                      <a:pPr algn="r"/>
                      <a:r>
                        <a:rPr lang="es-ES_tradnl" sz="1600" b="1" dirty="0" smtClean="0"/>
                        <a:t> </a:t>
                      </a:r>
                      <a:r>
                        <a:rPr lang="es-ES_tradnl" sz="1600" b="1" dirty="0" smtClean="0">
                          <a:solidFill>
                            <a:srgbClr val="FF0000"/>
                          </a:solidFill>
                        </a:rPr>
                        <a:t>1000</a:t>
                      </a:r>
                      <a:r>
                        <a:rPr lang="es-ES_tradnl" sz="1600" b="1" dirty="0" smtClean="0"/>
                        <a:t>    80</a:t>
                      </a:r>
                      <a:endParaRPr lang="en-US" sz="1600" b="1" dirty="0"/>
                    </a:p>
                  </a:txBody>
                  <a:tcPr/>
                </a:tc>
                <a:tc>
                  <a:txBody>
                    <a:bodyPr/>
                    <a:lstStyle/>
                    <a:p>
                      <a:pPr algn="r"/>
                      <a:r>
                        <a:rPr lang="es-ES_tradnl" sz="1600" b="1" dirty="0" smtClean="0"/>
                        <a:t>215</a:t>
                      </a:r>
                      <a:endParaRPr lang="en-US" sz="1600" b="1" dirty="0"/>
                    </a:p>
                  </a:txBody>
                  <a:tcPr/>
                </a:tc>
                <a:tc>
                  <a:txBody>
                    <a:bodyPr/>
                    <a:lstStyle/>
                    <a:p>
                      <a:pPr algn="r"/>
                      <a:r>
                        <a:rPr lang="es-ES_tradnl" sz="1600" b="1" dirty="0" smtClean="0"/>
                        <a:t>1000</a:t>
                      </a:r>
                      <a:endParaRPr lang="en-US" sz="1600" b="1" dirty="0"/>
                    </a:p>
                  </a:txBody>
                  <a:tcPr/>
                </a:tc>
              </a:tr>
              <a:tr h="370840">
                <a:tc>
                  <a:txBody>
                    <a:bodyPr/>
                    <a:lstStyle/>
                    <a:p>
                      <a:r>
                        <a:rPr lang="es-ES_tradnl" dirty="0" smtClean="0"/>
                        <a:t>Detroit</a:t>
                      </a:r>
                      <a:r>
                        <a:rPr lang="es-ES_tradnl" baseline="0" dirty="0" smtClean="0"/>
                        <a:t> </a:t>
                      </a:r>
                      <a:endParaRPr lang="en-US" dirty="0"/>
                    </a:p>
                  </a:txBody>
                  <a:tcPr/>
                </a:tc>
                <a:tc>
                  <a:txBody>
                    <a:bodyPr/>
                    <a:lstStyle/>
                    <a:p>
                      <a:pPr algn="r"/>
                      <a:r>
                        <a:rPr lang="es-ES_tradnl" sz="1600" b="1" dirty="0" smtClean="0">
                          <a:solidFill>
                            <a:srgbClr val="FF0000"/>
                          </a:solidFill>
                        </a:rPr>
                        <a:t>1300</a:t>
                      </a:r>
                      <a:r>
                        <a:rPr lang="es-ES_tradnl" sz="1600" b="1" dirty="0" smtClean="0"/>
                        <a:t>   100</a:t>
                      </a:r>
                      <a:endParaRPr lang="en-US" sz="1600" b="1" dirty="0"/>
                    </a:p>
                  </a:txBody>
                  <a:tcPr/>
                </a:tc>
                <a:tc>
                  <a:txBody>
                    <a:bodyPr/>
                    <a:lstStyle/>
                    <a:p>
                      <a:pPr algn="r"/>
                      <a:r>
                        <a:rPr lang="es-ES_tradnl" sz="1600" b="1" dirty="0" smtClean="0">
                          <a:solidFill>
                            <a:srgbClr val="FF0000"/>
                          </a:solidFill>
                        </a:rPr>
                        <a:t>200 </a:t>
                      </a:r>
                      <a:r>
                        <a:rPr lang="es-ES_tradnl" sz="1600" b="1" dirty="0" smtClean="0"/>
                        <a:t>  108</a:t>
                      </a:r>
                      <a:endParaRPr lang="en-US" sz="1600" b="1" dirty="0"/>
                    </a:p>
                  </a:txBody>
                  <a:tcPr/>
                </a:tc>
                <a:tc>
                  <a:txBody>
                    <a:bodyPr/>
                    <a:lstStyle/>
                    <a:p>
                      <a:pPr algn="r"/>
                      <a:r>
                        <a:rPr lang="es-ES_tradnl" sz="1600" b="1" dirty="0" smtClean="0"/>
                        <a:t>1500</a:t>
                      </a:r>
                      <a:endParaRPr lang="en-US" sz="1600" b="1" dirty="0"/>
                    </a:p>
                  </a:txBody>
                  <a:tcPr/>
                </a:tc>
              </a:tr>
              <a:tr h="370840">
                <a:tc>
                  <a:txBody>
                    <a:bodyPr/>
                    <a:lstStyle/>
                    <a:p>
                      <a:r>
                        <a:rPr lang="es-ES_tradnl" dirty="0" smtClean="0"/>
                        <a:t>Nueva </a:t>
                      </a:r>
                      <a:r>
                        <a:rPr lang="es-ES_tradnl" dirty="0" err="1" smtClean="0"/>
                        <a:t>Orléans</a:t>
                      </a:r>
                      <a:r>
                        <a:rPr lang="es-ES_tradnl" baseline="0" dirty="0" smtClean="0"/>
                        <a:t> </a:t>
                      </a:r>
                      <a:endParaRPr lang="en-US" dirty="0"/>
                    </a:p>
                  </a:txBody>
                  <a:tcPr/>
                </a:tc>
                <a:tc>
                  <a:txBody>
                    <a:bodyPr/>
                    <a:lstStyle/>
                    <a:p>
                      <a:pPr algn="r"/>
                      <a:r>
                        <a:rPr lang="es-ES_tradnl" sz="1600" b="1" dirty="0" smtClean="0"/>
                        <a:t>102</a:t>
                      </a:r>
                      <a:endParaRPr lang="en-US" sz="1600" b="1" dirty="0"/>
                    </a:p>
                  </a:txBody>
                  <a:tcPr/>
                </a:tc>
                <a:tc>
                  <a:txBody>
                    <a:bodyPr/>
                    <a:lstStyle/>
                    <a:p>
                      <a:pPr algn="r"/>
                      <a:r>
                        <a:rPr lang="es-ES_tradnl" sz="1600" b="1" dirty="0" smtClean="0">
                          <a:solidFill>
                            <a:srgbClr val="FF0000"/>
                          </a:solidFill>
                        </a:rPr>
                        <a:t>1200</a:t>
                      </a:r>
                      <a:r>
                        <a:rPr lang="es-ES_tradnl" sz="1600" b="1" dirty="0" smtClean="0"/>
                        <a:t>   68</a:t>
                      </a:r>
                      <a:endParaRPr lang="en-US" sz="1600" b="1" dirty="0"/>
                    </a:p>
                  </a:txBody>
                  <a:tcPr/>
                </a:tc>
                <a:tc>
                  <a:txBody>
                    <a:bodyPr/>
                    <a:lstStyle/>
                    <a:p>
                      <a:pPr algn="r"/>
                      <a:r>
                        <a:rPr lang="es-ES_tradnl" sz="1600" b="1" dirty="0" smtClean="0"/>
                        <a:t>1200</a:t>
                      </a:r>
                      <a:endParaRPr lang="en-US" sz="1600" b="1" dirty="0"/>
                    </a:p>
                  </a:txBody>
                  <a:tcPr/>
                </a:tc>
              </a:tr>
              <a:tr h="370840">
                <a:tc>
                  <a:txBody>
                    <a:bodyPr/>
                    <a:lstStyle/>
                    <a:p>
                      <a:r>
                        <a:rPr lang="es-ES_tradnl" dirty="0" smtClean="0"/>
                        <a:t>Demanda</a:t>
                      </a:r>
                      <a:endParaRPr lang="en-US" dirty="0"/>
                    </a:p>
                  </a:txBody>
                  <a:tcPr/>
                </a:tc>
                <a:tc>
                  <a:txBody>
                    <a:bodyPr/>
                    <a:lstStyle/>
                    <a:p>
                      <a:pPr algn="r"/>
                      <a:r>
                        <a:rPr lang="es-ES_tradnl" sz="1600" b="1" dirty="0" smtClean="0"/>
                        <a:t>2300</a:t>
                      </a:r>
                      <a:endParaRPr lang="en-US" sz="1600" b="1" dirty="0"/>
                    </a:p>
                  </a:txBody>
                  <a:tcPr/>
                </a:tc>
                <a:tc>
                  <a:txBody>
                    <a:bodyPr/>
                    <a:lstStyle/>
                    <a:p>
                      <a:pPr algn="r"/>
                      <a:r>
                        <a:rPr lang="es-ES_tradnl" sz="1600" b="1" dirty="0" smtClean="0"/>
                        <a:t>1400</a:t>
                      </a:r>
                      <a:endParaRPr lang="en-US" sz="1600" b="1" dirty="0"/>
                    </a:p>
                  </a:txBody>
                  <a:tcPr/>
                </a:tc>
                <a:tc>
                  <a:txBody>
                    <a:bodyPr/>
                    <a:lstStyle/>
                    <a:p>
                      <a:pPr algn="r"/>
                      <a:endParaRPr lang="en-US" sz="1600" b="1" dirty="0"/>
                    </a:p>
                  </a:txBody>
                  <a:tcPr/>
                </a:tc>
              </a:tr>
            </a:tbl>
          </a:graphicData>
        </a:graphic>
      </p:graphicFrame>
      <p:sp>
        <p:nvSpPr>
          <p:cNvPr id="5" name="4 Rectángulo"/>
          <p:cNvSpPr/>
          <p:nvPr/>
        </p:nvSpPr>
        <p:spPr>
          <a:xfrm>
            <a:off x="7086599" y="838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 Rectángulo"/>
          <p:cNvSpPr/>
          <p:nvPr/>
        </p:nvSpPr>
        <p:spPr>
          <a:xfrm>
            <a:off x="7086599" y="1219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6 Rectángulo"/>
          <p:cNvSpPr/>
          <p:nvPr/>
        </p:nvSpPr>
        <p:spPr>
          <a:xfrm>
            <a:off x="7100667" y="1552136"/>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 Rectángulo"/>
          <p:cNvSpPr/>
          <p:nvPr/>
        </p:nvSpPr>
        <p:spPr>
          <a:xfrm>
            <a:off x="5861539" y="1191064"/>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8 Rectángulo"/>
          <p:cNvSpPr/>
          <p:nvPr/>
        </p:nvSpPr>
        <p:spPr>
          <a:xfrm>
            <a:off x="5833403" y="1552136"/>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Rectángulo"/>
          <p:cNvSpPr/>
          <p:nvPr/>
        </p:nvSpPr>
        <p:spPr>
          <a:xfrm>
            <a:off x="5867399" y="838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10 CuadroTexto"/>
          <p:cNvSpPr txBox="1"/>
          <p:nvPr/>
        </p:nvSpPr>
        <p:spPr>
          <a:xfrm>
            <a:off x="1066800" y="304800"/>
            <a:ext cx="3200400" cy="523220"/>
          </a:xfrm>
          <a:prstGeom prst="rect">
            <a:avLst/>
          </a:prstGeom>
          <a:noFill/>
        </p:spPr>
        <p:txBody>
          <a:bodyPr wrap="square" rtlCol="0">
            <a:spAutoFit/>
          </a:bodyPr>
          <a:lstStyle/>
          <a:p>
            <a:r>
              <a:rPr lang="es-ES_tradnl" sz="2800" dirty="0" smtClean="0"/>
              <a:t>Solución a) </a:t>
            </a:r>
            <a:r>
              <a:rPr lang="es-ES_tradnl" dirty="0" smtClean="0"/>
              <a:t> </a:t>
            </a:r>
            <a:endParaRPr lang="en-US" dirty="0"/>
          </a:p>
        </p:txBody>
      </p:sp>
      <p:sp>
        <p:nvSpPr>
          <p:cNvPr id="12" name="11 CuadroTexto"/>
          <p:cNvSpPr txBox="1"/>
          <p:nvPr/>
        </p:nvSpPr>
        <p:spPr>
          <a:xfrm>
            <a:off x="457200" y="2590800"/>
            <a:ext cx="8686800" cy="2031325"/>
          </a:xfrm>
          <a:prstGeom prst="rect">
            <a:avLst/>
          </a:prstGeom>
          <a:noFill/>
        </p:spPr>
        <p:txBody>
          <a:bodyPr wrap="square" rtlCol="0">
            <a:spAutoFit/>
          </a:bodyPr>
          <a:lstStyle/>
          <a:p>
            <a:r>
              <a:rPr lang="es-ES_tradnl" sz="2400" dirty="0" smtClean="0"/>
              <a:t>Solución b) </a:t>
            </a:r>
          </a:p>
          <a:p>
            <a:endParaRPr lang="es-ES_tradnl" sz="2400" dirty="0" smtClean="0"/>
          </a:p>
          <a:p>
            <a:pPr>
              <a:buFont typeface="Arial" pitchFamily="34" charset="0"/>
              <a:buChar char="•"/>
            </a:pPr>
            <a:r>
              <a:rPr lang="es-ES_tradnl" sz="2400" dirty="0" smtClean="0"/>
              <a:t>   </a:t>
            </a:r>
            <a:r>
              <a:rPr lang="es-ES_tradnl" dirty="0" smtClean="0"/>
              <a:t>La planta de los Ángeles debe llevar toda su producción al centro de distribución    </a:t>
            </a:r>
          </a:p>
          <a:p>
            <a:r>
              <a:rPr lang="es-ES_tradnl" dirty="0" smtClean="0"/>
              <a:t>       de Denver</a:t>
            </a:r>
          </a:p>
          <a:p>
            <a:pPr>
              <a:buFont typeface="Arial" pitchFamily="34" charset="0"/>
              <a:buChar char="•"/>
            </a:pPr>
            <a:r>
              <a:rPr lang="es-ES_tradnl" dirty="0" smtClean="0"/>
              <a:t>     La Planta de Detroit debe destinas 1300 unidades de producto a Denver y 200 a Miami. </a:t>
            </a:r>
          </a:p>
          <a:p>
            <a:pPr>
              <a:buFont typeface="Arial" pitchFamily="34" charset="0"/>
              <a:buChar char="•"/>
            </a:pPr>
            <a:r>
              <a:rPr lang="es-ES_tradnl" dirty="0" smtClean="0"/>
              <a:t>     La panta de Nueva </a:t>
            </a:r>
            <a:r>
              <a:rPr lang="es-ES_tradnl" dirty="0" err="1" smtClean="0"/>
              <a:t>Orléans</a:t>
            </a:r>
            <a:r>
              <a:rPr lang="es-ES_tradnl" dirty="0" smtClean="0"/>
              <a:t> debe destinar toda su producción a Miami.    </a:t>
            </a:r>
            <a:endParaRPr lang="en-US" dirty="0"/>
          </a:p>
        </p:txBody>
      </p:sp>
      <p:sp>
        <p:nvSpPr>
          <p:cNvPr id="13" name="12 CuadroTexto"/>
          <p:cNvSpPr txBox="1"/>
          <p:nvPr/>
        </p:nvSpPr>
        <p:spPr>
          <a:xfrm>
            <a:off x="533400" y="4826675"/>
            <a:ext cx="8001000" cy="1015663"/>
          </a:xfrm>
          <a:prstGeom prst="rect">
            <a:avLst/>
          </a:prstGeom>
          <a:noFill/>
        </p:spPr>
        <p:txBody>
          <a:bodyPr wrap="square" rtlCol="0">
            <a:spAutoFit/>
          </a:bodyPr>
          <a:lstStyle/>
          <a:p>
            <a:r>
              <a:rPr lang="es-ES_tradnl" sz="2400" dirty="0" smtClean="0"/>
              <a:t>Solución c)</a:t>
            </a:r>
          </a:p>
          <a:p>
            <a:endParaRPr lang="es-ES_tradnl" dirty="0" smtClean="0"/>
          </a:p>
          <a:p>
            <a:r>
              <a:rPr lang="es-ES_tradnl" dirty="0" smtClean="0"/>
              <a:t>Costo Mínimo: 313.200 unidades monetarias.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1000" y="0"/>
            <a:ext cx="8229600" cy="1143000"/>
          </a:xfrm>
        </p:spPr>
        <p:txBody>
          <a:bodyPr/>
          <a:lstStyle/>
          <a:p>
            <a:r>
              <a:rPr lang="es-ES_tradnl" dirty="0" smtClean="0"/>
              <a:t>MÉTODO DE VOLGEL </a:t>
            </a:r>
            <a:endParaRPr lang="en-US" dirty="0"/>
          </a:p>
        </p:txBody>
      </p:sp>
      <p:sp>
        <p:nvSpPr>
          <p:cNvPr id="3" name="2 Marcador de contenido"/>
          <p:cNvSpPr>
            <a:spLocks noGrp="1"/>
          </p:cNvSpPr>
          <p:nvPr>
            <p:ph idx="1"/>
          </p:nvPr>
        </p:nvSpPr>
        <p:spPr>
          <a:xfrm>
            <a:off x="533400" y="1143000"/>
            <a:ext cx="8229600" cy="2438400"/>
          </a:xfrm>
        </p:spPr>
        <p:txBody>
          <a:bodyPr>
            <a:normAutofit/>
          </a:bodyPr>
          <a:lstStyle/>
          <a:p>
            <a:r>
              <a:rPr lang="es-ES_tradnl" sz="2800" dirty="0" smtClean="0"/>
              <a:t>Partiendo de la matriz de fuentes (oferta) y destinos (demanda) se calcula la diferencia entre los dos mínimos costos de cada fila y cada columna. Dicha diferencia se anota en cada fila o columna correspondiente. </a:t>
            </a:r>
            <a:endParaRPr lang="en-US" sz="2800" dirty="0"/>
          </a:p>
        </p:txBody>
      </p:sp>
      <p:graphicFrame>
        <p:nvGraphicFramePr>
          <p:cNvPr id="4" name="3 Marcador de contenido"/>
          <p:cNvGraphicFramePr>
            <a:graphicFrameLocks/>
          </p:cNvGraphicFramePr>
          <p:nvPr/>
        </p:nvGraphicFramePr>
        <p:xfrm>
          <a:off x="914400" y="3657600"/>
          <a:ext cx="7131629" cy="1854200"/>
        </p:xfrm>
        <a:graphic>
          <a:graphicData uri="http://schemas.openxmlformats.org/drawingml/2006/table">
            <a:tbl>
              <a:tblPr firstRow="1" bandRow="1">
                <a:tableStyleId>{5C22544A-7EE6-4342-B048-85BDC9FD1C3A}</a:tableStyleId>
              </a:tblPr>
              <a:tblGrid>
                <a:gridCol w="1258522"/>
                <a:gridCol w="1190723"/>
                <a:gridCol w="1296660"/>
                <a:gridCol w="1288186"/>
                <a:gridCol w="1048769"/>
                <a:gridCol w="1048769"/>
              </a:tblGrid>
              <a:tr h="370840">
                <a:tc>
                  <a:txBody>
                    <a:bodyPr/>
                    <a:lstStyle/>
                    <a:p>
                      <a:endParaRPr lang="en-US" dirty="0"/>
                    </a:p>
                  </a:txBody>
                  <a:tcPr/>
                </a:tc>
                <a:tc>
                  <a:txBody>
                    <a:bodyPr/>
                    <a:lstStyle/>
                    <a:p>
                      <a:r>
                        <a:rPr lang="es-ES_tradnl" dirty="0" smtClean="0"/>
                        <a:t>Cliente 1 </a:t>
                      </a:r>
                      <a:endParaRPr lang="en-US" dirty="0"/>
                    </a:p>
                  </a:txBody>
                  <a:tcPr/>
                </a:tc>
                <a:tc>
                  <a:txBody>
                    <a:bodyPr/>
                    <a:lstStyle/>
                    <a:p>
                      <a:r>
                        <a:rPr lang="es-ES_tradnl" dirty="0" smtClean="0"/>
                        <a:t>Cliente 2</a:t>
                      </a:r>
                      <a:endParaRPr lang="en-US" dirty="0"/>
                    </a:p>
                  </a:txBody>
                  <a:tcPr/>
                </a:tc>
                <a:tc>
                  <a:txBody>
                    <a:bodyPr/>
                    <a:lstStyle/>
                    <a:p>
                      <a:r>
                        <a:rPr lang="es-ES_tradnl" dirty="0" smtClean="0"/>
                        <a:t>Cliente 3</a:t>
                      </a:r>
                      <a:endParaRPr lang="en-US" dirty="0"/>
                    </a:p>
                  </a:txBody>
                  <a:tcPr/>
                </a:tc>
                <a:tc>
                  <a:txBody>
                    <a:bodyPr/>
                    <a:lstStyle/>
                    <a:p>
                      <a:r>
                        <a:rPr lang="es-ES_tradnl" dirty="0" smtClean="0"/>
                        <a:t>Cliente 4 </a:t>
                      </a:r>
                      <a:endParaRPr lang="en-US" dirty="0"/>
                    </a:p>
                  </a:txBody>
                  <a:tcPr/>
                </a:tc>
                <a:tc>
                  <a:txBody>
                    <a:bodyPr/>
                    <a:lstStyle/>
                    <a:p>
                      <a:r>
                        <a:rPr lang="es-ES_tradnl" dirty="0" smtClean="0"/>
                        <a:t>Oferta </a:t>
                      </a:r>
                      <a:endParaRPr lang="en-US" dirty="0"/>
                    </a:p>
                  </a:txBody>
                  <a:tcPr/>
                </a:tc>
              </a:tr>
              <a:tr h="370840">
                <a:tc>
                  <a:txBody>
                    <a:bodyPr/>
                    <a:lstStyle/>
                    <a:p>
                      <a:r>
                        <a:rPr lang="es-ES_tradnl" dirty="0" smtClean="0"/>
                        <a:t>Almacén</a:t>
                      </a:r>
                      <a:r>
                        <a:rPr lang="es-ES_tradnl" baseline="0" dirty="0" smtClean="0"/>
                        <a:t> 1 </a:t>
                      </a:r>
                      <a:endParaRPr lang="en-US" dirty="0"/>
                    </a:p>
                  </a:txBody>
                  <a:tcPr/>
                </a:tc>
                <a:tc>
                  <a:txBody>
                    <a:bodyPr/>
                    <a:lstStyle/>
                    <a:p>
                      <a:pPr algn="r"/>
                      <a:r>
                        <a:rPr lang="es-ES_tradnl" sz="1600" b="1" dirty="0" smtClean="0"/>
                        <a:t>3</a:t>
                      </a:r>
                      <a:endParaRPr lang="en-US" sz="1600" b="1" dirty="0"/>
                    </a:p>
                  </a:txBody>
                  <a:tcPr/>
                </a:tc>
                <a:tc>
                  <a:txBody>
                    <a:bodyPr/>
                    <a:lstStyle/>
                    <a:p>
                      <a:pPr algn="r"/>
                      <a:r>
                        <a:rPr lang="es-ES_tradnl" sz="1600" b="1" dirty="0" smtClean="0"/>
                        <a:t>2</a:t>
                      </a:r>
                      <a:endParaRPr lang="en-US" sz="1600" b="1" dirty="0"/>
                    </a:p>
                  </a:txBody>
                  <a:tcPr/>
                </a:tc>
                <a:tc>
                  <a:txBody>
                    <a:bodyPr/>
                    <a:lstStyle/>
                    <a:p>
                      <a:pPr algn="r"/>
                      <a:r>
                        <a:rPr lang="es-ES_tradnl" sz="1600" b="1" dirty="0" smtClean="0"/>
                        <a:t>7</a:t>
                      </a:r>
                      <a:endParaRPr lang="en-US" sz="1600" b="1" dirty="0"/>
                    </a:p>
                  </a:txBody>
                  <a:tcPr/>
                </a:tc>
                <a:tc>
                  <a:txBody>
                    <a:bodyPr/>
                    <a:lstStyle/>
                    <a:p>
                      <a:pPr algn="r"/>
                      <a:r>
                        <a:rPr lang="es-ES_tradnl" sz="1600" b="1" dirty="0" smtClean="0"/>
                        <a:t>6</a:t>
                      </a:r>
                      <a:endParaRPr lang="en-US" sz="1600" b="1" dirty="0"/>
                    </a:p>
                  </a:txBody>
                  <a:tcPr/>
                </a:tc>
                <a:tc>
                  <a:txBody>
                    <a:bodyPr/>
                    <a:lstStyle/>
                    <a:p>
                      <a:pPr algn="r"/>
                      <a:r>
                        <a:rPr lang="es-ES_tradnl" sz="1600" b="1" dirty="0" smtClean="0"/>
                        <a:t>5000</a:t>
                      </a:r>
                      <a:endParaRPr lang="en-US" sz="1600" b="1" dirty="0"/>
                    </a:p>
                  </a:txBody>
                  <a:tcPr/>
                </a:tc>
              </a:tr>
              <a:tr h="370840">
                <a:tc>
                  <a:txBody>
                    <a:bodyPr/>
                    <a:lstStyle/>
                    <a:p>
                      <a:r>
                        <a:rPr lang="es-ES_tradnl" dirty="0" smtClean="0"/>
                        <a:t>Almacén 2</a:t>
                      </a:r>
                      <a:endParaRPr lang="en-US" dirty="0"/>
                    </a:p>
                  </a:txBody>
                  <a:tcPr/>
                </a:tc>
                <a:tc>
                  <a:txBody>
                    <a:bodyPr/>
                    <a:lstStyle/>
                    <a:p>
                      <a:pPr algn="r"/>
                      <a:r>
                        <a:rPr lang="es-ES_tradnl" sz="1600" b="1" dirty="0" smtClean="0"/>
                        <a:t>7</a:t>
                      </a:r>
                      <a:endParaRPr lang="en-US" sz="1600" b="1" dirty="0"/>
                    </a:p>
                  </a:txBody>
                  <a:tcPr/>
                </a:tc>
                <a:tc>
                  <a:txBody>
                    <a:bodyPr/>
                    <a:lstStyle/>
                    <a:p>
                      <a:pPr algn="r"/>
                      <a:r>
                        <a:rPr lang="es-ES_tradnl" sz="1600" b="1" dirty="0" smtClean="0"/>
                        <a:t>5</a:t>
                      </a:r>
                      <a:endParaRPr lang="en-US" sz="1600" b="1" dirty="0"/>
                    </a:p>
                  </a:txBody>
                  <a:tcPr/>
                </a:tc>
                <a:tc>
                  <a:txBody>
                    <a:bodyPr/>
                    <a:lstStyle/>
                    <a:p>
                      <a:pPr algn="r"/>
                      <a:r>
                        <a:rPr lang="es-ES_tradnl" sz="1600" b="1" dirty="0" smtClean="0"/>
                        <a:t>2</a:t>
                      </a:r>
                      <a:endParaRPr lang="en-US" sz="1600" b="1" dirty="0"/>
                    </a:p>
                  </a:txBody>
                  <a:tcPr/>
                </a:tc>
                <a:tc>
                  <a:txBody>
                    <a:bodyPr/>
                    <a:lstStyle/>
                    <a:p>
                      <a:pPr algn="r"/>
                      <a:r>
                        <a:rPr lang="es-ES_tradnl" sz="1600" b="1" dirty="0" smtClean="0"/>
                        <a:t>3</a:t>
                      </a:r>
                      <a:endParaRPr lang="en-US" sz="1600" b="1" dirty="0"/>
                    </a:p>
                  </a:txBody>
                  <a:tcPr/>
                </a:tc>
                <a:tc>
                  <a:txBody>
                    <a:bodyPr/>
                    <a:lstStyle/>
                    <a:p>
                      <a:pPr algn="r"/>
                      <a:r>
                        <a:rPr lang="es-ES_tradnl" sz="1600" b="1" dirty="0" smtClean="0"/>
                        <a:t>6000</a:t>
                      </a:r>
                      <a:endParaRPr lang="en-US" sz="1600" b="1" dirty="0"/>
                    </a:p>
                  </a:txBody>
                  <a:tcPr/>
                </a:tc>
              </a:tr>
              <a:tr h="370840">
                <a:tc>
                  <a:txBody>
                    <a:bodyPr/>
                    <a:lstStyle/>
                    <a:p>
                      <a:r>
                        <a:rPr lang="es-ES_tradnl" dirty="0" smtClean="0"/>
                        <a:t>Almacén</a:t>
                      </a:r>
                      <a:r>
                        <a:rPr lang="es-ES_tradnl" baseline="0" dirty="0" smtClean="0"/>
                        <a:t> 3 </a:t>
                      </a:r>
                      <a:endParaRPr lang="en-US" dirty="0"/>
                    </a:p>
                  </a:txBody>
                  <a:tcPr/>
                </a:tc>
                <a:tc>
                  <a:txBody>
                    <a:bodyPr/>
                    <a:lstStyle/>
                    <a:p>
                      <a:pPr algn="r"/>
                      <a:r>
                        <a:rPr lang="es-ES_tradnl" sz="1600" b="1" dirty="0" smtClean="0"/>
                        <a:t>2</a:t>
                      </a:r>
                      <a:endParaRPr lang="en-US" sz="1600" b="1" dirty="0"/>
                    </a:p>
                  </a:txBody>
                  <a:tcPr/>
                </a:tc>
                <a:tc>
                  <a:txBody>
                    <a:bodyPr/>
                    <a:lstStyle/>
                    <a:p>
                      <a:pPr algn="r"/>
                      <a:r>
                        <a:rPr lang="es-ES_tradnl" sz="1600" b="1" dirty="0" smtClean="0"/>
                        <a:t>5</a:t>
                      </a:r>
                      <a:endParaRPr lang="en-US" sz="1600" b="1" dirty="0"/>
                    </a:p>
                  </a:txBody>
                  <a:tcPr/>
                </a:tc>
                <a:tc>
                  <a:txBody>
                    <a:bodyPr/>
                    <a:lstStyle/>
                    <a:p>
                      <a:pPr algn="r"/>
                      <a:r>
                        <a:rPr lang="es-ES_tradnl" sz="1600" b="1" dirty="0" smtClean="0"/>
                        <a:t>4</a:t>
                      </a:r>
                      <a:endParaRPr lang="en-US" sz="1600" b="1" dirty="0"/>
                    </a:p>
                  </a:txBody>
                  <a:tcPr/>
                </a:tc>
                <a:tc>
                  <a:txBody>
                    <a:bodyPr/>
                    <a:lstStyle/>
                    <a:p>
                      <a:pPr algn="r"/>
                      <a:r>
                        <a:rPr lang="es-ES_tradnl" sz="1600" b="1" dirty="0" smtClean="0"/>
                        <a:t>5</a:t>
                      </a:r>
                      <a:endParaRPr lang="en-US" sz="1600" b="1" dirty="0"/>
                    </a:p>
                  </a:txBody>
                  <a:tcPr/>
                </a:tc>
                <a:tc>
                  <a:txBody>
                    <a:bodyPr/>
                    <a:lstStyle/>
                    <a:p>
                      <a:pPr algn="r"/>
                      <a:r>
                        <a:rPr lang="es-ES_tradnl" sz="1600" b="1" dirty="0" smtClean="0"/>
                        <a:t>2500</a:t>
                      </a:r>
                      <a:endParaRPr lang="en-US" sz="1600" b="1" dirty="0"/>
                    </a:p>
                  </a:txBody>
                  <a:tcPr/>
                </a:tc>
              </a:tr>
              <a:tr h="370840">
                <a:tc>
                  <a:txBody>
                    <a:bodyPr/>
                    <a:lstStyle/>
                    <a:p>
                      <a:r>
                        <a:rPr lang="es-ES_tradnl" dirty="0" smtClean="0"/>
                        <a:t>Demanda</a:t>
                      </a:r>
                      <a:endParaRPr lang="en-US" dirty="0"/>
                    </a:p>
                  </a:txBody>
                  <a:tcPr/>
                </a:tc>
                <a:tc>
                  <a:txBody>
                    <a:bodyPr/>
                    <a:lstStyle/>
                    <a:p>
                      <a:pPr algn="r"/>
                      <a:r>
                        <a:rPr lang="es-ES_tradnl" sz="1600" b="1" dirty="0" smtClean="0"/>
                        <a:t>6000</a:t>
                      </a:r>
                      <a:endParaRPr lang="en-US" sz="1600" b="1" dirty="0"/>
                    </a:p>
                  </a:txBody>
                  <a:tcPr/>
                </a:tc>
                <a:tc>
                  <a:txBody>
                    <a:bodyPr/>
                    <a:lstStyle/>
                    <a:p>
                      <a:pPr algn="r"/>
                      <a:r>
                        <a:rPr lang="es-ES_tradnl" sz="1600" b="1" dirty="0" smtClean="0"/>
                        <a:t>4000</a:t>
                      </a:r>
                      <a:endParaRPr lang="en-US" sz="1600" b="1" dirty="0"/>
                    </a:p>
                  </a:txBody>
                  <a:tcPr/>
                </a:tc>
                <a:tc>
                  <a:txBody>
                    <a:bodyPr/>
                    <a:lstStyle/>
                    <a:p>
                      <a:pPr algn="r"/>
                      <a:r>
                        <a:rPr lang="es-ES_tradnl" sz="1600" b="1" dirty="0" smtClean="0"/>
                        <a:t>2000</a:t>
                      </a:r>
                      <a:endParaRPr lang="en-US" sz="1600" b="1" dirty="0"/>
                    </a:p>
                  </a:txBody>
                  <a:tcPr/>
                </a:tc>
                <a:tc>
                  <a:txBody>
                    <a:bodyPr/>
                    <a:lstStyle/>
                    <a:p>
                      <a:pPr algn="r"/>
                      <a:r>
                        <a:rPr lang="es-ES_tradnl" sz="1600" b="1" dirty="0" smtClean="0"/>
                        <a:t>1500</a:t>
                      </a:r>
                      <a:endParaRPr lang="en-US" sz="1600" b="1" dirty="0"/>
                    </a:p>
                  </a:txBody>
                  <a:tcPr/>
                </a:tc>
                <a:tc>
                  <a:txBody>
                    <a:bodyPr/>
                    <a:lstStyle/>
                    <a:p>
                      <a:pPr algn="r"/>
                      <a:endParaRPr lang="en-US" sz="1600" b="1" dirty="0"/>
                    </a:p>
                  </a:txBody>
                  <a:tcPr/>
                </a:tc>
              </a:tr>
            </a:tbl>
          </a:graphicData>
        </a:graphic>
      </p:graphicFrame>
      <p:sp>
        <p:nvSpPr>
          <p:cNvPr id="5" name="4 Rectángulo"/>
          <p:cNvSpPr/>
          <p:nvPr/>
        </p:nvSpPr>
        <p:spPr>
          <a:xfrm>
            <a:off x="2971801"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 Rectángulo"/>
          <p:cNvSpPr/>
          <p:nvPr/>
        </p:nvSpPr>
        <p:spPr>
          <a:xfrm>
            <a:off x="2971801" y="4495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6 Rectángulo"/>
          <p:cNvSpPr/>
          <p:nvPr/>
        </p:nvSpPr>
        <p:spPr>
          <a:xfrm>
            <a:off x="2985869" y="4862732"/>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 Rectángulo"/>
          <p:cNvSpPr/>
          <p:nvPr/>
        </p:nvSpPr>
        <p:spPr>
          <a:xfrm>
            <a:off x="4267201"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8 Rectángulo"/>
          <p:cNvSpPr/>
          <p:nvPr/>
        </p:nvSpPr>
        <p:spPr>
          <a:xfrm>
            <a:off x="4267201" y="4495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Rectángulo"/>
          <p:cNvSpPr/>
          <p:nvPr/>
        </p:nvSpPr>
        <p:spPr>
          <a:xfrm>
            <a:off x="4267201" y="4842804"/>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10 Rectángulo"/>
          <p:cNvSpPr/>
          <p:nvPr/>
        </p:nvSpPr>
        <p:spPr>
          <a:xfrm>
            <a:off x="5562601"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11 Rectángulo"/>
          <p:cNvSpPr/>
          <p:nvPr/>
        </p:nvSpPr>
        <p:spPr>
          <a:xfrm>
            <a:off x="5562601" y="4495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12 Rectángulo"/>
          <p:cNvSpPr/>
          <p:nvPr/>
        </p:nvSpPr>
        <p:spPr>
          <a:xfrm>
            <a:off x="5562601" y="4876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13 Rectángulo"/>
          <p:cNvSpPr/>
          <p:nvPr/>
        </p:nvSpPr>
        <p:spPr>
          <a:xfrm>
            <a:off x="6705600"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14 Rectángulo"/>
          <p:cNvSpPr/>
          <p:nvPr/>
        </p:nvSpPr>
        <p:spPr>
          <a:xfrm>
            <a:off x="6705600" y="4495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15 Rectángulo"/>
          <p:cNvSpPr/>
          <p:nvPr/>
        </p:nvSpPr>
        <p:spPr>
          <a:xfrm>
            <a:off x="6705600" y="4876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16 CuadroTexto"/>
          <p:cNvSpPr txBox="1"/>
          <p:nvPr/>
        </p:nvSpPr>
        <p:spPr>
          <a:xfrm>
            <a:off x="2971800" y="5715000"/>
            <a:ext cx="533400" cy="381000"/>
          </a:xfrm>
          <a:prstGeom prst="rect">
            <a:avLst/>
          </a:prstGeom>
          <a:noFill/>
        </p:spPr>
        <p:txBody>
          <a:bodyPr wrap="square" rtlCol="0">
            <a:spAutoFit/>
          </a:bodyPr>
          <a:lstStyle/>
          <a:p>
            <a:r>
              <a:rPr lang="es-ES_tradnl" dirty="0" smtClean="0"/>
              <a:t>1</a:t>
            </a:r>
            <a:endParaRPr lang="en-US" dirty="0"/>
          </a:p>
        </p:txBody>
      </p:sp>
      <p:sp>
        <p:nvSpPr>
          <p:cNvPr id="18" name="17 CuadroTexto"/>
          <p:cNvSpPr txBox="1"/>
          <p:nvPr/>
        </p:nvSpPr>
        <p:spPr>
          <a:xfrm>
            <a:off x="4191000" y="5715000"/>
            <a:ext cx="533400" cy="381000"/>
          </a:xfrm>
          <a:prstGeom prst="rect">
            <a:avLst/>
          </a:prstGeom>
          <a:noFill/>
        </p:spPr>
        <p:txBody>
          <a:bodyPr wrap="square" rtlCol="0">
            <a:spAutoFit/>
          </a:bodyPr>
          <a:lstStyle/>
          <a:p>
            <a:r>
              <a:rPr lang="es-ES_tradnl" dirty="0" smtClean="0"/>
              <a:t>3</a:t>
            </a:r>
            <a:endParaRPr lang="en-US" dirty="0"/>
          </a:p>
        </p:txBody>
      </p:sp>
      <p:sp>
        <p:nvSpPr>
          <p:cNvPr id="19" name="18 CuadroTexto"/>
          <p:cNvSpPr txBox="1"/>
          <p:nvPr/>
        </p:nvSpPr>
        <p:spPr>
          <a:xfrm>
            <a:off x="8305800" y="4038600"/>
            <a:ext cx="533400" cy="381000"/>
          </a:xfrm>
          <a:prstGeom prst="rect">
            <a:avLst/>
          </a:prstGeom>
          <a:noFill/>
        </p:spPr>
        <p:txBody>
          <a:bodyPr wrap="square" rtlCol="0">
            <a:spAutoFit/>
          </a:bodyPr>
          <a:lstStyle/>
          <a:p>
            <a:r>
              <a:rPr lang="es-ES_tradnl" dirty="0" smtClean="0"/>
              <a:t>1</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MÉTODO DE VOLGEL </a:t>
            </a:r>
            <a:endParaRPr lang="en-US" dirty="0"/>
          </a:p>
        </p:txBody>
      </p:sp>
      <p:sp>
        <p:nvSpPr>
          <p:cNvPr id="3" name="2 Marcador de contenido"/>
          <p:cNvSpPr>
            <a:spLocks noGrp="1"/>
          </p:cNvSpPr>
          <p:nvPr>
            <p:ph idx="1"/>
          </p:nvPr>
        </p:nvSpPr>
        <p:spPr/>
        <p:txBody>
          <a:bodyPr>
            <a:normAutofit lnSpcReduction="10000"/>
          </a:bodyPr>
          <a:lstStyle/>
          <a:p>
            <a:r>
              <a:rPr lang="es-ES_tradnl" dirty="0" smtClean="0"/>
              <a:t>Se selecciona aquella fila o columna que posea la mayor diferencia y considerando aquella variable de menor costo en la misma se asigna la mayor cantidad de producto posible. Si hubiese dos columnas con la misma diferencia se selecciona una al azar. </a:t>
            </a:r>
          </a:p>
          <a:p>
            <a:r>
              <a:rPr lang="es-ES_tradnl" dirty="0" smtClean="0"/>
              <a:t>El proceso se repite continuamente hasta cubrir toda la demanda y agotar toda la oferta.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MÉTODO DE VOLGEL. EJEMPLO</a:t>
            </a:r>
            <a:endParaRPr lang="en-US" dirty="0"/>
          </a:p>
        </p:txBody>
      </p:sp>
      <p:sp>
        <p:nvSpPr>
          <p:cNvPr id="3" name="2 Marcador de contenido"/>
          <p:cNvSpPr>
            <a:spLocks noGrp="1"/>
          </p:cNvSpPr>
          <p:nvPr>
            <p:ph idx="1"/>
          </p:nvPr>
        </p:nvSpPr>
        <p:spPr/>
        <p:txBody>
          <a:bodyPr/>
          <a:lstStyle/>
          <a:p>
            <a:r>
              <a:rPr lang="es-ES_tradnl" dirty="0" smtClean="0"/>
              <a:t>Una empresa tiene tres plantas en diferentes zonas y distribuye su producto en cuatro mercados diferentes. Los costos de distribución se presentan en la siguiente tabla. </a:t>
            </a:r>
          </a:p>
          <a:p>
            <a:endParaRPr lang="es-ES_tradnl" dirty="0" smtClean="0"/>
          </a:p>
          <a:p>
            <a:pPr>
              <a:buNone/>
            </a:pPr>
            <a:r>
              <a:rPr lang="es-ES_tradnl" dirty="0" smtClean="0"/>
              <a:t>    Se pide: Calcule el costo mínimo empleando el método de </a:t>
            </a:r>
            <a:r>
              <a:rPr lang="es-ES_tradnl" dirty="0" err="1" smtClean="0"/>
              <a:t>Volgel</a:t>
            </a:r>
            <a:r>
              <a:rPr lang="es-ES_tradnl" dirty="0" smtClean="0"/>
              <a:t>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3 Marcador de contenido"/>
          <p:cNvGraphicFramePr>
            <a:graphicFrameLocks/>
          </p:cNvGraphicFramePr>
          <p:nvPr/>
        </p:nvGraphicFramePr>
        <p:xfrm>
          <a:off x="914400" y="1600200"/>
          <a:ext cx="7131629" cy="1854200"/>
        </p:xfrm>
        <a:graphic>
          <a:graphicData uri="http://schemas.openxmlformats.org/drawingml/2006/table">
            <a:tbl>
              <a:tblPr firstRow="1" bandRow="1">
                <a:tableStyleId>{5C22544A-7EE6-4342-B048-85BDC9FD1C3A}</a:tableStyleId>
              </a:tblPr>
              <a:tblGrid>
                <a:gridCol w="1258522"/>
                <a:gridCol w="1190723"/>
                <a:gridCol w="1296660"/>
                <a:gridCol w="1288186"/>
                <a:gridCol w="1048769"/>
                <a:gridCol w="1048769"/>
              </a:tblGrid>
              <a:tr h="370840">
                <a:tc>
                  <a:txBody>
                    <a:bodyPr/>
                    <a:lstStyle/>
                    <a:p>
                      <a:endParaRPr lang="en-US" dirty="0"/>
                    </a:p>
                  </a:txBody>
                  <a:tcPr/>
                </a:tc>
                <a:tc>
                  <a:txBody>
                    <a:bodyPr/>
                    <a:lstStyle/>
                    <a:p>
                      <a:r>
                        <a:rPr lang="es-ES_tradnl" dirty="0" err="1" smtClean="0"/>
                        <a:t>Merc</a:t>
                      </a:r>
                      <a:r>
                        <a:rPr lang="es-ES_tradnl" baseline="0" dirty="0" smtClean="0"/>
                        <a:t> 1 </a:t>
                      </a:r>
                      <a:r>
                        <a:rPr lang="es-ES_tradnl" dirty="0" smtClean="0"/>
                        <a:t> </a:t>
                      </a:r>
                      <a:endParaRPr lang="en-US" dirty="0"/>
                    </a:p>
                  </a:txBody>
                  <a:tcPr/>
                </a:tc>
                <a:tc>
                  <a:txBody>
                    <a:bodyPr/>
                    <a:lstStyle/>
                    <a:p>
                      <a:r>
                        <a:rPr lang="es-ES_tradnl" dirty="0" err="1" smtClean="0"/>
                        <a:t>Merc</a:t>
                      </a:r>
                      <a:r>
                        <a:rPr lang="es-ES_tradnl" dirty="0" smtClean="0"/>
                        <a:t> 2 </a:t>
                      </a:r>
                      <a:endParaRPr lang="en-US" dirty="0"/>
                    </a:p>
                  </a:txBody>
                  <a:tcPr/>
                </a:tc>
                <a:tc>
                  <a:txBody>
                    <a:bodyPr/>
                    <a:lstStyle/>
                    <a:p>
                      <a:r>
                        <a:rPr lang="es-ES_tradnl" dirty="0" err="1" smtClean="0"/>
                        <a:t>Merc</a:t>
                      </a:r>
                      <a:r>
                        <a:rPr lang="es-ES_tradnl" dirty="0" smtClean="0"/>
                        <a:t> 3 </a:t>
                      </a:r>
                      <a:endParaRPr lang="en-US" dirty="0"/>
                    </a:p>
                  </a:txBody>
                  <a:tcPr/>
                </a:tc>
                <a:tc>
                  <a:txBody>
                    <a:bodyPr/>
                    <a:lstStyle/>
                    <a:p>
                      <a:r>
                        <a:rPr lang="es-ES_tradnl" dirty="0" err="1" smtClean="0"/>
                        <a:t>Merc</a:t>
                      </a:r>
                      <a:r>
                        <a:rPr lang="es-ES_tradnl" dirty="0" smtClean="0"/>
                        <a:t> 4 </a:t>
                      </a:r>
                      <a:endParaRPr lang="en-US" dirty="0"/>
                    </a:p>
                  </a:txBody>
                  <a:tcPr/>
                </a:tc>
                <a:tc>
                  <a:txBody>
                    <a:bodyPr/>
                    <a:lstStyle/>
                    <a:p>
                      <a:r>
                        <a:rPr lang="es-ES_tradnl" dirty="0" smtClean="0"/>
                        <a:t>Oferta </a:t>
                      </a:r>
                      <a:endParaRPr lang="en-US" dirty="0"/>
                    </a:p>
                  </a:txBody>
                  <a:tcPr/>
                </a:tc>
              </a:tr>
              <a:tr h="370840">
                <a:tc>
                  <a:txBody>
                    <a:bodyPr/>
                    <a:lstStyle/>
                    <a:p>
                      <a:r>
                        <a:rPr lang="es-ES_tradnl" dirty="0" smtClean="0"/>
                        <a:t>Planta 1 </a:t>
                      </a:r>
                      <a:endParaRPr lang="en-US" dirty="0"/>
                    </a:p>
                  </a:txBody>
                  <a:tcPr/>
                </a:tc>
                <a:tc>
                  <a:txBody>
                    <a:bodyPr/>
                    <a:lstStyle/>
                    <a:p>
                      <a:pPr algn="r"/>
                      <a:r>
                        <a:rPr lang="es-ES_tradnl" sz="1600" b="1" dirty="0" smtClean="0"/>
                        <a:t>10</a:t>
                      </a:r>
                      <a:endParaRPr lang="en-US" sz="1600" b="1" dirty="0"/>
                    </a:p>
                  </a:txBody>
                  <a:tcPr/>
                </a:tc>
                <a:tc>
                  <a:txBody>
                    <a:bodyPr/>
                    <a:lstStyle/>
                    <a:p>
                      <a:pPr algn="r"/>
                      <a:r>
                        <a:rPr lang="es-ES_tradnl" sz="1600" b="1" dirty="0" smtClean="0"/>
                        <a:t>   </a:t>
                      </a:r>
                      <a:r>
                        <a:rPr lang="es-ES_tradnl" sz="1600" b="1" dirty="0" smtClean="0">
                          <a:solidFill>
                            <a:srgbClr val="FF0000"/>
                          </a:solidFill>
                        </a:rPr>
                        <a:t> 5        </a:t>
                      </a:r>
                      <a:r>
                        <a:rPr lang="es-ES_tradnl" sz="1600" b="1" dirty="0" smtClean="0"/>
                        <a:t>20</a:t>
                      </a:r>
                      <a:endParaRPr lang="en-US" sz="1600" b="1" dirty="0"/>
                    </a:p>
                  </a:txBody>
                  <a:tcPr/>
                </a:tc>
                <a:tc>
                  <a:txBody>
                    <a:bodyPr/>
                    <a:lstStyle/>
                    <a:p>
                      <a:pPr algn="r"/>
                      <a:r>
                        <a:rPr lang="es-ES_tradnl" sz="1600" b="1" dirty="0" smtClean="0"/>
                        <a:t>6</a:t>
                      </a:r>
                      <a:endParaRPr lang="en-US" sz="1600" b="1" dirty="0"/>
                    </a:p>
                  </a:txBody>
                  <a:tcPr/>
                </a:tc>
                <a:tc>
                  <a:txBody>
                    <a:bodyPr/>
                    <a:lstStyle/>
                    <a:p>
                      <a:pPr algn="r"/>
                      <a:r>
                        <a:rPr lang="es-ES_tradnl" sz="1600" b="1" dirty="0" smtClean="0">
                          <a:solidFill>
                            <a:srgbClr val="FF0000"/>
                          </a:solidFill>
                        </a:rPr>
                        <a:t>25</a:t>
                      </a:r>
                      <a:r>
                        <a:rPr lang="es-ES_tradnl" sz="1600" b="1" dirty="0" smtClean="0"/>
                        <a:t>      5</a:t>
                      </a:r>
                      <a:endParaRPr lang="en-US" sz="1600" b="1" dirty="0"/>
                    </a:p>
                  </a:txBody>
                  <a:tcPr/>
                </a:tc>
                <a:tc>
                  <a:txBody>
                    <a:bodyPr/>
                    <a:lstStyle/>
                    <a:p>
                      <a:pPr algn="r"/>
                      <a:r>
                        <a:rPr lang="es-ES_tradnl" sz="1600" b="1" dirty="0" smtClean="0"/>
                        <a:t>30</a:t>
                      </a:r>
                      <a:endParaRPr lang="en-US" sz="1600" b="1" dirty="0"/>
                    </a:p>
                  </a:txBody>
                  <a:tcPr/>
                </a:tc>
              </a:tr>
              <a:tr h="370840">
                <a:tc>
                  <a:txBody>
                    <a:bodyPr/>
                    <a:lstStyle/>
                    <a:p>
                      <a:r>
                        <a:rPr lang="es-ES_tradnl" dirty="0" smtClean="0"/>
                        <a:t>Planta 2 </a:t>
                      </a:r>
                      <a:endParaRPr lang="en-US" dirty="0"/>
                    </a:p>
                  </a:txBody>
                  <a:tcPr/>
                </a:tc>
                <a:tc>
                  <a:txBody>
                    <a:bodyPr/>
                    <a:lstStyle/>
                    <a:p>
                      <a:pPr algn="r"/>
                      <a:r>
                        <a:rPr lang="es-ES_tradnl" sz="1600" b="1" dirty="0" smtClean="0"/>
                        <a:t>  </a:t>
                      </a:r>
                      <a:r>
                        <a:rPr lang="es-ES_tradnl" sz="1600" b="1" dirty="0" smtClean="0">
                          <a:solidFill>
                            <a:srgbClr val="FF0000"/>
                          </a:solidFill>
                        </a:rPr>
                        <a:t> 20         </a:t>
                      </a:r>
                      <a:r>
                        <a:rPr lang="es-ES_tradnl" sz="1600" b="1" dirty="0" smtClean="0"/>
                        <a:t>5</a:t>
                      </a:r>
                      <a:endParaRPr lang="en-US" sz="1600" b="1" dirty="0"/>
                    </a:p>
                  </a:txBody>
                  <a:tcPr/>
                </a:tc>
                <a:tc>
                  <a:txBody>
                    <a:bodyPr/>
                    <a:lstStyle/>
                    <a:p>
                      <a:pPr algn="r"/>
                      <a:r>
                        <a:rPr lang="es-ES_tradnl" sz="1600" b="1" dirty="0" smtClean="0">
                          <a:solidFill>
                            <a:srgbClr val="FF0000"/>
                          </a:solidFill>
                        </a:rPr>
                        <a:t>   10       </a:t>
                      </a:r>
                      <a:r>
                        <a:rPr lang="es-ES_tradnl" sz="1600" b="1" dirty="0" smtClean="0"/>
                        <a:t>17</a:t>
                      </a:r>
                      <a:endParaRPr lang="en-US" sz="1600" b="1" dirty="0"/>
                    </a:p>
                  </a:txBody>
                  <a:tcPr/>
                </a:tc>
                <a:tc>
                  <a:txBody>
                    <a:bodyPr/>
                    <a:lstStyle/>
                    <a:p>
                      <a:pPr algn="r"/>
                      <a:r>
                        <a:rPr lang="es-ES_tradnl" sz="1600" b="1" dirty="0" smtClean="0"/>
                        <a:t>29</a:t>
                      </a:r>
                      <a:endParaRPr lang="en-US" sz="1600" b="1" dirty="0"/>
                    </a:p>
                  </a:txBody>
                  <a:tcPr/>
                </a:tc>
                <a:tc>
                  <a:txBody>
                    <a:bodyPr/>
                    <a:lstStyle/>
                    <a:p>
                      <a:pPr algn="r"/>
                      <a:r>
                        <a:rPr lang="es-ES_tradnl" sz="1600" b="1" dirty="0" smtClean="0"/>
                        <a:t>22</a:t>
                      </a:r>
                      <a:endParaRPr lang="en-US" sz="1600" b="1" dirty="0"/>
                    </a:p>
                  </a:txBody>
                  <a:tcPr/>
                </a:tc>
                <a:tc>
                  <a:txBody>
                    <a:bodyPr/>
                    <a:lstStyle/>
                    <a:p>
                      <a:pPr algn="r"/>
                      <a:r>
                        <a:rPr lang="es-ES_tradnl" sz="1600" b="1" dirty="0" smtClean="0"/>
                        <a:t>30</a:t>
                      </a:r>
                      <a:endParaRPr lang="en-US" sz="1600" b="1" dirty="0"/>
                    </a:p>
                  </a:txBody>
                  <a:tcPr/>
                </a:tc>
              </a:tr>
              <a:tr h="370840">
                <a:tc>
                  <a:txBody>
                    <a:bodyPr/>
                    <a:lstStyle/>
                    <a:p>
                      <a:r>
                        <a:rPr lang="es-ES_tradnl" dirty="0" smtClean="0"/>
                        <a:t>Planta 3 </a:t>
                      </a:r>
                      <a:endParaRPr lang="en-US" dirty="0"/>
                    </a:p>
                  </a:txBody>
                  <a:tcPr/>
                </a:tc>
                <a:tc>
                  <a:txBody>
                    <a:bodyPr/>
                    <a:lstStyle/>
                    <a:p>
                      <a:pPr algn="r"/>
                      <a:r>
                        <a:rPr lang="es-ES_tradnl" sz="1600" b="1" dirty="0" smtClean="0"/>
                        <a:t>15</a:t>
                      </a:r>
                      <a:endParaRPr lang="en-US" sz="1600" b="1" dirty="0"/>
                    </a:p>
                  </a:txBody>
                  <a:tcPr/>
                </a:tc>
                <a:tc>
                  <a:txBody>
                    <a:bodyPr/>
                    <a:lstStyle/>
                    <a:p>
                      <a:pPr algn="r"/>
                      <a:r>
                        <a:rPr lang="es-ES_tradnl" sz="1600" b="1" dirty="0" smtClean="0">
                          <a:solidFill>
                            <a:srgbClr val="FF0000"/>
                          </a:solidFill>
                        </a:rPr>
                        <a:t>      5         </a:t>
                      </a:r>
                      <a:r>
                        <a:rPr lang="es-ES_tradnl" sz="1600" b="1" dirty="0" smtClean="0"/>
                        <a:t>25</a:t>
                      </a:r>
                      <a:endParaRPr lang="en-US" sz="1600" b="1" dirty="0"/>
                    </a:p>
                  </a:txBody>
                  <a:tcPr/>
                </a:tc>
                <a:tc>
                  <a:txBody>
                    <a:bodyPr/>
                    <a:lstStyle/>
                    <a:p>
                      <a:pPr algn="r"/>
                      <a:r>
                        <a:rPr lang="es-ES_tradnl" sz="1600" b="1" dirty="0" smtClean="0">
                          <a:solidFill>
                            <a:srgbClr val="FF0000"/>
                          </a:solidFill>
                        </a:rPr>
                        <a:t>15 </a:t>
                      </a:r>
                      <a:r>
                        <a:rPr lang="es-ES_tradnl" sz="1600" b="1" dirty="0" smtClean="0"/>
                        <a:t>        5</a:t>
                      </a:r>
                      <a:endParaRPr lang="en-US" sz="1600" b="1" dirty="0"/>
                    </a:p>
                  </a:txBody>
                  <a:tcPr/>
                </a:tc>
                <a:tc>
                  <a:txBody>
                    <a:bodyPr/>
                    <a:lstStyle/>
                    <a:p>
                      <a:pPr algn="r"/>
                      <a:r>
                        <a:rPr lang="es-ES_tradnl" sz="1600" b="1" dirty="0" smtClean="0"/>
                        <a:t>10</a:t>
                      </a:r>
                      <a:endParaRPr lang="en-US" sz="1600" b="1" dirty="0"/>
                    </a:p>
                  </a:txBody>
                  <a:tcPr/>
                </a:tc>
                <a:tc>
                  <a:txBody>
                    <a:bodyPr/>
                    <a:lstStyle/>
                    <a:p>
                      <a:pPr algn="r"/>
                      <a:r>
                        <a:rPr lang="es-ES_tradnl" sz="1600" b="1" dirty="0" smtClean="0"/>
                        <a:t>20</a:t>
                      </a:r>
                      <a:endParaRPr lang="en-US" sz="1600" b="1" dirty="0"/>
                    </a:p>
                  </a:txBody>
                  <a:tcPr/>
                </a:tc>
              </a:tr>
              <a:tr h="370840">
                <a:tc>
                  <a:txBody>
                    <a:bodyPr/>
                    <a:lstStyle/>
                    <a:p>
                      <a:r>
                        <a:rPr lang="es-ES_tradnl" dirty="0" smtClean="0"/>
                        <a:t>Demanda</a:t>
                      </a:r>
                      <a:endParaRPr lang="en-US" dirty="0"/>
                    </a:p>
                  </a:txBody>
                  <a:tcPr/>
                </a:tc>
                <a:tc>
                  <a:txBody>
                    <a:bodyPr/>
                    <a:lstStyle/>
                    <a:p>
                      <a:pPr algn="r"/>
                      <a:r>
                        <a:rPr lang="es-ES_tradnl" sz="1600" b="1" dirty="0" smtClean="0"/>
                        <a:t>20</a:t>
                      </a:r>
                      <a:endParaRPr lang="en-US" sz="1600" b="1" dirty="0"/>
                    </a:p>
                  </a:txBody>
                  <a:tcPr/>
                </a:tc>
                <a:tc>
                  <a:txBody>
                    <a:bodyPr/>
                    <a:lstStyle/>
                    <a:p>
                      <a:pPr algn="r"/>
                      <a:r>
                        <a:rPr lang="es-ES_tradnl" sz="1600" b="1" dirty="0" smtClean="0"/>
                        <a:t>20</a:t>
                      </a:r>
                      <a:endParaRPr lang="en-US" sz="1600" b="1" dirty="0"/>
                    </a:p>
                  </a:txBody>
                  <a:tcPr/>
                </a:tc>
                <a:tc>
                  <a:txBody>
                    <a:bodyPr/>
                    <a:lstStyle/>
                    <a:p>
                      <a:pPr algn="r"/>
                      <a:r>
                        <a:rPr lang="es-ES_tradnl" sz="1600" b="1" dirty="0" smtClean="0"/>
                        <a:t>15</a:t>
                      </a:r>
                      <a:endParaRPr lang="en-US" sz="1600" b="1" dirty="0"/>
                    </a:p>
                  </a:txBody>
                  <a:tcPr/>
                </a:tc>
                <a:tc>
                  <a:txBody>
                    <a:bodyPr/>
                    <a:lstStyle/>
                    <a:p>
                      <a:pPr algn="r"/>
                      <a:r>
                        <a:rPr lang="es-ES_tradnl" sz="1600" b="1" dirty="0" smtClean="0"/>
                        <a:t>25</a:t>
                      </a:r>
                      <a:endParaRPr lang="en-US" sz="1600" b="1" dirty="0"/>
                    </a:p>
                  </a:txBody>
                  <a:tcPr/>
                </a:tc>
                <a:tc>
                  <a:txBody>
                    <a:bodyPr/>
                    <a:lstStyle/>
                    <a:p>
                      <a:pPr algn="r"/>
                      <a:endParaRPr lang="en-US" sz="1600" b="1" dirty="0"/>
                    </a:p>
                  </a:txBody>
                  <a:tcPr/>
                </a:tc>
              </a:tr>
            </a:tbl>
          </a:graphicData>
        </a:graphic>
      </p:graphicFrame>
      <p:sp>
        <p:nvSpPr>
          <p:cNvPr id="6" name="5 Rectángulo"/>
          <p:cNvSpPr/>
          <p:nvPr/>
        </p:nvSpPr>
        <p:spPr>
          <a:xfrm>
            <a:off x="2971801" y="2057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6 Rectángulo"/>
          <p:cNvSpPr/>
          <p:nvPr/>
        </p:nvSpPr>
        <p:spPr>
          <a:xfrm>
            <a:off x="2971801"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 Rectángulo"/>
          <p:cNvSpPr/>
          <p:nvPr/>
        </p:nvSpPr>
        <p:spPr>
          <a:xfrm>
            <a:off x="2985869" y="2805332"/>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8 Rectángulo"/>
          <p:cNvSpPr/>
          <p:nvPr/>
        </p:nvSpPr>
        <p:spPr>
          <a:xfrm>
            <a:off x="4267201" y="2057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Rectángulo"/>
          <p:cNvSpPr/>
          <p:nvPr/>
        </p:nvSpPr>
        <p:spPr>
          <a:xfrm>
            <a:off x="4267201"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10 Rectángulo"/>
          <p:cNvSpPr/>
          <p:nvPr/>
        </p:nvSpPr>
        <p:spPr>
          <a:xfrm>
            <a:off x="4267201" y="2785404"/>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11 Rectángulo"/>
          <p:cNvSpPr/>
          <p:nvPr/>
        </p:nvSpPr>
        <p:spPr>
          <a:xfrm>
            <a:off x="5562601" y="2057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12 Rectángulo"/>
          <p:cNvSpPr/>
          <p:nvPr/>
        </p:nvSpPr>
        <p:spPr>
          <a:xfrm>
            <a:off x="5562601"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13 Rectángulo"/>
          <p:cNvSpPr/>
          <p:nvPr/>
        </p:nvSpPr>
        <p:spPr>
          <a:xfrm>
            <a:off x="5562601" y="2819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14 Rectángulo"/>
          <p:cNvSpPr/>
          <p:nvPr/>
        </p:nvSpPr>
        <p:spPr>
          <a:xfrm>
            <a:off x="6705600" y="2057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15 Rectángulo"/>
          <p:cNvSpPr/>
          <p:nvPr/>
        </p:nvSpPr>
        <p:spPr>
          <a:xfrm>
            <a:off x="6705600"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16 Rectángulo"/>
          <p:cNvSpPr/>
          <p:nvPr/>
        </p:nvSpPr>
        <p:spPr>
          <a:xfrm>
            <a:off x="6705600" y="2819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1 Título"/>
          <p:cNvSpPr>
            <a:spLocks noGrp="1"/>
          </p:cNvSpPr>
          <p:nvPr>
            <p:ph type="title"/>
          </p:nvPr>
        </p:nvSpPr>
        <p:spPr>
          <a:xfrm>
            <a:off x="457200" y="274638"/>
            <a:ext cx="8229600" cy="1143000"/>
          </a:xfrm>
        </p:spPr>
        <p:txBody>
          <a:bodyPr/>
          <a:lstStyle/>
          <a:p>
            <a:r>
              <a:rPr lang="es-ES_tradnl" dirty="0" smtClean="0"/>
              <a:t>MÉTODO DE VOLGEL </a:t>
            </a:r>
            <a:endParaRPr lang="en-US" dirty="0"/>
          </a:p>
        </p:txBody>
      </p:sp>
      <p:sp>
        <p:nvSpPr>
          <p:cNvPr id="23" name="22 CuadroTexto"/>
          <p:cNvSpPr txBox="1"/>
          <p:nvPr/>
        </p:nvSpPr>
        <p:spPr>
          <a:xfrm>
            <a:off x="1066800" y="4267200"/>
            <a:ext cx="4267200" cy="369332"/>
          </a:xfrm>
          <a:prstGeom prst="rect">
            <a:avLst/>
          </a:prstGeom>
          <a:noFill/>
        </p:spPr>
        <p:txBody>
          <a:bodyPr wrap="square" rtlCol="0">
            <a:spAutoFit/>
          </a:bodyPr>
          <a:lstStyle/>
          <a:p>
            <a:r>
              <a:rPr lang="es-ES_tradnl" dirty="0" smtClean="0"/>
              <a:t>Costo Mínimo :   695 </a:t>
            </a:r>
            <a:r>
              <a:rPr lang="es-ES_tradnl" dirty="0" err="1" smtClean="0"/>
              <a:t>u.m.</a:t>
            </a:r>
            <a:r>
              <a:rPr lang="es-ES_tradnl"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Subtítulo"/>
          <p:cNvSpPr txBox="1">
            <a:spLocks/>
          </p:cNvSpPr>
          <p:nvPr/>
        </p:nvSpPr>
        <p:spPr>
          <a:xfrm>
            <a:off x="304800" y="381000"/>
            <a:ext cx="8839200" cy="838200"/>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_tradnl" sz="4000" b="0" i="0" u="none" strike="noStrike" kern="1200" cap="none" spc="0" normalizeH="0" baseline="0" noProof="0" dirty="0" smtClean="0">
                <a:ln>
                  <a:noFill/>
                </a:ln>
                <a:solidFill>
                  <a:schemeClr val="tx1"/>
                </a:solidFill>
                <a:effectLst/>
                <a:uLnTx/>
                <a:uFillTx/>
                <a:latin typeface="+mn-lt"/>
                <a:ea typeface="+mn-ea"/>
                <a:cs typeface="+mn-cs"/>
              </a:rPr>
              <a:t>ESTUDIO TÉCNICO: Partes</a:t>
            </a:r>
            <a:r>
              <a:rPr kumimoji="0" lang="es-ES_tradnl" sz="4000" b="0" i="0" u="none" strike="noStrike" kern="1200" cap="none" spc="0" normalizeH="0" noProof="0" dirty="0" smtClean="0">
                <a:ln>
                  <a:noFill/>
                </a:ln>
                <a:solidFill>
                  <a:schemeClr val="tx1"/>
                </a:solidFill>
                <a:effectLst/>
                <a:uLnTx/>
                <a:uFillTx/>
                <a:latin typeface="+mn-lt"/>
                <a:ea typeface="+mn-ea"/>
                <a:cs typeface="+mn-cs"/>
              </a:rPr>
              <a:t> </a:t>
            </a:r>
            <a:r>
              <a:rPr kumimoji="0" lang="es-ES_tradnl" sz="4000" b="0" i="0" u="none" strike="noStrike" kern="1200" cap="none" spc="0" normalizeH="0" baseline="0" noProof="0" dirty="0" smtClean="0">
                <a:ln>
                  <a:noFill/>
                </a:ln>
                <a:solidFill>
                  <a:schemeClr val="tx1"/>
                </a:solidFill>
                <a:effectLst/>
                <a:uLnTx/>
                <a:uFillTx/>
                <a:latin typeface="+mn-lt"/>
                <a:ea typeface="+mn-ea"/>
                <a:cs typeface="+mn-cs"/>
              </a:rPr>
              <a:t>que</a:t>
            </a:r>
            <a:r>
              <a:rPr kumimoji="0" lang="es-ES_tradnl" sz="4000" b="0" i="0" u="none" strike="noStrike" kern="1200" cap="none" spc="0" normalizeH="0" noProof="0" dirty="0" smtClean="0">
                <a:ln>
                  <a:noFill/>
                </a:ln>
                <a:solidFill>
                  <a:schemeClr val="tx1"/>
                </a:solidFill>
                <a:effectLst/>
                <a:uLnTx/>
                <a:uFillTx/>
                <a:latin typeface="+mn-lt"/>
                <a:ea typeface="+mn-ea"/>
                <a:cs typeface="+mn-cs"/>
              </a:rPr>
              <a:t> como mínimo debe contener. </a:t>
            </a:r>
            <a:r>
              <a:rPr kumimoji="0" lang="es-ES_tradnl" sz="40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4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5 CuadroTexto"/>
          <p:cNvSpPr txBox="1"/>
          <p:nvPr/>
        </p:nvSpPr>
        <p:spPr>
          <a:xfrm>
            <a:off x="533400" y="1371600"/>
            <a:ext cx="8229600" cy="4893647"/>
          </a:xfrm>
          <a:prstGeom prst="rect">
            <a:avLst/>
          </a:prstGeom>
          <a:noFill/>
        </p:spPr>
        <p:txBody>
          <a:bodyPr wrap="square" rtlCol="0">
            <a:spAutoFit/>
          </a:bodyPr>
          <a:lstStyle/>
          <a:p>
            <a:r>
              <a:rPr lang="es-ES_tradnl" sz="2400" dirty="0" smtClean="0"/>
              <a:t>Descripción de la Ingeniería del proyecto </a:t>
            </a:r>
          </a:p>
          <a:p>
            <a:endParaRPr lang="es-ES_tradnl" sz="2400" dirty="0"/>
          </a:p>
          <a:p>
            <a:r>
              <a:rPr lang="es-ES_tradnl" sz="2400" dirty="0" smtClean="0"/>
              <a:t>Tamaño optimo de planta </a:t>
            </a:r>
          </a:p>
          <a:p>
            <a:endParaRPr lang="es-ES_tradnl" sz="2400" dirty="0"/>
          </a:p>
          <a:p>
            <a:r>
              <a:rPr lang="es-ES_tradnl" sz="2400" dirty="0" smtClean="0"/>
              <a:t>Localización de la planta</a:t>
            </a:r>
          </a:p>
          <a:p>
            <a:endParaRPr lang="es-ES_tradnl" sz="2400" dirty="0"/>
          </a:p>
          <a:p>
            <a:r>
              <a:rPr lang="es-ES_tradnl" sz="2400" dirty="0" smtClean="0"/>
              <a:t>Descripción de procedimientos-estimación de tiempos.  </a:t>
            </a:r>
          </a:p>
          <a:p>
            <a:endParaRPr lang="es-ES_tradnl" sz="2400" dirty="0"/>
          </a:p>
          <a:p>
            <a:r>
              <a:rPr lang="es-ES_tradnl" sz="2400" dirty="0" smtClean="0"/>
              <a:t>Distribución de la planta </a:t>
            </a:r>
          </a:p>
          <a:p>
            <a:endParaRPr lang="es-ES_tradnl" sz="2400" dirty="0"/>
          </a:p>
          <a:p>
            <a:r>
              <a:rPr lang="es-ES_tradnl" sz="2400" dirty="0" smtClean="0"/>
              <a:t>Recursos necesarios: humanos, materiales</a:t>
            </a:r>
          </a:p>
          <a:p>
            <a:endParaRPr lang="es-ES_tradnl" sz="2400" dirty="0"/>
          </a:p>
          <a:p>
            <a:r>
              <a:rPr lang="es-ES_tradnl" sz="2400" dirty="0" smtClean="0"/>
              <a:t>Determinación de la organización </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3400" y="0"/>
            <a:ext cx="8229600" cy="1143000"/>
          </a:xfrm>
        </p:spPr>
        <p:txBody>
          <a:bodyPr/>
          <a:lstStyle/>
          <a:p>
            <a:r>
              <a:rPr lang="es-ES_tradnl" dirty="0" smtClean="0"/>
              <a:t>2. MÉTODO CUALITATIVO </a:t>
            </a:r>
            <a:endParaRPr lang="en-US" dirty="0"/>
          </a:p>
        </p:txBody>
      </p:sp>
      <p:sp>
        <p:nvSpPr>
          <p:cNvPr id="3" name="2 Marcador de contenido"/>
          <p:cNvSpPr>
            <a:spLocks noGrp="1"/>
          </p:cNvSpPr>
          <p:nvPr>
            <p:ph idx="1"/>
          </p:nvPr>
        </p:nvSpPr>
        <p:spPr>
          <a:xfrm>
            <a:off x="304800" y="1143000"/>
            <a:ext cx="8229600" cy="1676400"/>
          </a:xfrm>
          <a:solidFill>
            <a:srgbClr val="00B050"/>
          </a:solidFill>
        </p:spPr>
        <p:txBody>
          <a:bodyPr>
            <a:normAutofit/>
          </a:bodyPr>
          <a:lstStyle/>
          <a:p>
            <a:pPr algn="just"/>
            <a:r>
              <a:rPr lang="es-ES_tradnl" sz="2400" dirty="0" smtClean="0"/>
              <a:t>A través de este método se identifican factores que se consideran relevantes para la ubicación del proyecto, se ponderan y se valoran cada opción con el objeto elegir la mejor de las opciones planteadas. </a:t>
            </a:r>
            <a:endParaRPr lang="en-US" sz="2400" dirty="0"/>
          </a:p>
        </p:txBody>
      </p:sp>
      <p:sp>
        <p:nvSpPr>
          <p:cNvPr id="4" name="3 CuadroTexto"/>
          <p:cNvSpPr txBox="1"/>
          <p:nvPr/>
        </p:nvSpPr>
        <p:spPr>
          <a:xfrm>
            <a:off x="533400" y="2971800"/>
            <a:ext cx="8229600" cy="3477875"/>
          </a:xfrm>
          <a:prstGeom prst="rect">
            <a:avLst/>
          </a:prstGeom>
          <a:noFill/>
        </p:spPr>
        <p:txBody>
          <a:bodyPr wrap="square" rtlCol="0">
            <a:spAutoFit/>
          </a:bodyPr>
          <a:lstStyle/>
          <a:p>
            <a:r>
              <a:rPr lang="es-ES_tradnl" sz="2000" dirty="0" smtClean="0"/>
              <a:t>PROCEDIMIENTO: </a:t>
            </a:r>
          </a:p>
          <a:p>
            <a:endParaRPr lang="es-ES_tradnl" sz="2000" dirty="0" smtClean="0"/>
          </a:p>
          <a:p>
            <a:pPr>
              <a:buFont typeface="Arial" charset="0"/>
              <a:buChar char="•"/>
            </a:pPr>
            <a:r>
              <a:rPr lang="es-ES_tradnl" sz="2000" dirty="0" smtClean="0"/>
              <a:t>Listar los factores relevantes para el proyecto. </a:t>
            </a:r>
          </a:p>
          <a:p>
            <a:pPr>
              <a:buFont typeface="Arial" charset="0"/>
              <a:buChar char="•"/>
            </a:pPr>
            <a:r>
              <a:rPr lang="es-ES_tradnl" sz="2000" dirty="0" smtClean="0"/>
              <a:t>Ponderar cada factor de acuerdo a su relevancia (todos los pesos deben sumar 1 es decir representan el 100% de los factores considerados).</a:t>
            </a:r>
          </a:p>
          <a:p>
            <a:pPr>
              <a:buFont typeface="Arial" charset="0"/>
              <a:buChar char="•"/>
            </a:pPr>
            <a:r>
              <a:rPr lang="es-ES_tradnl" sz="2000" dirty="0" smtClean="0"/>
              <a:t>Listar las opciones disponibles </a:t>
            </a:r>
          </a:p>
          <a:p>
            <a:pPr>
              <a:buFont typeface="Arial" charset="0"/>
              <a:buChar char="•"/>
            </a:pPr>
            <a:r>
              <a:rPr lang="es-ES_tradnl" sz="2000" dirty="0" smtClean="0"/>
              <a:t>Evaluar cada opción en función de los factores considerados. Asignar valores en una escala predefinida (representando el mayor valor una mejor calificación). </a:t>
            </a:r>
          </a:p>
          <a:p>
            <a:pPr>
              <a:buFont typeface="Arial" charset="0"/>
              <a:buChar char="•"/>
            </a:pPr>
            <a:r>
              <a:rPr lang="es-ES_tradnl" sz="2000" dirty="0" smtClean="0"/>
              <a:t>Calcular la suma ponderada de cada opción y elegir la </a:t>
            </a:r>
            <a:r>
              <a:rPr lang="es-ES_tradnl" sz="2000" dirty="0" err="1" smtClean="0"/>
              <a:t>opcion</a:t>
            </a:r>
            <a:r>
              <a:rPr lang="es-ES_tradnl" sz="2000" dirty="0" smtClean="0"/>
              <a:t> con mayor valor. </a:t>
            </a:r>
            <a:endParaRPr 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81000" y="3810001"/>
            <a:ext cx="8229600" cy="2286000"/>
          </a:xfrm>
        </p:spPr>
        <p:txBody>
          <a:bodyPr/>
          <a:lstStyle/>
          <a:p>
            <a:r>
              <a:rPr lang="es-ES_tradnl" dirty="0" smtClean="0"/>
              <a:t>EJERCICIO: </a:t>
            </a:r>
          </a:p>
          <a:p>
            <a:pPr>
              <a:buNone/>
            </a:pPr>
            <a:r>
              <a:rPr lang="es-ES_tradnl" dirty="0" smtClean="0"/>
              <a:t>	Identificar factores que deben ser relevantes a considerar en la localización de la Universidad planteada. </a:t>
            </a:r>
            <a:endParaRPr lang="en-US" dirty="0"/>
          </a:p>
        </p:txBody>
      </p:sp>
      <p:sp>
        <p:nvSpPr>
          <p:cNvPr id="4" name="1 Título"/>
          <p:cNvSpPr>
            <a:spLocks noGrp="1"/>
          </p:cNvSpPr>
          <p:nvPr>
            <p:ph type="title"/>
          </p:nvPr>
        </p:nvSpPr>
        <p:spPr>
          <a:xfrm>
            <a:off x="533400" y="228600"/>
            <a:ext cx="8229600" cy="1143000"/>
          </a:xfrm>
        </p:spPr>
        <p:txBody>
          <a:bodyPr/>
          <a:lstStyle/>
          <a:p>
            <a:r>
              <a:rPr lang="es-ES_tradnl" dirty="0" smtClean="0"/>
              <a:t>2. MÉTODO CUALITATIVO </a:t>
            </a:r>
            <a:endParaRPr lang="en-US" dirty="0"/>
          </a:p>
        </p:txBody>
      </p:sp>
      <p:graphicFrame>
        <p:nvGraphicFramePr>
          <p:cNvPr id="5" name="3 Marcador de contenido"/>
          <p:cNvGraphicFramePr>
            <a:graphicFrameLocks/>
          </p:cNvGraphicFramePr>
          <p:nvPr/>
        </p:nvGraphicFramePr>
        <p:xfrm>
          <a:off x="609600" y="1371600"/>
          <a:ext cx="7131629" cy="2153920"/>
        </p:xfrm>
        <a:graphic>
          <a:graphicData uri="http://schemas.openxmlformats.org/drawingml/2006/table">
            <a:tbl>
              <a:tblPr firstRow="1" bandRow="1">
                <a:tableStyleId>{5C22544A-7EE6-4342-B048-85BDC9FD1C3A}</a:tableStyleId>
              </a:tblPr>
              <a:tblGrid>
                <a:gridCol w="1258522"/>
                <a:gridCol w="875078"/>
                <a:gridCol w="1295400"/>
                <a:gridCol w="1066800"/>
                <a:gridCol w="1066800"/>
                <a:gridCol w="1569029"/>
              </a:tblGrid>
              <a:tr h="370840">
                <a:tc>
                  <a:txBody>
                    <a:bodyPr/>
                    <a:lstStyle/>
                    <a:p>
                      <a:endParaRPr lang="en-US" dirty="0"/>
                    </a:p>
                  </a:txBody>
                  <a:tcPr/>
                </a:tc>
                <a:tc>
                  <a:txBody>
                    <a:bodyPr/>
                    <a:lstStyle/>
                    <a:p>
                      <a:r>
                        <a:rPr lang="es-ES_tradnl" dirty="0" err="1" smtClean="0"/>
                        <a:t>Pond</a:t>
                      </a:r>
                      <a:r>
                        <a:rPr lang="es-ES_tradnl" dirty="0" smtClean="0"/>
                        <a:t>. </a:t>
                      </a:r>
                      <a:endParaRPr lang="en-US" dirty="0"/>
                    </a:p>
                  </a:txBody>
                  <a:tcPr/>
                </a:tc>
                <a:tc>
                  <a:txBody>
                    <a:bodyPr/>
                    <a:lstStyle/>
                    <a:p>
                      <a:r>
                        <a:rPr lang="es-ES_tradnl" dirty="0" smtClean="0"/>
                        <a:t>Opción</a:t>
                      </a:r>
                      <a:r>
                        <a:rPr lang="es-ES_tradnl" baseline="0" dirty="0" smtClean="0"/>
                        <a:t> 1 (</a:t>
                      </a:r>
                      <a:r>
                        <a:rPr lang="es-ES_tradnl" baseline="0" dirty="0" err="1" smtClean="0"/>
                        <a:t>Calif</a:t>
                      </a:r>
                      <a:r>
                        <a:rPr lang="es-ES_tradnl" baseline="0" dirty="0" smtClean="0"/>
                        <a:t>. )</a:t>
                      </a:r>
                      <a:endParaRPr lang="en-US" dirty="0"/>
                    </a:p>
                  </a:txBody>
                  <a:tcPr/>
                </a:tc>
                <a:tc>
                  <a:txBody>
                    <a:bodyPr/>
                    <a:lstStyle/>
                    <a:p>
                      <a:r>
                        <a:rPr lang="es-ES_tradnl" dirty="0" smtClean="0"/>
                        <a:t>Opción 2 (</a:t>
                      </a:r>
                      <a:r>
                        <a:rPr lang="es-ES_tradnl" dirty="0" err="1" smtClean="0"/>
                        <a:t>Calif</a:t>
                      </a:r>
                      <a:r>
                        <a:rPr lang="es-ES_tradnl" dirty="0" smtClean="0"/>
                        <a:t>.</a:t>
                      </a:r>
                      <a:endParaRPr lang="en-US" dirty="0"/>
                    </a:p>
                  </a:txBody>
                  <a:tcPr/>
                </a:tc>
                <a:tc>
                  <a:txBody>
                    <a:bodyPr/>
                    <a:lstStyle/>
                    <a:p>
                      <a:r>
                        <a:rPr lang="es-ES_tradnl" dirty="0" smtClean="0"/>
                        <a:t>Opción</a:t>
                      </a:r>
                      <a:r>
                        <a:rPr lang="es-ES_tradnl" baseline="0" dirty="0" smtClean="0"/>
                        <a:t> 1 (</a:t>
                      </a:r>
                      <a:r>
                        <a:rPr lang="es-ES_tradnl" baseline="0" dirty="0" err="1" smtClean="0"/>
                        <a:t>Pond</a:t>
                      </a:r>
                      <a:r>
                        <a:rPr lang="es-ES_tradnl" baseline="0" dirty="0" smtClean="0"/>
                        <a:t>)</a:t>
                      </a:r>
                      <a:endParaRPr lang="en-US" dirty="0"/>
                    </a:p>
                  </a:txBody>
                  <a:tcPr/>
                </a:tc>
                <a:tc>
                  <a:txBody>
                    <a:bodyPr/>
                    <a:lstStyle/>
                    <a:p>
                      <a:r>
                        <a:rPr lang="es-ES_tradnl" dirty="0" smtClean="0"/>
                        <a:t>Opción</a:t>
                      </a:r>
                      <a:r>
                        <a:rPr lang="es-ES_tradnl" baseline="0" dirty="0" smtClean="0"/>
                        <a:t> 2 (</a:t>
                      </a:r>
                      <a:r>
                        <a:rPr lang="es-ES_tradnl" baseline="0" dirty="0" err="1" smtClean="0"/>
                        <a:t>Pond</a:t>
                      </a:r>
                      <a:r>
                        <a:rPr lang="es-ES_tradnl" baseline="0" dirty="0" smtClean="0"/>
                        <a:t>)</a:t>
                      </a:r>
                      <a:endParaRPr lang="en-US" dirty="0"/>
                    </a:p>
                  </a:txBody>
                  <a:tcPr/>
                </a:tc>
              </a:tr>
              <a:tr h="370840">
                <a:tc>
                  <a:txBody>
                    <a:bodyPr/>
                    <a:lstStyle/>
                    <a:p>
                      <a:r>
                        <a:rPr lang="es-ES_tradnl" dirty="0" smtClean="0"/>
                        <a:t>Factor 1</a:t>
                      </a:r>
                      <a:endParaRPr lang="en-US" dirty="0"/>
                    </a:p>
                  </a:txBody>
                  <a:tcPr/>
                </a:tc>
                <a:tc>
                  <a:txBody>
                    <a:bodyPr/>
                    <a:lstStyle/>
                    <a:p>
                      <a:pPr algn="r"/>
                      <a:r>
                        <a:rPr lang="es-ES_tradnl" sz="1600" b="1" dirty="0" smtClean="0"/>
                        <a:t>0.7</a:t>
                      </a:r>
                      <a:endParaRPr lang="en-US" sz="1600" b="1" dirty="0"/>
                    </a:p>
                  </a:txBody>
                  <a:tcPr/>
                </a:tc>
                <a:tc>
                  <a:txBody>
                    <a:bodyPr/>
                    <a:lstStyle/>
                    <a:p>
                      <a:pPr algn="r"/>
                      <a:r>
                        <a:rPr lang="es-ES_tradnl" sz="1600" b="1" dirty="0" smtClean="0"/>
                        <a:t>80</a:t>
                      </a:r>
                      <a:endParaRPr lang="en-US" sz="1600" b="1" dirty="0"/>
                    </a:p>
                  </a:txBody>
                  <a:tcPr/>
                </a:tc>
                <a:tc>
                  <a:txBody>
                    <a:bodyPr/>
                    <a:lstStyle/>
                    <a:p>
                      <a:pPr algn="r"/>
                      <a:r>
                        <a:rPr lang="es-ES_tradnl" sz="1600" b="1" dirty="0" smtClean="0"/>
                        <a:t>70</a:t>
                      </a:r>
                      <a:endParaRPr lang="en-US" sz="1600" b="1" dirty="0"/>
                    </a:p>
                  </a:txBody>
                  <a:tcPr/>
                </a:tc>
                <a:tc>
                  <a:txBody>
                    <a:bodyPr/>
                    <a:lstStyle/>
                    <a:p>
                      <a:pPr algn="r"/>
                      <a:r>
                        <a:rPr lang="es-ES_tradnl" sz="1600" b="1" dirty="0" smtClean="0"/>
                        <a:t>56</a:t>
                      </a:r>
                      <a:endParaRPr lang="en-US" sz="1600" b="1" dirty="0"/>
                    </a:p>
                  </a:txBody>
                  <a:tcPr/>
                </a:tc>
                <a:tc>
                  <a:txBody>
                    <a:bodyPr/>
                    <a:lstStyle/>
                    <a:p>
                      <a:pPr algn="r"/>
                      <a:r>
                        <a:rPr lang="es-ES_tradnl" sz="1600" b="1" dirty="0" smtClean="0"/>
                        <a:t>49</a:t>
                      </a:r>
                      <a:endParaRPr lang="en-US" sz="1600" b="1" dirty="0"/>
                    </a:p>
                  </a:txBody>
                  <a:tcPr/>
                </a:tc>
              </a:tr>
              <a:tr h="401320">
                <a:tc>
                  <a:txBody>
                    <a:bodyPr/>
                    <a:lstStyle/>
                    <a:p>
                      <a:r>
                        <a:rPr lang="es-ES_tradnl" dirty="0" smtClean="0"/>
                        <a:t>Factor</a:t>
                      </a:r>
                      <a:r>
                        <a:rPr lang="es-ES_tradnl" baseline="0" dirty="0" smtClean="0"/>
                        <a:t> 2 </a:t>
                      </a:r>
                      <a:r>
                        <a:rPr lang="es-ES_tradnl" dirty="0" smtClean="0"/>
                        <a:t> </a:t>
                      </a:r>
                      <a:endParaRPr lang="en-US" dirty="0"/>
                    </a:p>
                  </a:txBody>
                  <a:tcPr/>
                </a:tc>
                <a:tc>
                  <a:txBody>
                    <a:bodyPr/>
                    <a:lstStyle/>
                    <a:p>
                      <a:pPr algn="r"/>
                      <a:r>
                        <a:rPr lang="es-ES_tradnl" sz="1600" b="1" dirty="0" smtClean="0"/>
                        <a:t>0.2</a:t>
                      </a:r>
                      <a:endParaRPr lang="en-US" sz="1600" b="1" dirty="0"/>
                    </a:p>
                  </a:txBody>
                  <a:tcPr/>
                </a:tc>
                <a:tc>
                  <a:txBody>
                    <a:bodyPr/>
                    <a:lstStyle/>
                    <a:p>
                      <a:pPr algn="r"/>
                      <a:r>
                        <a:rPr lang="es-ES_tradnl" sz="1600" b="1" dirty="0" smtClean="0"/>
                        <a:t>30</a:t>
                      </a:r>
                      <a:endParaRPr lang="en-US" sz="1600" b="1" dirty="0"/>
                    </a:p>
                  </a:txBody>
                  <a:tcPr/>
                </a:tc>
                <a:tc>
                  <a:txBody>
                    <a:bodyPr/>
                    <a:lstStyle/>
                    <a:p>
                      <a:pPr algn="r"/>
                      <a:r>
                        <a:rPr lang="es-ES_tradnl" sz="1600" b="1" dirty="0" smtClean="0"/>
                        <a:t>10</a:t>
                      </a:r>
                      <a:endParaRPr lang="en-US" sz="1600" b="1" dirty="0"/>
                    </a:p>
                  </a:txBody>
                  <a:tcPr/>
                </a:tc>
                <a:tc>
                  <a:txBody>
                    <a:bodyPr/>
                    <a:lstStyle/>
                    <a:p>
                      <a:pPr algn="r"/>
                      <a:r>
                        <a:rPr lang="es-ES_tradnl" sz="1600" b="1" dirty="0" smtClean="0"/>
                        <a:t>6</a:t>
                      </a:r>
                      <a:endParaRPr lang="en-US" sz="1600" b="1" dirty="0"/>
                    </a:p>
                  </a:txBody>
                  <a:tcPr/>
                </a:tc>
                <a:tc>
                  <a:txBody>
                    <a:bodyPr/>
                    <a:lstStyle/>
                    <a:p>
                      <a:pPr algn="r"/>
                      <a:r>
                        <a:rPr lang="es-ES_tradnl" sz="1600" b="1" dirty="0" smtClean="0"/>
                        <a:t>2</a:t>
                      </a:r>
                      <a:endParaRPr lang="en-US" sz="1600" b="1" dirty="0"/>
                    </a:p>
                  </a:txBody>
                  <a:tcPr/>
                </a:tc>
              </a:tr>
              <a:tr h="370840">
                <a:tc>
                  <a:txBody>
                    <a:bodyPr/>
                    <a:lstStyle/>
                    <a:p>
                      <a:r>
                        <a:rPr lang="es-ES_tradnl" dirty="0" smtClean="0"/>
                        <a:t>Factor</a:t>
                      </a:r>
                      <a:r>
                        <a:rPr lang="es-ES_tradnl" baseline="0" dirty="0" smtClean="0"/>
                        <a:t> 2 </a:t>
                      </a:r>
                      <a:endParaRPr lang="en-US" dirty="0"/>
                    </a:p>
                  </a:txBody>
                  <a:tcPr/>
                </a:tc>
                <a:tc>
                  <a:txBody>
                    <a:bodyPr/>
                    <a:lstStyle/>
                    <a:p>
                      <a:pPr algn="r"/>
                      <a:r>
                        <a:rPr lang="es-ES_tradnl" sz="1600" b="1" dirty="0" smtClean="0"/>
                        <a:t>0.1</a:t>
                      </a:r>
                      <a:endParaRPr lang="en-US" sz="1600" b="1" dirty="0"/>
                    </a:p>
                  </a:txBody>
                  <a:tcPr/>
                </a:tc>
                <a:tc>
                  <a:txBody>
                    <a:bodyPr/>
                    <a:lstStyle/>
                    <a:p>
                      <a:pPr algn="r"/>
                      <a:r>
                        <a:rPr lang="es-ES_tradnl" sz="1600" b="1" dirty="0" smtClean="0"/>
                        <a:t>40</a:t>
                      </a:r>
                      <a:endParaRPr lang="en-US" sz="1600" b="1" dirty="0"/>
                    </a:p>
                  </a:txBody>
                  <a:tcPr/>
                </a:tc>
                <a:tc>
                  <a:txBody>
                    <a:bodyPr/>
                    <a:lstStyle/>
                    <a:p>
                      <a:pPr algn="r"/>
                      <a:r>
                        <a:rPr lang="es-ES_tradnl" sz="1600" b="1" dirty="0" smtClean="0"/>
                        <a:t>20</a:t>
                      </a:r>
                      <a:endParaRPr lang="en-US" sz="1600" b="1" dirty="0"/>
                    </a:p>
                  </a:txBody>
                  <a:tcPr/>
                </a:tc>
                <a:tc>
                  <a:txBody>
                    <a:bodyPr/>
                    <a:lstStyle/>
                    <a:p>
                      <a:pPr algn="r"/>
                      <a:r>
                        <a:rPr lang="es-ES_tradnl" sz="1600" b="1" dirty="0" smtClean="0"/>
                        <a:t>4</a:t>
                      </a:r>
                      <a:endParaRPr lang="en-US" sz="1600" b="1" dirty="0"/>
                    </a:p>
                  </a:txBody>
                  <a:tcPr/>
                </a:tc>
                <a:tc>
                  <a:txBody>
                    <a:bodyPr/>
                    <a:lstStyle/>
                    <a:p>
                      <a:pPr algn="r"/>
                      <a:r>
                        <a:rPr lang="es-ES_tradnl" sz="1600" b="1" dirty="0" smtClean="0"/>
                        <a:t>2</a:t>
                      </a:r>
                      <a:endParaRPr lang="en-US" sz="1600" b="1" dirty="0"/>
                    </a:p>
                  </a:txBody>
                  <a:tcPr/>
                </a:tc>
              </a:tr>
              <a:tr h="370840">
                <a:tc>
                  <a:txBody>
                    <a:bodyPr/>
                    <a:lstStyle/>
                    <a:p>
                      <a:r>
                        <a:rPr lang="es-ES_tradnl" baseline="0" dirty="0" smtClean="0"/>
                        <a:t>Total  </a:t>
                      </a:r>
                      <a:endParaRPr lang="en-US" dirty="0"/>
                    </a:p>
                  </a:txBody>
                  <a:tcPr/>
                </a:tc>
                <a:tc>
                  <a:txBody>
                    <a:bodyPr/>
                    <a:lstStyle/>
                    <a:p>
                      <a:pPr algn="r"/>
                      <a:r>
                        <a:rPr lang="es-ES_tradnl" sz="1600" b="1" dirty="0" smtClean="0"/>
                        <a:t>1 </a:t>
                      </a:r>
                      <a:endParaRPr lang="en-US" sz="1600" b="1" dirty="0"/>
                    </a:p>
                  </a:txBody>
                  <a:tcPr/>
                </a:tc>
                <a:tc>
                  <a:txBody>
                    <a:bodyPr/>
                    <a:lstStyle/>
                    <a:p>
                      <a:pPr algn="r"/>
                      <a:endParaRPr lang="en-US" sz="1600" b="1" dirty="0"/>
                    </a:p>
                  </a:txBody>
                  <a:tcPr/>
                </a:tc>
                <a:tc>
                  <a:txBody>
                    <a:bodyPr/>
                    <a:lstStyle/>
                    <a:p>
                      <a:pPr algn="r"/>
                      <a:endParaRPr lang="en-US" sz="1600" b="1" dirty="0"/>
                    </a:p>
                  </a:txBody>
                  <a:tcPr/>
                </a:tc>
                <a:tc>
                  <a:txBody>
                    <a:bodyPr/>
                    <a:lstStyle/>
                    <a:p>
                      <a:pPr algn="r"/>
                      <a:r>
                        <a:rPr lang="es-ES_tradnl" sz="1600" b="1" dirty="0" smtClean="0"/>
                        <a:t>64</a:t>
                      </a:r>
                      <a:endParaRPr lang="en-US" sz="1600" b="1" dirty="0"/>
                    </a:p>
                  </a:txBody>
                  <a:tcPr/>
                </a:tc>
                <a:tc>
                  <a:txBody>
                    <a:bodyPr/>
                    <a:lstStyle/>
                    <a:p>
                      <a:pPr algn="r"/>
                      <a:r>
                        <a:rPr lang="es-ES_tradnl" sz="1600" b="1" dirty="0" smtClean="0"/>
                        <a:t>53</a:t>
                      </a:r>
                      <a:endParaRPr lang="en-US" sz="1600" b="1" dirty="0"/>
                    </a:p>
                  </a:txBody>
                  <a:tcPr/>
                </a:tc>
              </a:tr>
            </a:tbl>
          </a:graphicData>
        </a:graphic>
      </p:graphicFrame>
      <p:sp>
        <p:nvSpPr>
          <p:cNvPr id="18" name="17 Elipse"/>
          <p:cNvSpPr/>
          <p:nvPr/>
        </p:nvSpPr>
        <p:spPr>
          <a:xfrm>
            <a:off x="5638800" y="3200400"/>
            <a:ext cx="6858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18 CuadroTexto"/>
          <p:cNvSpPr txBox="1"/>
          <p:nvPr/>
        </p:nvSpPr>
        <p:spPr>
          <a:xfrm>
            <a:off x="7086600" y="3733800"/>
            <a:ext cx="1600200" cy="646331"/>
          </a:xfrm>
          <a:prstGeom prst="rect">
            <a:avLst/>
          </a:prstGeom>
          <a:solidFill>
            <a:srgbClr val="92D050"/>
          </a:solidFill>
        </p:spPr>
        <p:txBody>
          <a:bodyPr wrap="square" rtlCol="0">
            <a:spAutoFit/>
          </a:bodyPr>
          <a:lstStyle/>
          <a:p>
            <a:r>
              <a:rPr lang="es-ES_tradnl" dirty="0" smtClean="0"/>
              <a:t>Opción mas atractiva </a:t>
            </a:r>
            <a:endParaRPr lang="en-US" dirty="0"/>
          </a:p>
        </p:txBody>
      </p:sp>
      <p:cxnSp>
        <p:nvCxnSpPr>
          <p:cNvPr id="21" name="20 Conector recto de flecha"/>
          <p:cNvCxnSpPr/>
          <p:nvPr/>
        </p:nvCxnSpPr>
        <p:spPr>
          <a:xfrm rot="10800000">
            <a:off x="6096000" y="3657600"/>
            <a:ext cx="68580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Subtítulo"/>
          <p:cNvSpPr txBox="1">
            <a:spLocks/>
          </p:cNvSpPr>
          <p:nvPr/>
        </p:nvSpPr>
        <p:spPr>
          <a:xfrm>
            <a:off x="304800" y="381000"/>
            <a:ext cx="8839200" cy="838200"/>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_tradnl" sz="4000" b="0" i="0" u="none" strike="noStrike" kern="1200" cap="none" spc="0" normalizeH="0" baseline="0" noProof="0" dirty="0" smtClean="0">
                <a:ln>
                  <a:noFill/>
                </a:ln>
                <a:solidFill>
                  <a:schemeClr val="tx1"/>
                </a:solidFill>
                <a:effectLst/>
                <a:uLnTx/>
                <a:uFillTx/>
                <a:latin typeface="+mn-lt"/>
                <a:ea typeface="+mn-ea"/>
                <a:cs typeface="+mn-cs"/>
              </a:rPr>
              <a:t>ESTUDIO TÉCNICO: Partes</a:t>
            </a:r>
            <a:r>
              <a:rPr kumimoji="0" lang="es-ES_tradnl" sz="4000" b="0" i="0" u="none" strike="noStrike" kern="1200" cap="none" spc="0" normalizeH="0" noProof="0" dirty="0" smtClean="0">
                <a:ln>
                  <a:noFill/>
                </a:ln>
                <a:solidFill>
                  <a:schemeClr val="tx1"/>
                </a:solidFill>
                <a:effectLst/>
                <a:uLnTx/>
                <a:uFillTx/>
                <a:latin typeface="+mn-lt"/>
                <a:ea typeface="+mn-ea"/>
                <a:cs typeface="+mn-cs"/>
              </a:rPr>
              <a:t> </a:t>
            </a:r>
            <a:r>
              <a:rPr kumimoji="0" lang="es-ES_tradnl" sz="4000" b="0" i="0" u="none" strike="noStrike" kern="1200" cap="none" spc="0" normalizeH="0" baseline="0" noProof="0" dirty="0" smtClean="0">
                <a:ln>
                  <a:noFill/>
                </a:ln>
                <a:solidFill>
                  <a:schemeClr val="tx1"/>
                </a:solidFill>
                <a:effectLst/>
                <a:uLnTx/>
                <a:uFillTx/>
                <a:latin typeface="+mn-lt"/>
                <a:ea typeface="+mn-ea"/>
                <a:cs typeface="+mn-cs"/>
              </a:rPr>
              <a:t>que</a:t>
            </a:r>
            <a:r>
              <a:rPr kumimoji="0" lang="es-ES_tradnl" sz="4000" b="0" i="0" u="none" strike="noStrike" kern="1200" cap="none" spc="0" normalizeH="0" noProof="0" dirty="0" smtClean="0">
                <a:ln>
                  <a:noFill/>
                </a:ln>
                <a:solidFill>
                  <a:schemeClr val="tx1"/>
                </a:solidFill>
                <a:effectLst/>
                <a:uLnTx/>
                <a:uFillTx/>
                <a:latin typeface="+mn-lt"/>
                <a:ea typeface="+mn-ea"/>
                <a:cs typeface="+mn-cs"/>
              </a:rPr>
              <a:t> como mínimo debe contener. </a:t>
            </a:r>
            <a:r>
              <a:rPr kumimoji="0" lang="es-ES_tradnl" sz="40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4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4 CuadroTexto"/>
          <p:cNvSpPr txBox="1"/>
          <p:nvPr/>
        </p:nvSpPr>
        <p:spPr>
          <a:xfrm>
            <a:off x="533400" y="1371600"/>
            <a:ext cx="8229600" cy="4893647"/>
          </a:xfrm>
          <a:prstGeom prst="rect">
            <a:avLst/>
          </a:prstGeom>
          <a:noFill/>
        </p:spPr>
        <p:txBody>
          <a:bodyPr wrap="square" rtlCol="0">
            <a:spAutoFit/>
          </a:bodyPr>
          <a:lstStyle/>
          <a:p>
            <a:pPr>
              <a:buFont typeface="Wingdings" pitchFamily="2" charset="2"/>
              <a:buChar char="ü"/>
            </a:pPr>
            <a:r>
              <a:rPr lang="es-ES_tradnl" sz="2400" dirty="0" smtClean="0"/>
              <a:t>Tamaño optimo de planta </a:t>
            </a:r>
          </a:p>
          <a:p>
            <a:endParaRPr lang="es-ES_tradnl" sz="2400" dirty="0" smtClean="0"/>
          </a:p>
          <a:p>
            <a:pPr>
              <a:buFont typeface="Wingdings" pitchFamily="2" charset="2"/>
              <a:buChar char="ü"/>
            </a:pPr>
            <a:r>
              <a:rPr lang="es-ES_tradnl" sz="2400" dirty="0" smtClean="0"/>
              <a:t>Localización de la planta</a:t>
            </a:r>
          </a:p>
          <a:p>
            <a:endParaRPr lang="es-ES_tradnl" sz="2400" dirty="0" smtClean="0"/>
          </a:p>
          <a:p>
            <a:pPr>
              <a:buFont typeface="Wingdings" pitchFamily="2" charset="2"/>
              <a:buChar char="ü"/>
            </a:pPr>
            <a:r>
              <a:rPr lang="es-ES_tradnl" sz="2400" dirty="0" smtClean="0"/>
              <a:t>Descripción de la Ingeniería del proyecto   </a:t>
            </a:r>
          </a:p>
          <a:p>
            <a:endParaRPr lang="es-ES_tradnl" sz="2400" dirty="0"/>
          </a:p>
          <a:p>
            <a:r>
              <a:rPr lang="es-ES_tradnl" sz="2400" dirty="0" smtClean="0"/>
              <a:t>Descripción de procedimientos-estimación de tiempos.  </a:t>
            </a:r>
          </a:p>
          <a:p>
            <a:endParaRPr lang="es-ES_tradnl" sz="2400" dirty="0"/>
          </a:p>
          <a:p>
            <a:r>
              <a:rPr lang="es-ES_tradnl" sz="2400" dirty="0" smtClean="0"/>
              <a:t>Distribución de la planta </a:t>
            </a:r>
          </a:p>
          <a:p>
            <a:endParaRPr lang="es-ES_tradnl" sz="2400" dirty="0"/>
          </a:p>
          <a:p>
            <a:r>
              <a:rPr lang="es-ES_tradnl" sz="2400" dirty="0" smtClean="0"/>
              <a:t>Recursos necesarios: humanos, materiales, maquinaria. </a:t>
            </a:r>
          </a:p>
          <a:p>
            <a:endParaRPr lang="es-ES_tradnl" sz="2400" dirty="0"/>
          </a:p>
          <a:p>
            <a:r>
              <a:rPr lang="es-ES_tradnl" sz="2400" dirty="0" smtClean="0"/>
              <a:t>Determinación de la organización </a:t>
            </a:r>
            <a:endParaRPr lang="en-US"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800" dirty="0" smtClean="0"/>
              <a:t>DESCRIPCIÓN DE LA INGENIERÍA DEL PROYECTO</a:t>
            </a:r>
            <a:endParaRPr lang="en-US" sz="2800" dirty="0"/>
          </a:p>
        </p:txBody>
      </p:sp>
      <p:sp>
        <p:nvSpPr>
          <p:cNvPr id="3" name="2 Marcador de contenido"/>
          <p:cNvSpPr>
            <a:spLocks noGrp="1"/>
          </p:cNvSpPr>
          <p:nvPr>
            <p:ph idx="1"/>
          </p:nvPr>
        </p:nvSpPr>
        <p:spPr/>
        <p:txBody>
          <a:bodyPr/>
          <a:lstStyle/>
          <a:p>
            <a:pPr>
              <a:buNone/>
            </a:pPr>
            <a:r>
              <a:rPr lang="es-ES_tradnl" dirty="0" smtClean="0"/>
              <a:t>INGENIERÍA DEL PROYECTO </a:t>
            </a:r>
            <a:endParaRPr lang="en-US" dirty="0"/>
          </a:p>
        </p:txBody>
      </p:sp>
      <p:sp>
        <p:nvSpPr>
          <p:cNvPr id="4" name="3 Flecha derecha"/>
          <p:cNvSpPr/>
          <p:nvPr/>
        </p:nvSpPr>
        <p:spPr>
          <a:xfrm>
            <a:off x="5181600" y="1828800"/>
            <a:ext cx="381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 CuadroTexto"/>
          <p:cNvSpPr txBox="1"/>
          <p:nvPr/>
        </p:nvSpPr>
        <p:spPr>
          <a:xfrm>
            <a:off x="5791200" y="1447800"/>
            <a:ext cx="3352800" cy="5139869"/>
          </a:xfrm>
          <a:prstGeom prst="rect">
            <a:avLst/>
          </a:prstGeom>
          <a:noFill/>
        </p:spPr>
        <p:txBody>
          <a:bodyPr wrap="square" rtlCol="0">
            <a:spAutoFit/>
          </a:bodyPr>
          <a:lstStyle/>
          <a:p>
            <a:r>
              <a:rPr lang="es-ES_tradnl" sz="2400" b="1" dirty="0" smtClean="0"/>
              <a:t>Instalación y funcionamiento de la planta</a:t>
            </a:r>
            <a:r>
              <a:rPr lang="es-ES_tradnl" dirty="0" smtClean="0"/>
              <a:t>. </a:t>
            </a:r>
          </a:p>
          <a:p>
            <a:endParaRPr lang="es-ES_tradnl" dirty="0" smtClean="0"/>
          </a:p>
          <a:p>
            <a:pPr>
              <a:buFont typeface="Arial" charset="0"/>
              <a:buChar char="•"/>
            </a:pPr>
            <a:r>
              <a:rPr lang="es-ES_tradnl" sz="2000" dirty="0" smtClean="0"/>
              <a:t>Descripción del proceso de producción. </a:t>
            </a:r>
          </a:p>
          <a:p>
            <a:pPr>
              <a:buFont typeface="Arial" charset="0"/>
              <a:buChar char="•"/>
            </a:pPr>
            <a:r>
              <a:rPr lang="es-ES_tradnl" sz="2000" dirty="0" smtClean="0"/>
              <a:t>Identificación – Adquisición del equipo y maquinaria. </a:t>
            </a:r>
          </a:p>
          <a:p>
            <a:pPr>
              <a:buFont typeface="Arial" charset="0"/>
              <a:buChar char="•"/>
            </a:pPr>
            <a:r>
              <a:rPr lang="es-ES_tradnl" sz="2000" dirty="0" smtClean="0"/>
              <a:t>Identificación de </a:t>
            </a:r>
            <a:r>
              <a:rPr lang="es-ES_tradnl" sz="2000" dirty="0" err="1" smtClean="0"/>
              <a:t>permisología</a:t>
            </a:r>
            <a:r>
              <a:rPr lang="es-ES_tradnl" sz="2000" dirty="0" smtClean="0"/>
              <a:t>, licencias.</a:t>
            </a:r>
          </a:p>
          <a:p>
            <a:pPr>
              <a:buFont typeface="Arial" charset="0"/>
              <a:buChar char="•"/>
            </a:pPr>
            <a:r>
              <a:rPr lang="es-ES_tradnl" sz="2000" dirty="0" smtClean="0"/>
              <a:t> Distribución de la planta </a:t>
            </a:r>
          </a:p>
          <a:p>
            <a:pPr>
              <a:buFont typeface="Arial" charset="0"/>
              <a:buChar char="•"/>
            </a:pPr>
            <a:r>
              <a:rPr lang="es-ES_tradnl" sz="2000" dirty="0" smtClean="0"/>
              <a:t>Identificación de la estructura jurídica.</a:t>
            </a:r>
          </a:p>
          <a:p>
            <a:pPr>
              <a:buFont typeface="Arial" charset="0"/>
              <a:buChar char="•"/>
            </a:pPr>
            <a:r>
              <a:rPr lang="es-ES_tradnl" sz="2000" dirty="0" smtClean="0"/>
              <a:t>Organización administrativa/ equipos de trabajo.  </a:t>
            </a:r>
          </a:p>
          <a:p>
            <a:pPr>
              <a:buFont typeface="Arial" charset="0"/>
              <a:buChar char="•"/>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Proceso de producción y descripción</a:t>
            </a:r>
            <a:endParaRPr lang="en-US" dirty="0"/>
          </a:p>
        </p:txBody>
      </p:sp>
      <p:sp>
        <p:nvSpPr>
          <p:cNvPr id="3" name="2 Marcador de contenido"/>
          <p:cNvSpPr>
            <a:spLocks noGrp="1"/>
          </p:cNvSpPr>
          <p:nvPr>
            <p:ph idx="1"/>
          </p:nvPr>
        </p:nvSpPr>
        <p:spPr>
          <a:xfrm>
            <a:off x="457200" y="1600201"/>
            <a:ext cx="8229600" cy="1676399"/>
          </a:xfrm>
        </p:spPr>
        <p:txBody>
          <a:bodyPr/>
          <a:lstStyle/>
          <a:p>
            <a:pPr>
              <a:buFont typeface="Arial" charset="0"/>
              <a:buChar char="•"/>
            </a:pPr>
            <a:r>
              <a:rPr lang="es-ES_tradnl" dirty="0" smtClean="0"/>
              <a:t>Proceso de producción: Proceso de transformación de materias primas a través de una técnica para obtener un bien o servicio.</a:t>
            </a:r>
            <a:endParaRPr lang="en-US" dirty="0"/>
          </a:p>
        </p:txBody>
      </p:sp>
      <p:sp>
        <p:nvSpPr>
          <p:cNvPr id="4" name="3 CuadroTexto"/>
          <p:cNvSpPr txBox="1"/>
          <p:nvPr/>
        </p:nvSpPr>
        <p:spPr>
          <a:xfrm>
            <a:off x="3429000" y="3733800"/>
            <a:ext cx="1676400" cy="523220"/>
          </a:xfrm>
          <a:prstGeom prst="rect">
            <a:avLst/>
          </a:prstGeom>
          <a:solidFill>
            <a:srgbClr val="00B0F0"/>
          </a:solidFill>
        </p:spPr>
        <p:txBody>
          <a:bodyPr wrap="square" rtlCol="0">
            <a:spAutoFit/>
          </a:bodyPr>
          <a:lstStyle/>
          <a:p>
            <a:r>
              <a:rPr lang="es-ES_tradnl" sz="2800" dirty="0" smtClean="0"/>
              <a:t>Empresa</a:t>
            </a:r>
          </a:p>
        </p:txBody>
      </p:sp>
      <p:sp>
        <p:nvSpPr>
          <p:cNvPr id="5" name="4 CuadroTexto"/>
          <p:cNvSpPr txBox="1"/>
          <p:nvPr/>
        </p:nvSpPr>
        <p:spPr>
          <a:xfrm>
            <a:off x="533400" y="3733800"/>
            <a:ext cx="1828800" cy="1384995"/>
          </a:xfrm>
          <a:prstGeom prst="rect">
            <a:avLst/>
          </a:prstGeom>
          <a:noFill/>
        </p:spPr>
        <p:txBody>
          <a:bodyPr wrap="square" rtlCol="0">
            <a:spAutoFit/>
          </a:bodyPr>
          <a:lstStyle/>
          <a:p>
            <a:r>
              <a:rPr lang="es-ES_tradnl" sz="2800" dirty="0" smtClean="0"/>
              <a:t>Insumo 1 </a:t>
            </a:r>
          </a:p>
          <a:p>
            <a:r>
              <a:rPr lang="es-ES_tradnl" sz="2800" dirty="0" smtClean="0"/>
              <a:t>Insumo 2 </a:t>
            </a:r>
          </a:p>
          <a:p>
            <a:r>
              <a:rPr lang="es-ES_tradnl" sz="2800" dirty="0" smtClean="0"/>
              <a:t>Insumo 3 </a:t>
            </a:r>
            <a:endParaRPr lang="en-US" sz="2800" dirty="0"/>
          </a:p>
        </p:txBody>
      </p:sp>
      <p:cxnSp>
        <p:nvCxnSpPr>
          <p:cNvPr id="7" name="6 Conector recto de flecha"/>
          <p:cNvCxnSpPr/>
          <p:nvPr/>
        </p:nvCxnSpPr>
        <p:spPr>
          <a:xfrm>
            <a:off x="2286000" y="4038600"/>
            <a:ext cx="106680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7 CuadroTexto"/>
          <p:cNvSpPr txBox="1"/>
          <p:nvPr/>
        </p:nvSpPr>
        <p:spPr>
          <a:xfrm>
            <a:off x="6096000" y="3733800"/>
            <a:ext cx="2209800" cy="954107"/>
          </a:xfrm>
          <a:prstGeom prst="rect">
            <a:avLst/>
          </a:prstGeom>
          <a:noFill/>
        </p:spPr>
        <p:txBody>
          <a:bodyPr wrap="square" rtlCol="0">
            <a:spAutoFit/>
          </a:bodyPr>
          <a:lstStyle/>
          <a:p>
            <a:r>
              <a:rPr lang="es-ES_tradnl" sz="2800" dirty="0" smtClean="0"/>
              <a:t>Bien o servicio</a:t>
            </a:r>
            <a:endParaRPr lang="en-US" sz="2800" dirty="0"/>
          </a:p>
        </p:txBody>
      </p:sp>
      <p:cxnSp>
        <p:nvCxnSpPr>
          <p:cNvPr id="9" name="8 Conector recto de flecha"/>
          <p:cNvCxnSpPr/>
          <p:nvPr/>
        </p:nvCxnSpPr>
        <p:spPr>
          <a:xfrm>
            <a:off x="5257800" y="4038600"/>
            <a:ext cx="76200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descr="C:\Users\Ruth\AppData\Local\Microsoft\Windows\Temporary Internet Files\Content.IE5\O90R3686\MM900284095[1].gif"/>
          <p:cNvPicPr>
            <a:picLocks noChangeAspect="1" noChangeArrowheads="1" noCrop="1"/>
          </p:cNvPicPr>
          <p:nvPr/>
        </p:nvPicPr>
        <p:blipFill>
          <a:blip r:embed="rId2" cstate="print"/>
          <a:srcRect/>
          <a:stretch>
            <a:fillRect/>
          </a:stretch>
        </p:blipFill>
        <p:spPr bwMode="auto">
          <a:xfrm>
            <a:off x="6324600" y="4495800"/>
            <a:ext cx="1295400" cy="1956881"/>
          </a:xfrm>
          <a:prstGeom prst="rect">
            <a:avLst/>
          </a:prstGeom>
          <a:noFill/>
        </p:spPr>
      </p:pic>
      <p:cxnSp>
        <p:nvCxnSpPr>
          <p:cNvPr id="13" name="12 Conector recto de flecha"/>
          <p:cNvCxnSpPr/>
          <p:nvPr/>
        </p:nvCxnSpPr>
        <p:spPr>
          <a:xfrm rot="10800000">
            <a:off x="4572000" y="4343400"/>
            <a:ext cx="1676400" cy="990600"/>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9" name="18 CuadroTexto"/>
          <p:cNvSpPr txBox="1"/>
          <p:nvPr/>
        </p:nvSpPr>
        <p:spPr>
          <a:xfrm>
            <a:off x="7620000" y="5181600"/>
            <a:ext cx="1219200" cy="646331"/>
          </a:xfrm>
          <a:prstGeom prst="rect">
            <a:avLst/>
          </a:prstGeom>
          <a:noFill/>
        </p:spPr>
        <p:txBody>
          <a:bodyPr wrap="square" rtlCol="0">
            <a:spAutoFit/>
          </a:bodyPr>
          <a:lstStyle/>
          <a:p>
            <a:r>
              <a:rPr lang="es-ES_tradnl" dirty="0" smtClean="0"/>
              <a:t>Identificar </a:t>
            </a:r>
            <a:r>
              <a:rPr lang="es-ES_tradnl" dirty="0" err="1" smtClean="0"/>
              <a:t>Técnología</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1000" y="381000"/>
            <a:ext cx="8229600" cy="1143000"/>
          </a:xfrm>
        </p:spPr>
        <p:txBody>
          <a:bodyPr>
            <a:normAutofit fontScale="90000"/>
          </a:bodyPr>
          <a:lstStyle/>
          <a:p>
            <a:r>
              <a:rPr lang="es-ES_tradnl" dirty="0" smtClean="0"/>
              <a:t>Proceso de producción y descripción</a:t>
            </a:r>
            <a:endParaRPr lang="en-US" dirty="0"/>
          </a:p>
        </p:txBody>
      </p:sp>
      <p:sp>
        <p:nvSpPr>
          <p:cNvPr id="3" name="2 Marcador de contenido"/>
          <p:cNvSpPr>
            <a:spLocks noGrp="1"/>
          </p:cNvSpPr>
          <p:nvPr>
            <p:ph idx="1"/>
          </p:nvPr>
        </p:nvSpPr>
        <p:spPr/>
        <p:txBody>
          <a:bodyPr>
            <a:normAutofit lnSpcReduction="10000"/>
          </a:bodyPr>
          <a:lstStyle/>
          <a:p>
            <a:pPr>
              <a:buNone/>
            </a:pPr>
            <a:r>
              <a:rPr lang="es-ES_tradnl" dirty="0" smtClean="0"/>
              <a:t>La identificación de la tecnología implica:</a:t>
            </a:r>
          </a:p>
          <a:p>
            <a:pPr>
              <a:buNone/>
            </a:pPr>
            <a:r>
              <a:rPr lang="es-ES_tradnl" dirty="0" smtClean="0"/>
              <a:t>Identificar el conocimiento técnico </a:t>
            </a:r>
          </a:p>
          <a:p>
            <a:pPr>
              <a:buNone/>
            </a:pPr>
            <a:r>
              <a:rPr lang="es-ES_tradnl" dirty="0" smtClean="0"/>
              <a:t>Maquinarias/ Capacidad </a:t>
            </a:r>
          </a:p>
          <a:p>
            <a:pPr>
              <a:buNone/>
            </a:pPr>
            <a:r>
              <a:rPr lang="es-ES_tradnl" dirty="0" smtClean="0"/>
              <a:t>Procesos</a:t>
            </a:r>
          </a:p>
          <a:p>
            <a:pPr>
              <a:buNone/>
            </a:pPr>
            <a:r>
              <a:rPr lang="es-ES_tradnl" dirty="0" smtClean="0"/>
              <a:t>Y tiempos</a:t>
            </a:r>
          </a:p>
          <a:p>
            <a:pPr>
              <a:buNone/>
            </a:pPr>
            <a:endParaRPr lang="es-ES_tradnl" dirty="0" smtClean="0"/>
          </a:p>
          <a:p>
            <a:pPr>
              <a:buNone/>
            </a:pPr>
            <a:r>
              <a:rPr lang="es-ES_tradnl" dirty="0" smtClean="0"/>
              <a:t>Asociados a una tarea específica asociada con la transformación de los insumos.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smtClean="0"/>
              <a:t>Análisis del proceso de producción</a:t>
            </a:r>
            <a:endParaRPr lang="en-US" dirty="0"/>
          </a:p>
        </p:txBody>
      </p:sp>
      <p:sp>
        <p:nvSpPr>
          <p:cNvPr id="3" name="2 Marcador de contenido"/>
          <p:cNvSpPr>
            <a:spLocks noGrp="1"/>
          </p:cNvSpPr>
          <p:nvPr>
            <p:ph idx="1"/>
          </p:nvPr>
        </p:nvSpPr>
        <p:spPr/>
        <p:txBody>
          <a:bodyPr>
            <a:normAutofit fontScale="85000" lnSpcReduction="10000"/>
          </a:bodyPr>
          <a:lstStyle/>
          <a:p>
            <a:pPr>
              <a:buNone/>
            </a:pPr>
            <a:r>
              <a:rPr lang="es-ES_tradnl" dirty="0" smtClean="0"/>
              <a:t>	Dado que las empresas buscan ser eficientes al momento de producir, es necesario analizar los procesos de producción. </a:t>
            </a:r>
          </a:p>
          <a:p>
            <a:pPr>
              <a:buNone/>
            </a:pPr>
            <a:r>
              <a:rPr lang="es-ES_tradnl" dirty="0" smtClean="0"/>
              <a:t>	Un análisis de los procesos de producción ayuda a: </a:t>
            </a:r>
          </a:p>
          <a:p>
            <a:pPr>
              <a:buNone/>
            </a:pPr>
            <a:r>
              <a:rPr lang="es-ES_tradnl" dirty="0" smtClean="0"/>
              <a:t>	Coordinar las tareas y minimizar los tiempos totales de producción. </a:t>
            </a:r>
          </a:p>
          <a:p>
            <a:pPr>
              <a:buNone/>
            </a:pPr>
            <a:r>
              <a:rPr lang="es-ES_tradnl" dirty="0" smtClean="0"/>
              <a:t> 	Identificar fallas en los procesos productivos.</a:t>
            </a:r>
          </a:p>
          <a:p>
            <a:pPr>
              <a:buNone/>
            </a:pPr>
            <a:r>
              <a:rPr lang="es-ES_tradnl" dirty="0" smtClean="0"/>
              <a:t>	Distribuir de manera óptima la planta.</a:t>
            </a:r>
          </a:p>
          <a:p>
            <a:pPr>
              <a:buNone/>
            </a:pPr>
            <a:r>
              <a:rPr lang="es-ES_tradnl" dirty="0" smtClean="0"/>
              <a:t>     A futuro puede servir para entrenar a los empleados.  </a:t>
            </a:r>
          </a:p>
          <a:p>
            <a:pPr>
              <a:buNone/>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43000"/>
          </a:xfrm>
        </p:spPr>
        <p:txBody>
          <a:bodyPr>
            <a:normAutofit fontScale="90000"/>
          </a:bodyPr>
          <a:lstStyle/>
          <a:p>
            <a:r>
              <a:rPr lang="es-ES_tradnl" dirty="0" smtClean="0"/>
              <a:t>Técnicas para el análisis de procesos de producción </a:t>
            </a:r>
            <a:endParaRPr lang="en-US" dirty="0"/>
          </a:p>
        </p:txBody>
      </p:sp>
      <p:sp>
        <p:nvSpPr>
          <p:cNvPr id="3" name="2 Marcador de contenido"/>
          <p:cNvSpPr>
            <a:spLocks noGrp="1"/>
          </p:cNvSpPr>
          <p:nvPr>
            <p:ph idx="1"/>
          </p:nvPr>
        </p:nvSpPr>
        <p:spPr>
          <a:xfrm>
            <a:off x="457200" y="1371600"/>
            <a:ext cx="8229600" cy="2743200"/>
          </a:xfrm>
        </p:spPr>
        <p:txBody>
          <a:bodyPr/>
          <a:lstStyle/>
          <a:p>
            <a:r>
              <a:rPr lang="es-ES_tradnl" dirty="0" smtClean="0"/>
              <a:t>Diagrama de bloques: </a:t>
            </a:r>
          </a:p>
          <a:p>
            <a:pPr>
              <a:buNone/>
            </a:pPr>
            <a:r>
              <a:rPr lang="es-ES_tradnl" dirty="0" smtClean="0"/>
              <a:t>	Cada operación sobre la materia prima se encierra en un rectángulo.  Cada operación se enlaza mediante flechas que indican la secuencia y dirección de las mismas. </a:t>
            </a:r>
            <a:endParaRPr lang="en-US" dirty="0"/>
          </a:p>
        </p:txBody>
      </p:sp>
      <p:sp>
        <p:nvSpPr>
          <p:cNvPr id="4" name="3 Proceso"/>
          <p:cNvSpPr/>
          <p:nvPr/>
        </p:nvSpPr>
        <p:spPr>
          <a:xfrm>
            <a:off x="3124200" y="5334000"/>
            <a:ext cx="1600200" cy="60960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Operación 2</a:t>
            </a:r>
            <a:endParaRPr lang="en-US" b="1" dirty="0">
              <a:solidFill>
                <a:schemeClr val="tx1"/>
              </a:solidFill>
            </a:endParaRPr>
          </a:p>
        </p:txBody>
      </p:sp>
      <p:cxnSp>
        <p:nvCxnSpPr>
          <p:cNvPr id="8" name="7 Conector recto de flecha"/>
          <p:cNvCxnSpPr/>
          <p:nvPr/>
        </p:nvCxnSpPr>
        <p:spPr>
          <a:xfrm rot="5400000">
            <a:off x="3658394" y="5028406"/>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8 Proceso"/>
          <p:cNvSpPr/>
          <p:nvPr/>
        </p:nvSpPr>
        <p:spPr>
          <a:xfrm>
            <a:off x="3124200" y="4114800"/>
            <a:ext cx="1600200" cy="60960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Operación 1</a:t>
            </a:r>
            <a:endParaRPr lang="en-US" b="1" dirty="0">
              <a:solidFill>
                <a:schemeClr val="tx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gestionalimentaria.files.wordpress.com/2007/12/dibujo.jpg"/>
          <p:cNvPicPr>
            <a:picLocks noChangeAspect="1" noChangeArrowheads="1"/>
          </p:cNvPicPr>
          <p:nvPr/>
        </p:nvPicPr>
        <p:blipFill>
          <a:blip r:embed="rId2" cstate="print"/>
          <a:srcRect/>
          <a:stretch>
            <a:fillRect/>
          </a:stretch>
        </p:blipFill>
        <p:spPr bwMode="auto">
          <a:xfrm>
            <a:off x="152400" y="457200"/>
            <a:ext cx="8763000" cy="6096000"/>
          </a:xfrm>
          <a:prstGeom prst="rect">
            <a:avLst/>
          </a:prstGeom>
          <a:noFill/>
        </p:spPr>
      </p:pic>
      <p:sp>
        <p:nvSpPr>
          <p:cNvPr id="3" name="2 CuadroTexto"/>
          <p:cNvSpPr txBox="1"/>
          <p:nvPr/>
        </p:nvSpPr>
        <p:spPr>
          <a:xfrm>
            <a:off x="228600" y="0"/>
            <a:ext cx="7696200" cy="461665"/>
          </a:xfrm>
          <a:prstGeom prst="rect">
            <a:avLst/>
          </a:prstGeom>
          <a:noFill/>
        </p:spPr>
        <p:txBody>
          <a:bodyPr wrap="square" rtlCol="0">
            <a:spAutoFit/>
          </a:bodyPr>
          <a:lstStyle/>
          <a:p>
            <a:r>
              <a:rPr lang="es-ES_tradnl" sz="2400" dirty="0" smtClean="0"/>
              <a:t>Diagrama de bloques: Ciruelas envasadas</a:t>
            </a:r>
            <a:endParaRPr lang="en-US"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Análisis de procesos de producción </a:t>
            </a:r>
            <a:endParaRPr lang="en-US" dirty="0"/>
          </a:p>
        </p:txBody>
      </p:sp>
      <p:sp>
        <p:nvSpPr>
          <p:cNvPr id="3" name="2 Marcador de contenido"/>
          <p:cNvSpPr>
            <a:spLocks noGrp="1"/>
          </p:cNvSpPr>
          <p:nvPr>
            <p:ph idx="1"/>
          </p:nvPr>
        </p:nvSpPr>
        <p:spPr/>
        <p:txBody>
          <a:bodyPr/>
          <a:lstStyle/>
          <a:p>
            <a:r>
              <a:rPr lang="es-ES_tradnl" dirty="0" smtClean="0"/>
              <a:t>Diagrama del flujo de proceso. A través de símbolos se representa cada operación.</a:t>
            </a:r>
            <a:endParaRPr lang="en-US" dirty="0"/>
          </a:p>
        </p:txBody>
      </p:sp>
      <p:sp>
        <p:nvSpPr>
          <p:cNvPr id="4" name="3 Elipse"/>
          <p:cNvSpPr/>
          <p:nvPr/>
        </p:nvSpPr>
        <p:spPr>
          <a:xfrm>
            <a:off x="1752600" y="2895600"/>
            <a:ext cx="5334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 Flecha derecha"/>
          <p:cNvSpPr/>
          <p:nvPr/>
        </p:nvSpPr>
        <p:spPr>
          <a:xfrm>
            <a:off x="1905000" y="3733800"/>
            <a:ext cx="5334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 Retraso"/>
          <p:cNvSpPr/>
          <p:nvPr/>
        </p:nvSpPr>
        <p:spPr>
          <a:xfrm>
            <a:off x="1905000" y="4419600"/>
            <a:ext cx="381000" cy="533400"/>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6 Combinar"/>
          <p:cNvSpPr/>
          <p:nvPr/>
        </p:nvSpPr>
        <p:spPr>
          <a:xfrm>
            <a:off x="1905000" y="5257800"/>
            <a:ext cx="381000" cy="457200"/>
          </a:xfrm>
          <a:prstGeom prst="flowChartMer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 Proceso"/>
          <p:cNvSpPr/>
          <p:nvPr/>
        </p:nvSpPr>
        <p:spPr>
          <a:xfrm>
            <a:off x="1828800" y="6019800"/>
            <a:ext cx="5334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CuadroTexto"/>
          <p:cNvSpPr txBox="1"/>
          <p:nvPr/>
        </p:nvSpPr>
        <p:spPr>
          <a:xfrm>
            <a:off x="2362200" y="2971800"/>
            <a:ext cx="1295400" cy="369332"/>
          </a:xfrm>
          <a:prstGeom prst="rect">
            <a:avLst/>
          </a:prstGeom>
          <a:noFill/>
        </p:spPr>
        <p:txBody>
          <a:bodyPr wrap="square" rtlCol="0">
            <a:spAutoFit/>
          </a:bodyPr>
          <a:lstStyle/>
          <a:p>
            <a:r>
              <a:rPr lang="es-ES_tradnl" dirty="0" smtClean="0"/>
              <a:t>Operación </a:t>
            </a:r>
            <a:endParaRPr lang="en-US" dirty="0"/>
          </a:p>
        </p:txBody>
      </p:sp>
      <p:sp>
        <p:nvSpPr>
          <p:cNvPr id="11" name="10 CuadroTexto"/>
          <p:cNvSpPr txBox="1"/>
          <p:nvPr/>
        </p:nvSpPr>
        <p:spPr>
          <a:xfrm>
            <a:off x="2438400" y="3733800"/>
            <a:ext cx="1295400" cy="369332"/>
          </a:xfrm>
          <a:prstGeom prst="rect">
            <a:avLst/>
          </a:prstGeom>
          <a:noFill/>
        </p:spPr>
        <p:txBody>
          <a:bodyPr wrap="square" rtlCol="0">
            <a:spAutoFit/>
          </a:bodyPr>
          <a:lstStyle/>
          <a:p>
            <a:r>
              <a:rPr lang="es-ES_tradnl" dirty="0" smtClean="0"/>
              <a:t>Transporte </a:t>
            </a:r>
            <a:endParaRPr lang="en-US" dirty="0"/>
          </a:p>
        </p:txBody>
      </p:sp>
      <p:sp>
        <p:nvSpPr>
          <p:cNvPr id="12" name="11 CuadroTexto"/>
          <p:cNvSpPr txBox="1"/>
          <p:nvPr/>
        </p:nvSpPr>
        <p:spPr>
          <a:xfrm>
            <a:off x="2514600" y="4495800"/>
            <a:ext cx="1295400" cy="369332"/>
          </a:xfrm>
          <a:prstGeom prst="rect">
            <a:avLst/>
          </a:prstGeom>
          <a:noFill/>
        </p:spPr>
        <p:txBody>
          <a:bodyPr wrap="square" rtlCol="0">
            <a:spAutoFit/>
          </a:bodyPr>
          <a:lstStyle/>
          <a:p>
            <a:r>
              <a:rPr lang="es-ES_tradnl" dirty="0" smtClean="0"/>
              <a:t>Demora</a:t>
            </a:r>
            <a:endParaRPr lang="en-US" dirty="0"/>
          </a:p>
        </p:txBody>
      </p:sp>
      <p:sp>
        <p:nvSpPr>
          <p:cNvPr id="13" name="12 CuadroTexto"/>
          <p:cNvSpPr txBox="1"/>
          <p:nvPr/>
        </p:nvSpPr>
        <p:spPr>
          <a:xfrm>
            <a:off x="2514600" y="5257800"/>
            <a:ext cx="2286000" cy="369332"/>
          </a:xfrm>
          <a:prstGeom prst="rect">
            <a:avLst/>
          </a:prstGeom>
          <a:noFill/>
        </p:spPr>
        <p:txBody>
          <a:bodyPr wrap="square" rtlCol="0">
            <a:spAutoFit/>
          </a:bodyPr>
          <a:lstStyle/>
          <a:p>
            <a:r>
              <a:rPr lang="es-ES_tradnl" dirty="0" smtClean="0"/>
              <a:t>Almacenamiento </a:t>
            </a:r>
            <a:endParaRPr lang="en-US" dirty="0"/>
          </a:p>
        </p:txBody>
      </p:sp>
      <p:sp>
        <p:nvSpPr>
          <p:cNvPr id="14" name="13 CuadroTexto"/>
          <p:cNvSpPr txBox="1"/>
          <p:nvPr/>
        </p:nvSpPr>
        <p:spPr>
          <a:xfrm>
            <a:off x="2514600" y="6019800"/>
            <a:ext cx="2286000" cy="369332"/>
          </a:xfrm>
          <a:prstGeom prst="rect">
            <a:avLst/>
          </a:prstGeom>
          <a:noFill/>
        </p:spPr>
        <p:txBody>
          <a:bodyPr wrap="square" rtlCol="0">
            <a:spAutoFit/>
          </a:bodyPr>
          <a:lstStyle/>
          <a:p>
            <a:r>
              <a:rPr lang="es-ES_tradnl" dirty="0" smtClean="0"/>
              <a:t>Inspección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Existen diferentes maneras de producir: </a:t>
            </a:r>
            <a:endParaRPr lang="en-US" dirty="0"/>
          </a:p>
        </p:txBody>
      </p:sp>
      <p:sp>
        <p:nvSpPr>
          <p:cNvPr id="4" name="3 CuadroTexto"/>
          <p:cNvSpPr txBox="1"/>
          <p:nvPr/>
        </p:nvSpPr>
        <p:spPr>
          <a:xfrm>
            <a:off x="381000" y="3657600"/>
            <a:ext cx="4114800" cy="1815882"/>
          </a:xfrm>
          <a:prstGeom prst="rect">
            <a:avLst/>
          </a:prstGeom>
          <a:noFill/>
        </p:spPr>
        <p:txBody>
          <a:bodyPr wrap="square" rtlCol="0">
            <a:spAutoFit/>
          </a:bodyPr>
          <a:lstStyle/>
          <a:p>
            <a:r>
              <a:rPr lang="es-ES_tradnl" sz="2800" dirty="0" smtClean="0"/>
              <a:t>El analista de proyectos deberá indagar las maneras alternativas para producir el bien</a:t>
            </a:r>
            <a:endParaRPr lang="en-US" sz="2800" dirty="0"/>
          </a:p>
        </p:txBody>
      </p:sp>
      <p:sp>
        <p:nvSpPr>
          <p:cNvPr id="5" name="4 CuadroTexto"/>
          <p:cNvSpPr txBox="1"/>
          <p:nvPr/>
        </p:nvSpPr>
        <p:spPr>
          <a:xfrm>
            <a:off x="4800600" y="1828800"/>
            <a:ext cx="3886200" cy="1569660"/>
          </a:xfrm>
          <a:prstGeom prst="rect">
            <a:avLst/>
          </a:prstGeom>
          <a:noFill/>
        </p:spPr>
        <p:txBody>
          <a:bodyPr wrap="square" rtlCol="0">
            <a:spAutoFit/>
          </a:bodyPr>
          <a:lstStyle/>
          <a:p>
            <a:r>
              <a:rPr lang="es-ES_tradnl" sz="3200" dirty="0" smtClean="0"/>
              <a:t>Para ellos deberá consultar a expertos (técnicos) </a:t>
            </a:r>
            <a:endParaRPr lang="en-US" sz="3200" dirty="0"/>
          </a:p>
        </p:txBody>
      </p:sp>
      <p:cxnSp>
        <p:nvCxnSpPr>
          <p:cNvPr id="7" name="6 Conector recto de flecha"/>
          <p:cNvCxnSpPr/>
          <p:nvPr/>
        </p:nvCxnSpPr>
        <p:spPr>
          <a:xfrm flipV="1">
            <a:off x="4419600" y="3886200"/>
            <a:ext cx="914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CuadroTexto"/>
          <p:cNvSpPr txBox="1"/>
          <p:nvPr/>
        </p:nvSpPr>
        <p:spPr>
          <a:xfrm>
            <a:off x="5410200" y="3581400"/>
            <a:ext cx="2057400" cy="369332"/>
          </a:xfrm>
          <a:prstGeom prst="rect">
            <a:avLst/>
          </a:prstGeom>
          <a:noFill/>
        </p:spPr>
        <p:txBody>
          <a:bodyPr wrap="square" rtlCol="0">
            <a:spAutoFit/>
          </a:bodyPr>
          <a:lstStyle/>
          <a:p>
            <a:r>
              <a:rPr lang="es-ES_tradnl" dirty="0" smtClean="0"/>
              <a:t>Alternativa 1</a:t>
            </a:r>
            <a:endParaRPr lang="en-US" dirty="0"/>
          </a:p>
        </p:txBody>
      </p:sp>
      <p:sp>
        <p:nvSpPr>
          <p:cNvPr id="9" name="8 CuadroTexto"/>
          <p:cNvSpPr txBox="1"/>
          <p:nvPr/>
        </p:nvSpPr>
        <p:spPr>
          <a:xfrm>
            <a:off x="5410200" y="4572000"/>
            <a:ext cx="2057400" cy="369332"/>
          </a:xfrm>
          <a:prstGeom prst="rect">
            <a:avLst/>
          </a:prstGeom>
          <a:noFill/>
        </p:spPr>
        <p:txBody>
          <a:bodyPr wrap="square" rtlCol="0">
            <a:spAutoFit/>
          </a:bodyPr>
          <a:lstStyle/>
          <a:p>
            <a:r>
              <a:rPr lang="es-ES_tradnl" dirty="0" smtClean="0"/>
              <a:t>Alternativa 2</a:t>
            </a:r>
            <a:endParaRPr lang="en-US" dirty="0"/>
          </a:p>
        </p:txBody>
      </p:sp>
      <p:sp>
        <p:nvSpPr>
          <p:cNvPr id="10" name="9 CuadroTexto"/>
          <p:cNvSpPr txBox="1"/>
          <p:nvPr/>
        </p:nvSpPr>
        <p:spPr>
          <a:xfrm>
            <a:off x="5486400" y="5486400"/>
            <a:ext cx="2057400" cy="369332"/>
          </a:xfrm>
          <a:prstGeom prst="rect">
            <a:avLst/>
          </a:prstGeom>
          <a:noFill/>
        </p:spPr>
        <p:txBody>
          <a:bodyPr wrap="square" rtlCol="0">
            <a:spAutoFit/>
          </a:bodyPr>
          <a:lstStyle/>
          <a:p>
            <a:r>
              <a:rPr lang="es-ES_tradnl" dirty="0" smtClean="0"/>
              <a:t>Alternativa  3</a:t>
            </a:r>
            <a:endParaRPr lang="en-US" dirty="0"/>
          </a:p>
        </p:txBody>
      </p:sp>
      <p:cxnSp>
        <p:nvCxnSpPr>
          <p:cNvPr id="12" name="11 Conector recto de flecha"/>
          <p:cNvCxnSpPr>
            <a:endCxn id="9" idx="1"/>
          </p:cNvCxnSpPr>
          <p:nvPr/>
        </p:nvCxnSpPr>
        <p:spPr>
          <a:xfrm>
            <a:off x="4572000" y="4648200"/>
            <a:ext cx="838200" cy="1084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16200000" flipH="1">
            <a:off x="4495800" y="4800600"/>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229600" cy="1143000"/>
          </a:xfrm>
        </p:spPr>
        <p:txBody>
          <a:bodyPr>
            <a:normAutofit fontScale="90000"/>
          </a:bodyPr>
          <a:lstStyle/>
          <a:p>
            <a:r>
              <a:rPr lang="en-US" dirty="0" err="1" smtClean="0"/>
              <a:t>Ejercicio</a:t>
            </a:r>
            <a:r>
              <a:rPr lang="en-US" dirty="0" smtClean="0"/>
              <a:t>:  </a:t>
            </a:r>
            <a:r>
              <a:rPr lang="en-US" dirty="0" err="1" smtClean="0"/>
              <a:t>Elaborar</a:t>
            </a:r>
            <a:r>
              <a:rPr lang="en-US" dirty="0" smtClean="0"/>
              <a:t> </a:t>
            </a:r>
            <a:r>
              <a:rPr lang="en-US" dirty="0" err="1" smtClean="0"/>
              <a:t>diagrama</a:t>
            </a:r>
            <a:r>
              <a:rPr lang="en-US" dirty="0" smtClean="0"/>
              <a:t> de </a:t>
            </a:r>
            <a:r>
              <a:rPr lang="en-US" dirty="0" err="1" smtClean="0"/>
              <a:t>bloques</a:t>
            </a:r>
            <a:r>
              <a:rPr lang="en-US" dirty="0" smtClean="0"/>
              <a:t> y </a:t>
            </a:r>
            <a:r>
              <a:rPr lang="en-US" dirty="0" err="1" smtClean="0"/>
              <a:t>diagrama</a:t>
            </a:r>
            <a:r>
              <a:rPr lang="en-US" dirty="0" smtClean="0"/>
              <a:t> de </a:t>
            </a:r>
            <a:r>
              <a:rPr lang="en-US" dirty="0" err="1" smtClean="0"/>
              <a:t>flujo</a:t>
            </a:r>
            <a:r>
              <a:rPr lang="en-US" dirty="0" smtClean="0"/>
              <a:t> </a:t>
            </a:r>
            <a:r>
              <a:rPr lang="en-US" dirty="0" err="1" smtClean="0"/>
              <a:t>asociados</a:t>
            </a:r>
            <a:r>
              <a:rPr lang="en-US" dirty="0" smtClean="0"/>
              <a:t> con:</a:t>
            </a:r>
            <a:br>
              <a:rPr lang="en-US" dirty="0" smtClean="0"/>
            </a:br>
            <a:r>
              <a:rPr lang="en-US" dirty="0" smtClean="0"/>
              <a:t/>
            </a:r>
            <a:br>
              <a:rPr lang="en-US" dirty="0" smtClean="0"/>
            </a:br>
            <a:r>
              <a:rPr lang="en-US" dirty="0" smtClean="0"/>
              <a:t>  </a:t>
            </a:r>
            <a:endParaRPr lang="en-US" dirty="0"/>
          </a:p>
        </p:txBody>
      </p:sp>
      <p:sp>
        <p:nvSpPr>
          <p:cNvPr id="4" name="3 CuadroTexto"/>
          <p:cNvSpPr txBox="1"/>
          <p:nvPr/>
        </p:nvSpPr>
        <p:spPr>
          <a:xfrm>
            <a:off x="304800" y="2133600"/>
            <a:ext cx="7543800" cy="1754326"/>
          </a:xfrm>
          <a:prstGeom prst="rect">
            <a:avLst/>
          </a:prstGeom>
          <a:noFill/>
        </p:spPr>
        <p:txBody>
          <a:bodyPr wrap="square" rtlCol="0">
            <a:spAutoFit/>
          </a:bodyPr>
          <a:lstStyle/>
          <a:p>
            <a:r>
              <a:rPr lang="es-ES_tradnl" sz="3600" dirty="0" smtClean="0"/>
              <a:t>Caso 1: Elaboración de quesos</a:t>
            </a:r>
          </a:p>
          <a:p>
            <a:endParaRPr lang="es-ES_tradnl" sz="2400" dirty="0" smtClean="0"/>
          </a:p>
          <a:p>
            <a:r>
              <a:rPr lang="es-ES_tradnl" sz="2400" dirty="0" smtClean="0"/>
              <a:t>Identificar insumos, tiempos, secuencia de pasos y producto final  </a:t>
            </a:r>
            <a:endParaRPr lang="en-US"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Caso 1: Elaboración de queso</a:t>
            </a:r>
            <a:endParaRPr lang="en-US" dirty="0"/>
          </a:p>
        </p:txBody>
      </p:sp>
      <p:sp>
        <p:nvSpPr>
          <p:cNvPr id="3" name="2 Marcador de contenido"/>
          <p:cNvSpPr>
            <a:spLocks noGrp="1"/>
          </p:cNvSpPr>
          <p:nvPr>
            <p:ph idx="1"/>
          </p:nvPr>
        </p:nvSpPr>
        <p:spPr/>
        <p:txBody>
          <a:bodyPr>
            <a:normAutofit fontScale="92500" lnSpcReduction="20000"/>
          </a:bodyPr>
          <a:lstStyle/>
          <a:p>
            <a:r>
              <a:rPr lang="es-ES" dirty="0" smtClean="0"/>
              <a:t>Se ponen los 10 litros de leche en una olla y se lleva a la ebullición. Esta leche debe hervir a 65 grados centígrados durante 30 minutos para asegurar la pasteurización. </a:t>
            </a:r>
          </a:p>
          <a:p>
            <a:r>
              <a:rPr lang="es-ES" dirty="0" smtClean="0"/>
              <a:t>Trasladar la olla a otra más grande con agua fría para producir el choque térmico. Se debe dejar allí hasta que la temperatura descienda a 32 grados (30 minutos). </a:t>
            </a:r>
          </a:p>
          <a:p>
            <a:r>
              <a:rPr lang="es-ES" dirty="0" smtClean="0"/>
              <a:t>Mezclar 1 cucharada y media de cloruro de calcio disuelta en una taza de agua y luego agregarlo a la leche (0,5 minutos).  </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Caso 1: Elaboración de queso</a:t>
            </a:r>
            <a:endParaRPr lang="en-US" dirty="0"/>
          </a:p>
        </p:txBody>
      </p:sp>
      <p:sp>
        <p:nvSpPr>
          <p:cNvPr id="3" name="2 Marcador de contenido"/>
          <p:cNvSpPr>
            <a:spLocks noGrp="1"/>
          </p:cNvSpPr>
          <p:nvPr>
            <p:ph idx="1"/>
          </p:nvPr>
        </p:nvSpPr>
        <p:spPr/>
        <p:txBody>
          <a:bodyPr>
            <a:normAutofit fontScale="70000" lnSpcReduction="20000"/>
          </a:bodyPr>
          <a:lstStyle/>
          <a:p>
            <a:r>
              <a:rPr lang="es-ES_tradnl" dirty="0" smtClean="0"/>
              <a:t>Disolver media pastilla de cuajo en una taza de agua  (0,5 minutos)</a:t>
            </a:r>
          </a:p>
          <a:p>
            <a:r>
              <a:rPr lang="es-ES_tradnl" dirty="0" smtClean="0"/>
              <a:t>Agregar el cuajo a la leche y revolver por dos minutos. </a:t>
            </a:r>
          </a:p>
          <a:p>
            <a:r>
              <a:rPr lang="es-ES_tradnl" dirty="0" smtClean="0"/>
              <a:t>Dejar reposar por 30 minutos. </a:t>
            </a:r>
          </a:p>
          <a:p>
            <a:r>
              <a:rPr lang="es-ES_tradnl" dirty="0" smtClean="0"/>
              <a:t>Hacer prueba de cuajado (hacer cortes con un cuchillo), realizar prueba de porcelana (2 minutos). </a:t>
            </a:r>
          </a:p>
          <a:p>
            <a:r>
              <a:rPr lang="es-ES_tradnl" dirty="0" smtClean="0"/>
              <a:t>Reposar por 5 minutos. </a:t>
            </a:r>
          </a:p>
          <a:p>
            <a:r>
              <a:rPr lang="es-ES_tradnl" dirty="0" smtClean="0"/>
              <a:t>Romper cuajo (3 minutos)</a:t>
            </a:r>
          </a:p>
          <a:p>
            <a:r>
              <a:rPr lang="es-ES_tradnl" dirty="0" smtClean="0"/>
              <a:t>Reposar por 10 minutos. </a:t>
            </a:r>
          </a:p>
          <a:p>
            <a:r>
              <a:rPr lang="es-ES_tradnl" dirty="0" smtClean="0"/>
              <a:t>Eliminar suero empleando un trapo limpio + recipiente de plástico (5 minutos)</a:t>
            </a:r>
          </a:p>
          <a:p>
            <a:r>
              <a:rPr lang="es-ES_tradnl" dirty="0" smtClean="0"/>
              <a:t>Agregar sal (cucharada y media) y revolver (2 minutos). </a:t>
            </a:r>
          </a:p>
          <a:p>
            <a:r>
              <a:rPr lang="es-ES_tradnl" dirty="0" smtClean="0"/>
              <a:t>Verter en molde. Cubriendo el molde con lienzo y prensar por dos horas (5 minutos).</a:t>
            </a:r>
          </a:p>
          <a:p>
            <a:r>
              <a:rPr lang="es-ES_tradnl" dirty="0" smtClean="0"/>
              <a:t>Dejar reposar por dos </a:t>
            </a:r>
            <a:r>
              <a:rPr lang="es-ES_tradnl" dirty="0" smtClean="0"/>
              <a:t>horas y finalmente el producto está listo.  </a:t>
            </a:r>
          </a:p>
          <a:p>
            <a:pPr>
              <a:buNone/>
            </a:pPr>
            <a:endParaRPr lang="es-ES_tradnl" dirty="0" smtClean="0"/>
          </a:p>
          <a:p>
            <a:endParaRPr lang="es-ES_tradnl" dirty="0" smtClean="0"/>
          </a:p>
          <a:p>
            <a:pPr>
              <a:buNone/>
            </a:pP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Otros aspectos del estudio técnico</a:t>
            </a:r>
            <a:endParaRPr lang="en-US" dirty="0"/>
          </a:p>
        </p:txBody>
      </p:sp>
      <p:sp>
        <p:nvSpPr>
          <p:cNvPr id="3" name="2 Marcador de contenido"/>
          <p:cNvSpPr>
            <a:spLocks noGrp="1"/>
          </p:cNvSpPr>
          <p:nvPr>
            <p:ph idx="1"/>
          </p:nvPr>
        </p:nvSpPr>
        <p:spPr/>
        <p:txBody>
          <a:bodyPr>
            <a:normAutofit lnSpcReduction="10000"/>
          </a:bodyPr>
          <a:lstStyle/>
          <a:p>
            <a:r>
              <a:rPr lang="es-ES_tradnl" dirty="0" smtClean="0"/>
              <a:t>Distribución de la planta: Es necesario proponer una distribución de la planta que integre todos los procesos o tareas y minimice el tiempo de ejecución.  </a:t>
            </a:r>
          </a:p>
          <a:p>
            <a:endParaRPr lang="es-ES_tradnl" dirty="0" smtClean="0"/>
          </a:p>
          <a:p>
            <a:r>
              <a:rPr lang="es-ES_tradnl" dirty="0" smtClean="0"/>
              <a:t>Recursos necesarios: humanos, materiales, maquinaria. </a:t>
            </a:r>
          </a:p>
          <a:p>
            <a:endParaRPr lang="es-ES_tradnl" dirty="0" smtClean="0"/>
          </a:p>
          <a:p>
            <a:r>
              <a:rPr lang="es-ES_tradnl" dirty="0" smtClean="0"/>
              <a:t>Determinación de la organización </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28600" y="304800"/>
            <a:ext cx="8763000" cy="461665"/>
          </a:xfrm>
          <a:prstGeom prst="rect">
            <a:avLst/>
          </a:prstGeom>
          <a:noFill/>
        </p:spPr>
        <p:txBody>
          <a:bodyPr wrap="square" rtlCol="0">
            <a:spAutoFit/>
          </a:bodyPr>
          <a:lstStyle/>
          <a:p>
            <a:r>
              <a:rPr lang="es-ES_tradnl" sz="2400" dirty="0" smtClean="0"/>
              <a:t>De manera </a:t>
            </a:r>
            <a:r>
              <a:rPr lang="es-ES_tradnl" sz="2400" u="sng" dirty="0" smtClean="0"/>
              <a:t>muy general </a:t>
            </a:r>
            <a:r>
              <a:rPr lang="es-ES_tradnl" sz="2400" dirty="0" smtClean="0"/>
              <a:t>deberá indagar respecto a cada alternativa: </a:t>
            </a:r>
            <a:endParaRPr lang="en-US" sz="2400" dirty="0"/>
          </a:p>
        </p:txBody>
      </p:sp>
      <p:graphicFrame>
        <p:nvGraphicFramePr>
          <p:cNvPr id="5" name="4 Tabla"/>
          <p:cNvGraphicFramePr>
            <a:graphicFrameLocks noGrp="1"/>
          </p:cNvGraphicFramePr>
          <p:nvPr/>
        </p:nvGraphicFramePr>
        <p:xfrm>
          <a:off x="228600" y="1066800"/>
          <a:ext cx="8610600" cy="4851400"/>
        </p:xfrm>
        <a:graphic>
          <a:graphicData uri="http://schemas.openxmlformats.org/drawingml/2006/table">
            <a:tbl>
              <a:tblPr firstRow="1" bandRow="1">
                <a:tableStyleId>{5C22544A-7EE6-4342-B048-85BDC9FD1C3A}</a:tableStyleId>
              </a:tblPr>
              <a:tblGrid>
                <a:gridCol w="1435100"/>
                <a:gridCol w="1435100"/>
                <a:gridCol w="1594556"/>
                <a:gridCol w="1631244"/>
                <a:gridCol w="1238956"/>
                <a:gridCol w="1275644"/>
              </a:tblGrid>
              <a:tr h="370840">
                <a:tc>
                  <a:txBody>
                    <a:bodyPr/>
                    <a:lstStyle/>
                    <a:p>
                      <a:r>
                        <a:rPr lang="es-ES_tradnl" dirty="0" smtClean="0"/>
                        <a:t>Alternativa </a:t>
                      </a:r>
                      <a:endParaRPr lang="en-US" dirty="0"/>
                    </a:p>
                  </a:txBody>
                  <a:tcPr/>
                </a:tc>
                <a:tc>
                  <a:txBody>
                    <a:bodyPr/>
                    <a:lstStyle/>
                    <a:p>
                      <a:r>
                        <a:rPr lang="es-ES_tradnl" dirty="0" smtClean="0"/>
                        <a:t>Inversiones requeridas  (U.M)</a:t>
                      </a:r>
                      <a:endParaRPr lang="en-US" dirty="0"/>
                    </a:p>
                  </a:txBody>
                  <a:tcPr/>
                </a:tc>
                <a:tc>
                  <a:txBody>
                    <a:bodyPr/>
                    <a:lstStyle/>
                    <a:p>
                      <a:r>
                        <a:rPr lang="es-ES_tradnl" dirty="0" smtClean="0"/>
                        <a:t>Capacidad</a:t>
                      </a:r>
                      <a:r>
                        <a:rPr lang="es-ES_tradnl" baseline="0" dirty="0" smtClean="0"/>
                        <a:t> de producción / tiempo</a:t>
                      </a:r>
                      <a:endParaRPr lang="en-US" dirty="0"/>
                    </a:p>
                  </a:txBody>
                  <a:tcPr/>
                </a:tc>
                <a:tc>
                  <a:txBody>
                    <a:bodyPr/>
                    <a:lstStyle/>
                    <a:p>
                      <a:r>
                        <a:rPr lang="es-ES_tradnl" dirty="0" smtClean="0"/>
                        <a:t>Tiempo requerido para su instalación</a:t>
                      </a:r>
                      <a:r>
                        <a:rPr lang="es-ES_tradnl" baseline="0" dirty="0" smtClean="0"/>
                        <a:t> </a:t>
                      </a:r>
                      <a:endParaRPr lang="en-US" dirty="0"/>
                    </a:p>
                  </a:txBody>
                  <a:tcPr/>
                </a:tc>
                <a:tc>
                  <a:txBody>
                    <a:bodyPr/>
                    <a:lstStyle/>
                    <a:p>
                      <a:r>
                        <a:rPr lang="es-ES_tradnl" dirty="0" smtClean="0"/>
                        <a:t>Insumos</a:t>
                      </a:r>
                      <a:r>
                        <a:rPr lang="es-ES_tradnl" baseline="0" dirty="0" smtClean="0"/>
                        <a:t> requeridos/cantidad </a:t>
                      </a:r>
                      <a:endParaRPr lang="en-US" dirty="0"/>
                    </a:p>
                  </a:txBody>
                  <a:tcPr/>
                </a:tc>
                <a:tc>
                  <a:txBody>
                    <a:bodyPr/>
                    <a:lstStyle/>
                    <a:p>
                      <a:r>
                        <a:rPr lang="es-ES_tradnl" dirty="0" smtClean="0"/>
                        <a:t>Ventajas/Desventajas </a:t>
                      </a:r>
                      <a:endParaRPr lang="en-US" dirty="0"/>
                    </a:p>
                  </a:txBody>
                  <a:tcPr/>
                </a:tc>
              </a:tr>
              <a:tr h="370840">
                <a:tc>
                  <a:txBody>
                    <a:bodyPr/>
                    <a:lstStyle/>
                    <a:p>
                      <a:r>
                        <a:rPr lang="es-ES_tradnl" dirty="0" smtClean="0"/>
                        <a:t>Alternativa 1</a:t>
                      </a:r>
                      <a:endParaRPr lang="en-US" dirty="0"/>
                    </a:p>
                  </a:txBody>
                  <a:tcPr/>
                </a:tc>
                <a:tc>
                  <a:txBody>
                    <a:bodyPr/>
                    <a:lstStyle/>
                    <a:p>
                      <a:r>
                        <a:rPr lang="es-ES_tradnl" dirty="0" smtClean="0"/>
                        <a:t>1.000.000</a:t>
                      </a:r>
                      <a:endParaRPr lang="en-US" dirty="0"/>
                    </a:p>
                  </a:txBody>
                  <a:tcPr/>
                </a:tc>
                <a:tc>
                  <a:txBody>
                    <a:bodyPr/>
                    <a:lstStyle/>
                    <a:p>
                      <a:r>
                        <a:rPr lang="es-ES_tradnl" dirty="0" smtClean="0"/>
                        <a:t>100 /día</a:t>
                      </a:r>
                      <a:endParaRPr lang="en-US" dirty="0"/>
                    </a:p>
                  </a:txBody>
                  <a:tcPr/>
                </a:tc>
                <a:tc>
                  <a:txBody>
                    <a:bodyPr/>
                    <a:lstStyle/>
                    <a:p>
                      <a:r>
                        <a:rPr lang="es-ES_tradnl" dirty="0" smtClean="0"/>
                        <a:t>5 meses </a:t>
                      </a:r>
                      <a:endParaRPr lang="en-US" dirty="0"/>
                    </a:p>
                  </a:txBody>
                  <a:tcPr/>
                </a:tc>
                <a:tc>
                  <a:txBody>
                    <a:bodyPr/>
                    <a:lstStyle/>
                    <a:p>
                      <a:endParaRPr lang="en-US" dirty="0"/>
                    </a:p>
                  </a:txBody>
                  <a:tcPr/>
                </a:tc>
                <a:tc>
                  <a:txBody>
                    <a:bodyPr/>
                    <a:lstStyle/>
                    <a:p>
                      <a:r>
                        <a:rPr lang="es-ES_tradnl" dirty="0" smtClean="0"/>
                        <a:t>Obsoleta </a:t>
                      </a:r>
                      <a:endParaRPr lang="en-US" dirty="0"/>
                    </a:p>
                  </a:txBody>
                  <a:tcPr/>
                </a:tc>
              </a:tr>
              <a:tr h="370840">
                <a:tc>
                  <a:txBody>
                    <a:bodyPr/>
                    <a:lstStyle/>
                    <a:p>
                      <a:r>
                        <a:rPr lang="es-ES_tradnl" dirty="0" smtClean="0"/>
                        <a:t>Alternativa 2</a:t>
                      </a:r>
                      <a:endParaRPr lang="en-US" dirty="0"/>
                    </a:p>
                  </a:txBody>
                  <a:tcPr/>
                </a:tc>
                <a:tc>
                  <a:txBody>
                    <a:bodyPr/>
                    <a:lstStyle/>
                    <a:p>
                      <a:r>
                        <a:rPr lang="es-ES_tradnl" dirty="0" smtClean="0"/>
                        <a:t>3.000.000</a:t>
                      </a:r>
                      <a:endParaRPr lang="en-US" dirty="0"/>
                    </a:p>
                  </a:txBody>
                  <a:tcPr/>
                </a:tc>
                <a:tc>
                  <a:txBody>
                    <a:bodyPr/>
                    <a:lstStyle/>
                    <a:p>
                      <a:r>
                        <a:rPr lang="es-ES_tradnl" dirty="0" smtClean="0"/>
                        <a:t>300/ día </a:t>
                      </a:r>
                      <a:endParaRPr lang="en-US" dirty="0"/>
                    </a:p>
                  </a:txBody>
                  <a:tcPr/>
                </a:tc>
                <a:tc>
                  <a:txBody>
                    <a:bodyPr/>
                    <a:lstStyle/>
                    <a:p>
                      <a:r>
                        <a:rPr lang="es-ES_tradnl" dirty="0" smtClean="0"/>
                        <a:t>5 meses </a:t>
                      </a:r>
                      <a:endParaRPr lang="en-US" dirty="0"/>
                    </a:p>
                  </a:txBody>
                  <a:tcPr/>
                </a:tc>
                <a:tc>
                  <a:txBody>
                    <a:bodyPr/>
                    <a:lstStyle/>
                    <a:p>
                      <a:endParaRPr lang="en-US" dirty="0"/>
                    </a:p>
                  </a:txBody>
                  <a:tcPr/>
                </a:tc>
                <a:tc>
                  <a:txBody>
                    <a:bodyPr/>
                    <a:lstStyle/>
                    <a:p>
                      <a:r>
                        <a:rPr lang="es-ES_tradnl" dirty="0" smtClean="0"/>
                        <a:t>Vida útil 4 años. Tecnología</a:t>
                      </a:r>
                      <a:r>
                        <a:rPr lang="es-ES_tradnl" baseline="0" dirty="0" smtClean="0"/>
                        <a:t> ecológica.</a:t>
                      </a:r>
                      <a:r>
                        <a:rPr lang="es-ES_tradnl" dirty="0" smtClean="0"/>
                        <a:t> </a:t>
                      </a:r>
                      <a:endParaRPr lang="en-US" dirty="0"/>
                    </a:p>
                  </a:txBody>
                  <a:tcPr/>
                </a:tc>
              </a:tr>
              <a:tr h="370840">
                <a:tc>
                  <a:txBody>
                    <a:bodyPr/>
                    <a:lstStyle/>
                    <a:p>
                      <a:r>
                        <a:rPr lang="es-ES_tradnl" dirty="0" smtClean="0"/>
                        <a:t>Alternativa 3</a:t>
                      </a:r>
                      <a:endParaRPr lang="en-US" dirty="0"/>
                    </a:p>
                  </a:txBody>
                  <a:tcPr/>
                </a:tc>
                <a:tc>
                  <a:txBody>
                    <a:bodyPr/>
                    <a:lstStyle/>
                    <a:p>
                      <a:r>
                        <a:rPr lang="es-ES_tradnl" dirty="0" smtClean="0"/>
                        <a:t>2.000.000</a:t>
                      </a:r>
                      <a:endParaRPr lang="en-US" dirty="0"/>
                    </a:p>
                  </a:txBody>
                  <a:tcPr/>
                </a:tc>
                <a:tc>
                  <a:txBody>
                    <a:bodyPr/>
                    <a:lstStyle/>
                    <a:p>
                      <a:r>
                        <a:rPr lang="es-ES_tradnl" dirty="0" smtClean="0"/>
                        <a:t>300/ día </a:t>
                      </a:r>
                      <a:endParaRPr lang="en-US" dirty="0"/>
                    </a:p>
                  </a:txBody>
                  <a:tcPr/>
                </a:tc>
                <a:tc>
                  <a:txBody>
                    <a:bodyPr/>
                    <a:lstStyle/>
                    <a:p>
                      <a:r>
                        <a:rPr lang="es-ES_tradnl" dirty="0" smtClean="0"/>
                        <a:t>6 meses </a:t>
                      </a:r>
                      <a:endParaRPr lang="en-US" dirty="0"/>
                    </a:p>
                  </a:txBody>
                  <a:tcPr/>
                </a:tc>
                <a:tc>
                  <a:txBody>
                    <a:bodyPr/>
                    <a:lstStyle/>
                    <a:p>
                      <a:endParaRPr lang="en-US" dirty="0"/>
                    </a:p>
                  </a:txBody>
                  <a:tcPr/>
                </a:tc>
                <a:tc>
                  <a:txBody>
                    <a:bodyPr/>
                    <a:lstStyle/>
                    <a:p>
                      <a:r>
                        <a:rPr lang="es-ES_tradnl" dirty="0" smtClean="0"/>
                        <a:t>Vida útil 4 años </a:t>
                      </a:r>
                      <a:endParaRPr lang="en-US" dirty="0"/>
                    </a:p>
                  </a:txBody>
                  <a:tcPr/>
                </a:tc>
              </a:tr>
              <a:tr h="370840">
                <a:tc>
                  <a:txBody>
                    <a:bodyPr/>
                    <a:lstStyle/>
                    <a:p>
                      <a:r>
                        <a:rPr lang="es-ES_tradnl" dirty="0" smtClean="0"/>
                        <a:t>Alternativa 4</a:t>
                      </a:r>
                      <a:endParaRPr lang="en-US" dirty="0"/>
                    </a:p>
                  </a:txBody>
                  <a:tcPr/>
                </a:tc>
                <a:tc>
                  <a:txBody>
                    <a:bodyPr/>
                    <a:lstStyle/>
                    <a:p>
                      <a:r>
                        <a:rPr lang="es-ES_tradnl" dirty="0" smtClean="0"/>
                        <a:t>2.300.000</a:t>
                      </a:r>
                      <a:endParaRPr lang="en-US" dirty="0"/>
                    </a:p>
                  </a:txBody>
                  <a:tcPr/>
                </a:tc>
                <a:tc>
                  <a:txBody>
                    <a:bodyPr/>
                    <a:lstStyle/>
                    <a:p>
                      <a:r>
                        <a:rPr lang="es-ES_tradnl" dirty="0" smtClean="0"/>
                        <a:t>100/día</a:t>
                      </a:r>
                      <a:r>
                        <a:rPr lang="es-ES_tradnl" baseline="0" dirty="0" smtClean="0"/>
                        <a:t> </a:t>
                      </a:r>
                      <a:endParaRPr lang="en-US" dirty="0"/>
                    </a:p>
                  </a:txBody>
                  <a:tcPr/>
                </a:tc>
                <a:tc>
                  <a:txBody>
                    <a:bodyPr/>
                    <a:lstStyle/>
                    <a:p>
                      <a:r>
                        <a:rPr lang="es-ES_tradnl" dirty="0" smtClean="0"/>
                        <a:t>2 meses </a:t>
                      </a:r>
                      <a:endParaRPr lang="en-US" dirty="0"/>
                    </a:p>
                  </a:txBody>
                  <a:tcPr/>
                </a:tc>
                <a:tc>
                  <a:txBody>
                    <a:bodyPr/>
                    <a:lstStyle/>
                    <a:p>
                      <a:endParaRPr lang="en-US" dirty="0"/>
                    </a:p>
                  </a:txBody>
                  <a:tcPr/>
                </a:tc>
                <a:tc>
                  <a:txBody>
                    <a:bodyPr/>
                    <a:lstStyle/>
                    <a:p>
                      <a:r>
                        <a:rPr lang="es-ES_tradnl" dirty="0" smtClean="0"/>
                        <a:t>Requiere personal especializado. Pocos técnicos e</a:t>
                      </a:r>
                      <a:r>
                        <a:rPr lang="es-ES_tradnl" baseline="0" dirty="0" smtClean="0"/>
                        <a:t>n el país. </a:t>
                      </a:r>
                      <a:endParaRPr lang="en-US" dirty="0"/>
                    </a:p>
                  </a:txBody>
                  <a:tcPr/>
                </a:tc>
              </a:tr>
            </a:tbl>
          </a:graphicData>
        </a:graphic>
      </p:graphicFrame>
      <p:sp>
        <p:nvSpPr>
          <p:cNvPr id="6" name="5 CuadroTexto"/>
          <p:cNvSpPr txBox="1"/>
          <p:nvPr/>
        </p:nvSpPr>
        <p:spPr>
          <a:xfrm>
            <a:off x="304800" y="6019800"/>
            <a:ext cx="8534400" cy="461665"/>
          </a:xfrm>
          <a:prstGeom prst="rect">
            <a:avLst/>
          </a:prstGeom>
          <a:noFill/>
        </p:spPr>
        <p:txBody>
          <a:bodyPr wrap="square" rtlCol="0">
            <a:spAutoFit/>
          </a:bodyPr>
          <a:lstStyle/>
          <a:p>
            <a:r>
              <a:rPr lang="es-ES_tradnl" sz="2400" dirty="0" smtClean="0"/>
              <a:t>cuál sería la alternativa que usted recomendaría?</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smtClean="0"/>
              <a:t>Cuál es la más recomendada?</a:t>
            </a:r>
            <a:endParaRPr lang="en-US" dirty="0"/>
          </a:p>
        </p:txBody>
      </p:sp>
      <p:sp>
        <p:nvSpPr>
          <p:cNvPr id="4" name="3 CuadroTexto"/>
          <p:cNvSpPr txBox="1"/>
          <p:nvPr/>
        </p:nvSpPr>
        <p:spPr>
          <a:xfrm>
            <a:off x="3962400" y="3505200"/>
            <a:ext cx="4343400" cy="369332"/>
          </a:xfrm>
          <a:prstGeom prst="rect">
            <a:avLst/>
          </a:prstGeom>
          <a:noFill/>
        </p:spPr>
        <p:txBody>
          <a:bodyPr wrap="square" rtlCol="0">
            <a:spAutoFit/>
          </a:bodyPr>
          <a:lstStyle/>
          <a:p>
            <a:r>
              <a:rPr lang="es-ES_tradnl" dirty="0" smtClean="0"/>
              <a:t>Costos o requerimientos de cada alternativa </a:t>
            </a:r>
            <a:endParaRPr lang="en-US" dirty="0"/>
          </a:p>
        </p:txBody>
      </p:sp>
      <p:sp>
        <p:nvSpPr>
          <p:cNvPr id="6" name="5 CuadroTexto"/>
          <p:cNvSpPr txBox="1"/>
          <p:nvPr/>
        </p:nvSpPr>
        <p:spPr>
          <a:xfrm>
            <a:off x="1295400" y="1905000"/>
            <a:ext cx="1371600" cy="369332"/>
          </a:xfrm>
          <a:prstGeom prst="rect">
            <a:avLst/>
          </a:prstGeom>
          <a:noFill/>
        </p:spPr>
        <p:txBody>
          <a:bodyPr wrap="square" rtlCol="0">
            <a:spAutoFit/>
          </a:bodyPr>
          <a:lstStyle/>
          <a:p>
            <a:r>
              <a:rPr lang="es-ES_tradnl" dirty="0" smtClean="0"/>
              <a:t>Depende </a:t>
            </a:r>
            <a:endParaRPr lang="en-US" dirty="0"/>
          </a:p>
        </p:txBody>
      </p:sp>
      <p:sp>
        <p:nvSpPr>
          <p:cNvPr id="7" name="6 CuadroTexto"/>
          <p:cNvSpPr txBox="1"/>
          <p:nvPr/>
        </p:nvSpPr>
        <p:spPr>
          <a:xfrm>
            <a:off x="3810000" y="1905000"/>
            <a:ext cx="4800600" cy="369332"/>
          </a:xfrm>
          <a:prstGeom prst="rect">
            <a:avLst/>
          </a:prstGeom>
          <a:noFill/>
        </p:spPr>
        <p:txBody>
          <a:bodyPr wrap="square" rtlCol="0">
            <a:spAutoFit/>
          </a:bodyPr>
          <a:lstStyle/>
          <a:p>
            <a:r>
              <a:rPr lang="es-ES_tradnl" dirty="0" smtClean="0"/>
              <a:t>Capacidad que se desea instalar </a:t>
            </a:r>
            <a:endParaRPr lang="en-US" dirty="0"/>
          </a:p>
        </p:txBody>
      </p:sp>
      <p:sp>
        <p:nvSpPr>
          <p:cNvPr id="8" name="7 CuadroTexto"/>
          <p:cNvSpPr txBox="1"/>
          <p:nvPr/>
        </p:nvSpPr>
        <p:spPr>
          <a:xfrm>
            <a:off x="3886200" y="2667000"/>
            <a:ext cx="2667000" cy="369332"/>
          </a:xfrm>
          <a:prstGeom prst="rect">
            <a:avLst/>
          </a:prstGeom>
          <a:noFill/>
        </p:spPr>
        <p:txBody>
          <a:bodyPr wrap="square" rtlCol="0">
            <a:spAutoFit/>
          </a:bodyPr>
          <a:lstStyle/>
          <a:p>
            <a:r>
              <a:rPr lang="es-ES_tradnl" dirty="0" smtClean="0"/>
              <a:t>Financiamiento disponible</a:t>
            </a:r>
            <a:endParaRPr lang="en-US" dirty="0"/>
          </a:p>
        </p:txBody>
      </p:sp>
      <p:sp>
        <p:nvSpPr>
          <p:cNvPr id="9" name="8 CuadroTexto"/>
          <p:cNvSpPr txBox="1"/>
          <p:nvPr/>
        </p:nvSpPr>
        <p:spPr>
          <a:xfrm>
            <a:off x="3962400" y="4343400"/>
            <a:ext cx="3276600" cy="369332"/>
          </a:xfrm>
          <a:prstGeom prst="rect">
            <a:avLst/>
          </a:prstGeom>
          <a:noFill/>
        </p:spPr>
        <p:txBody>
          <a:bodyPr wrap="square" rtlCol="0">
            <a:spAutoFit/>
          </a:bodyPr>
          <a:lstStyle/>
          <a:p>
            <a:r>
              <a:rPr lang="es-ES_tradnl" dirty="0" smtClean="0"/>
              <a:t>Preferencias del inversionista </a:t>
            </a:r>
            <a:endParaRPr lang="en-US" dirty="0"/>
          </a:p>
        </p:txBody>
      </p:sp>
      <p:sp>
        <p:nvSpPr>
          <p:cNvPr id="10" name="9 CuadroTexto"/>
          <p:cNvSpPr txBox="1"/>
          <p:nvPr/>
        </p:nvSpPr>
        <p:spPr>
          <a:xfrm>
            <a:off x="3962400" y="5029200"/>
            <a:ext cx="3276600" cy="369332"/>
          </a:xfrm>
          <a:prstGeom prst="rect">
            <a:avLst/>
          </a:prstGeom>
          <a:noFill/>
        </p:spPr>
        <p:txBody>
          <a:bodyPr wrap="square" rtlCol="0">
            <a:spAutoFit/>
          </a:bodyPr>
          <a:lstStyle/>
          <a:p>
            <a:r>
              <a:rPr lang="es-ES_tradnl" dirty="0" smtClean="0"/>
              <a:t>Regulaciones</a:t>
            </a:r>
            <a:endParaRPr lang="en-US" dirty="0"/>
          </a:p>
        </p:txBody>
      </p:sp>
      <p:sp>
        <p:nvSpPr>
          <p:cNvPr id="11" name="10 CuadroTexto"/>
          <p:cNvSpPr txBox="1"/>
          <p:nvPr/>
        </p:nvSpPr>
        <p:spPr>
          <a:xfrm>
            <a:off x="4038600" y="5791200"/>
            <a:ext cx="3276600" cy="646331"/>
          </a:xfrm>
          <a:prstGeom prst="rect">
            <a:avLst/>
          </a:prstGeom>
          <a:noFill/>
        </p:spPr>
        <p:txBody>
          <a:bodyPr wrap="square" rtlCol="0">
            <a:spAutoFit/>
          </a:bodyPr>
          <a:lstStyle/>
          <a:p>
            <a:r>
              <a:rPr lang="es-ES_tradnl" dirty="0" smtClean="0"/>
              <a:t>Tiempo disponible para poner en funcionamiento la planta</a:t>
            </a:r>
            <a:endParaRPr lang="en-US" dirty="0"/>
          </a:p>
        </p:txBody>
      </p:sp>
      <p:cxnSp>
        <p:nvCxnSpPr>
          <p:cNvPr id="13" name="12 Conector recto de flecha"/>
          <p:cNvCxnSpPr>
            <a:stCxn id="6" idx="3"/>
          </p:cNvCxnSpPr>
          <p:nvPr/>
        </p:nvCxnSpPr>
        <p:spPr>
          <a:xfrm flipV="1">
            <a:off x="2667000" y="2057400"/>
            <a:ext cx="1066800" cy="3226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a:endCxn id="8" idx="1"/>
          </p:cNvCxnSpPr>
          <p:nvPr/>
        </p:nvCxnSpPr>
        <p:spPr>
          <a:xfrm>
            <a:off x="2590800" y="2209800"/>
            <a:ext cx="1295400" cy="64186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16 Conector recto de flecha"/>
          <p:cNvCxnSpPr/>
          <p:nvPr/>
        </p:nvCxnSpPr>
        <p:spPr>
          <a:xfrm rot="16200000" flipH="1">
            <a:off x="2590800" y="2438400"/>
            <a:ext cx="1295400" cy="11430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rot="16200000" flipH="1">
            <a:off x="2095500" y="2781300"/>
            <a:ext cx="2133600" cy="12954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rot="16200000" flipH="1">
            <a:off x="1524000" y="3124200"/>
            <a:ext cx="3048000" cy="13716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a:xfrm rot="16200000" flipH="1">
            <a:off x="990600" y="3429000"/>
            <a:ext cx="3810000" cy="15240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smtClean="0"/>
              <a:t>Luego de seleccionar la técnica. </a:t>
            </a:r>
            <a:endParaRPr lang="en-US" dirty="0"/>
          </a:p>
        </p:txBody>
      </p:sp>
      <p:sp>
        <p:nvSpPr>
          <p:cNvPr id="3" name="2 Marcador de contenido"/>
          <p:cNvSpPr>
            <a:spLocks noGrp="1"/>
          </p:cNvSpPr>
          <p:nvPr>
            <p:ph idx="1"/>
          </p:nvPr>
        </p:nvSpPr>
        <p:spPr/>
        <p:txBody>
          <a:bodyPr>
            <a:normAutofit lnSpcReduction="10000"/>
          </a:bodyPr>
          <a:lstStyle/>
          <a:p>
            <a:r>
              <a:rPr lang="es-ES_tradnl" dirty="0" smtClean="0"/>
              <a:t>Se deberá hacer un estudio detallado de:</a:t>
            </a:r>
          </a:p>
          <a:p>
            <a:endParaRPr lang="es-ES_tradnl" dirty="0"/>
          </a:p>
          <a:p>
            <a:pPr>
              <a:buNone/>
            </a:pPr>
            <a:r>
              <a:rPr lang="es-ES_tradnl" dirty="0" smtClean="0"/>
              <a:t>Lo requerido para su instalación: inversión, espacio, instalaciones, tiempos, permisos, etc.</a:t>
            </a:r>
          </a:p>
          <a:p>
            <a:pPr>
              <a:buNone/>
            </a:pPr>
            <a:endParaRPr lang="es-ES_tradnl" dirty="0"/>
          </a:p>
          <a:p>
            <a:pPr>
              <a:buNone/>
            </a:pPr>
            <a:r>
              <a:rPr lang="es-ES_tradnl" dirty="0" smtClean="0"/>
              <a:t>Cómo se desarrollará el proceso una vez instalada la planta detallando: procesos, personal y material requeridos, tiempos, turnos, organización, etc.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1000" y="0"/>
            <a:ext cx="8229600" cy="1143000"/>
          </a:xfrm>
        </p:spPr>
        <p:txBody>
          <a:bodyPr/>
          <a:lstStyle/>
          <a:p>
            <a:r>
              <a:rPr lang="es-ES_tradnl" dirty="0" smtClean="0"/>
              <a:t>TAMAÑO OPTIMO DE PLANTA </a:t>
            </a:r>
            <a:endParaRPr lang="en-US" dirty="0"/>
          </a:p>
        </p:txBody>
      </p:sp>
      <p:sp>
        <p:nvSpPr>
          <p:cNvPr id="3" name="2 Marcador de contenido"/>
          <p:cNvSpPr>
            <a:spLocks noGrp="1"/>
          </p:cNvSpPr>
          <p:nvPr>
            <p:ph idx="1"/>
          </p:nvPr>
        </p:nvSpPr>
        <p:spPr>
          <a:xfrm>
            <a:off x="304800" y="1219200"/>
            <a:ext cx="8610600" cy="1905000"/>
          </a:xfrm>
        </p:spPr>
        <p:txBody>
          <a:bodyPr/>
          <a:lstStyle/>
          <a:p>
            <a:r>
              <a:rPr lang="es-ES_tradnl" dirty="0" smtClean="0"/>
              <a:t>Se refiere a la capacidad instalada.  Se considera que es optima cuando se está produciendo al menor costo medio posible. </a:t>
            </a:r>
            <a:endParaRPr lang="en-US" dirty="0"/>
          </a:p>
        </p:txBody>
      </p:sp>
      <p:sp>
        <p:nvSpPr>
          <p:cNvPr id="4" name="3 CuadroTexto"/>
          <p:cNvSpPr txBox="1"/>
          <p:nvPr/>
        </p:nvSpPr>
        <p:spPr>
          <a:xfrm>
            <a:off x="685800" y="2819400"/>
            <a:ext cx="5791200" cy="461665"/>
          </a:xfrm>
          <a:prstGeom prst="rect">
            <a:avLst/>
          </a:prstGeom>
          <a:noFill/>
        </p:spPr>
        <p:txBody>
          <a:bodyPr wrap="square" rtlCol="0">
            <a:spAutoFit/>
          </a:bodyPr>
          <a:lstStyle/>
          <a:p>
            <a:r>
              <a:rPr lang="es-ES_tradnl" sz="2400" dirty="0" smtClean="0"/>
              <a:t>Para determinarlo es necesario considerar</a:t>
            </a:r>
            <a:r>
              <a:rPr lang="es-ES_tradnl" dirty="0" smtClean="0"/>
              <a:t>: </a:t>
            </a:r>
            <a:endParaRPr lang="en-US" dirty="0"/>
          </a:p>
        </p:txBody>
      </p:sp>
      <p:sp>
        <p:nvSpPr>
          <p:cNvPr id="5" name="4 CuadroTexto"/>
          <p:cNvSpPr txBox="1"/>
          <p:nvPr/>
        </p:nvSpPr>
        <p:spPr>
          <a:xfrm>
            <a:off x="685800" y="3505200"/>
            <a:ext cx="2667000" cy="461665"/>
          </a:xfrm>
          <a:prstGeom prst="rect">
            <a:avLst/>
          </a:prstGeom>
          <a:noFill/>
        </p:spPr>
        <p:txBody>
          <a:bodyPr wrap="square" rtlCol="0">
            <a:spAutoFit/>
          </a:bodyPr>
          <a:lstStyle/>
          <a:p>
            <a:r>
              <a:rPr lang="es-ES_tradnl" sz="2400" dirty="0" smtClean="0"/>
              <a:t>LA DEMANDA  </a:t>
            </a:r>
            <a:endParaRPr lang="en-US" sz="2400" dirty="0"/>
          </a:p>
        </p:txBody>
      </p:sp>
      <p:sp>
        <p:nvSpPr>
          <p:cNvPr id="6" name="5 CuadroTexto"/>
          <p:cNvSpPr txBox="1"/>
          <p:nvPr/>
        </p:nvSpPr>
        <p:spPr>
          <a:xfrm>
            <a:off x="3276600" y="3505200"/>
            <a:ext cx="5181600" cy="923330"/>
          </a:xfrm>
          <a:prstGeom prst="rect">
            <a:avLst/>
          </a:prstGeom>
          <a:noFill/>
        </p:spPr>
        <p:txBody>
          <a:bodyPr wrap="square" rtlCol="0">
            <a:spAutoFit/>
          </a:bodyPr>
          <a:lstStyle/>
          <a:p>
            <a:r>
              <a:rPr lang="es-ES_tradnl" dirty="0" smtClean="0"/>
              <a:t>Debe se superior al tamaño propuesto. Recordar que la demanda del proyecto debe definirse como un porcentaje de la demanda insatisfecha </a:t>
            </a:r>
            <a:endParaRPr lang="en-US" dirty="0"/>
          </a:p>
        </p:txBody>
      </p:sp>
      <p:sp>
        <p:nvSpPr>
          <p:cNvPr id="7" name="6 CuadroTexto"/>
          <p:cNvSpPr txBox="1"/>
          <p:nvPr/>
        </p:nvSpPr>
        <p:spPr>
          <a:xfrm>
            <a:off x="685800" y="5715000"/>
            <a:ext cx="2667000" cy="830997"/>
          </a:xfrm>
          <a:prstGeom prst="rect">
            <a:avLst/>
          </a:prstGeom>
          <a:noFill/>
        </p:spPr>
        <p:txBody>
          <a:bodyPr wrap="square" rtlCol="0">
            <a:spAutoFit/>
          </a:bodyPr>
          <a:lstStyle/>
          <a:p>
            <a:r>
              <a:rPr lang="es-ES_tradnl" sz="2400" dirty="0" smtClean="0"/>
              <a:t>Disponibilidad de insumos </a:t>
            </a:r>
            <a:endParaRPr lang="en-US" sz="2400" dirty="0"/>
          </a:p>
        </p:txBody>
      </p:sp>
      <p:sp>
        <p:nvSpPr>
          <p:cNvPr id="8" name="7 CuadroTexto"/>
          <p:cNvSpPr txBox="1"/>
          <p:nvPr/>
        </p:nvSpPr>
        <p:spPr>
          <a:xfrm>
            <a:off x="3429000" y="5791200"/>
            <a:ext cx="5181600" cy="646331"/>
          </a:xfrm>
          <a:prstGeom prst="rect">
            <a:avLst/>
          </a:prstGeom>
          <a:noFill/>
        </p:spPr>
        <p:txBody>
          <a:bodyPr wrap="square" rtlCol="0">
            <a:spAutoFit/>
          </a:bodyPr>
          <a:lstStyle/>
          <a:p>
            <a:r>
              <a:rPr lang="es-ES_tradnl" dirty="0" smtClean="0"/>
              <a:t>Caso proyecto AIRUMA. Construcción de un galpón para la tienda o vivienda. Caso CEMENTO</a:t>
            </a:r>
            <a:endParaRPr lang="en-US" dirty="0"/>
          </a:p>
        </p:txBody>
      </p:sp>
      <p:sp>
        <p:nvSpPr>
          <p:cNvPr id="9" name="8 CuadroTexto"/>
          <p:cNvSpPr txBox="1"/>
          <p:nvPr/>
        </p:nvSpPr>
        <p:spPr>
          <a:xfrm>
            <a:off x="762000" y="4724400"/>
            <a:ext cx="2438400" cy="461665"/>
          </a:xfrm>
          <a:prstGeom prst="rect">
            <a:avLst/>
          </a:prstGeom>
          <a:noFill/>
        </p:spPr>
        <p:txBody>
          <a:bodyPr wrap="square" rtlCol="0">
            <a:spAutoFit/>
          </a:bodyPr>
          <a:lstStyle/>
          <a:p>
            <a:r>
              <a:rPr lang="es-ES_tradnl" sz="2400" dirty="0" smtClean="0"/>
              <a:t>FINACIAMIENTO </a:t>
            </a:r>
            <a:endParaRPr lang="en-US" sz="2400" dirty="0"/>
          </a:p>
        </p:txBody>
      </p:sp>
      <p:sp>
        <p:nvSpPr>
          <p:cNvPr id="11" name="10 CuadroTexto"/>
          <p:cNvSpPr txBox="1"/>
          <p:nvPr/>
        </p:nvSpPr>
        <p:spPr>
          <a:xfrm>
            <a:off x="3429000" y="4800600"/>
            <a:ext cx="5257800" cy="646331"/>
          </a:xfrm>
          <a:prstGeom prst="rect">
            <a:avLst/>
          </a:prstGeom>
          <a:noFill/>
        </p:spPr>
        <p:txBody>
          <a:bodyPr wrap="square" rtlCol="0">
            <a:spAutoFit/>
          </a:bodyPr>
          <a:lstStyle/>
          <a:p>
            <a:r>
              <a:rPr lang="es-ES_tradnl" dirty="0" smtClean="0"/>
              <a:t>Se debe tener claro cuál es el financiamiento con el cuál dispone el proyecto pues esto limita las opciones.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3400" y="533400"/>
            <a:ext cx="1981200" cy="461665"/>
          </a:xfrm>
          <a:prstGeom prst="rect">
            <a:avLst/>
          </a:prstGeom>
          <a:noFill/>
        </p:spPr>
        <p:txBody>
          <a:bodyPr wrap="square" rtlCol="0">
            <a:spAutoFit/>
          </a:bodyPr>
          <a:lstStyle/>
          <a:p>
            <a:r>
              <a:rPr lang="es-ES_tradnl" sz="2400" dirty="0" smtClean="0"/>
              <a:t>Equipos </a:t>
            </a:r>
            <a:endParaRPr lang="en-US" sz="2400" dirty="0"/>
          </a:p>
        </p:txBody>
      </p:sp>
      <p:sp>
        <p:nvSpPr>
          <p:cNvPr id="5" name="4 CuadroTexto"/>
          <p:cNvSpPr txBox="1"/>
          <p:nvPr/>
        </p:nvSpPr>
        <p:spPr>
          <a:xfrm>
            <a:off x="2819400" y="533400"/>
            <a:ext cx="5943600" cy="1569660"/>
          </a:xfrm>
          <a:prstGeom prst="rect">
            <a:avLst/>
          </a:prstGeom>
          <a:noFill/>
        </p:spPr>
        <p:txBody>
          <a:bodyPr wrap="square" rtlCol="0">
            <a:spAutoFit/>
          </a:bodyPr>
          <a:lstStyle/>
          <a:p>
            <a:r>
              <a:rPr lang="es-ES_tradnl" sz="2400" dirty="0" smtClean="0"/>
              <a:t>Volumen de producción. Es importante conocer la capacidad de cada equipo. No se recomienda tener una gran capacidad ociosa. </a:t>
            </a:r>
          </a:p>
          <a:p>
            <a:r>
              <a:rPr lang="es-ES_tradnl" sz="2400" dirty="0" smtClean="0"/>
              <a:t>Ejemplo. Cooperativas en Mérida. </a:t>
            </a:r>
            <a:endParaRPr lang="en-US" sz="2400" dirty="0"/>
          </a:p>
        </p:txBody>
      </p:sp>
      <p:sp>
        <p:nvSpPr>
          <p:cNvPr id="7" name="6 CuadroTexto"/>
          <p:cNvSpPr txBox="1"/>
          <p:nvPr/>
        </p:nvSpPr>
        <p:spPr>
          <a:xfrm>
            <a:off x="838200" y="2819400"/>
            <a:ext cx="6781800" cy="1938992"/>
          </a:xfrm>
          <a:prstGeom prst="rect">
            <a:avLst/>
          </a:prstGeom>
          <a:noFill/>
        </p:spPr>
        <p:txBody>
          <a:bodyPr wrap="square" rtlCol="0">
            <a:spAutoFit/>
          </a:bodyPr>
          <a:lstStyle/>
          <a:p>
            <a:r>
              <a:rPr lang="es-ES_tradnl" sz="2400" dirty="0" smtClean="0"/>
              <a:t>MÉTODO DE ESCALACIÓN:</a:t>
            </a:r>
          </a:p>
          <a:p>
            <a:r>
              <a:rPr lang="es-ES_tradnl" sz="2400" dirty="0" smtClean="0"/>
              <a:t> Es un método para determinar el tamaño optimo de planta en el cuál se observa la capacidad de los equipos y se analizan escenarios en los cuales varía el número de turnos. </a:t>
            </a:r>
            <a:endParaRPr lang="en-US" sz="2400" dirty="0"/>
          </a:p>
        </p:txBody>
      </p:sp>
      <p:sp>
        <p:nvSpPr>
          <p:cNvPr id="8" name="7 Flecha abajo"/>
          <p:cNvSpPr/>
          <p:nvPr/>
        </p:nvSpPr>
        <p:spPr>
          <a:xfrm>
            <a:off x="4267200" y="2438400"/>
            <a:ext cx="2286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8 CuadroTexto"/>
          <p:cNvSpPr txBox="1"/>
          <p:nvPr/>
        </p:nvSpPr>
        <p:spPr>
          <a:xfrm>
            <a:off x="2895600" y="5410200"/>
            <a:ext cx="2819400" cy="1323439"/>
          </a:xfrm>
          <a:prstGeom prst="rect">
            <a:avLst/>
          </a:prstGeom>
          <a:noFill/>
        </p:spPr>
        <p:txBody>
          <a:bodyPr wrap="square" rtlCol="0">
            <a:spAutoFit/>
          </a:bodyPr>
          <a:lstStyle/>
          <a:p>
            <a:r>
              <a:rPr lang="es-ES_tradnl" sz="2000" dirty="0" smtClean="0"/>
              <a:t>Implicaciones económicas: Ingresos, costos de operación, mantenimiento.  </a:t>
            </a:r>
            <a:endParaRPr lang="en-US" sz="2000" dirty="0"/>
          </a:p>
        </p:txBody>
      </p:sp>
      <p:sp>
        <p:nvSpPr>
          <p:cNvPr id="10" name="9 CuadroTexto"/>
          <p:cNvSpPr txBox="1"/>
          <p:nvPr/>
        </p:nvSpPr>
        <p:spPr>
          <a:xfrm>
            <a:off x="381000" y="5486400"/>
            <a:ext cx="2716696" cy="830997"/>
          </a:xfrm>
          <a:prstGeom prst="rect">
            <a:avLst/>
          </a:prstGeom>
          <a:noFill/>
        </p:spPr>
        <p:txBody>
          <a:bodyPr wrap="square" rtlCol="0">
            <a:spAutoFit/>
          </a:bodyPr>
          <a:lstStyle/>
          <a:p>
            <a:r>
              <a:rPr lang="es-ES_tradnl" sz="2400" dirty="0" smtClean="0"/>
              <a:t>Niveles de producción </a:t>
            </a:r>
            <a:endParaRPr lang="en-US" sz="2400" dirty="0"/>
          </a:p>
        </p:txBody>
      </p:sp>
      <p:sp>
        <p:nvSpPr>
          <p:cNvPr id="11" name="10 CuadroTexto"/>
          <p:cNvSpPr txBox="1"/>
          <p:nvPr/>
        </p:nvSpPr>
        <p:spPr>
          <a:xfrm>
            <a:off x="6019800" y="5562600"/>
            <a:ext cx="3124200" cy="830997"/>
          </a:xfrm>
          <a:prstGeom prst="rect">
            <a:avLst/>
          </a:prstGeom>
          <a:noFill/>
        </p:spPr>
        <p:txBody>
          <a:bodyPr wrap="square" rtlCol="0">
            <a:spAutoFit/>
          </a:bodyPr>
          <a:lstStyle/>
          <a:p>
            <a:r>
              <a:rPr lang="es-ES_tradnl" sz="2400" dirty="0" smtClean="0"/>
              <a:t>Funcionamiento del equipo-depreciación. </a:t>
            </a:r>
            <a:endParaRPr lang="en-US" sz="2400" dirty="0"/>
          </a:p>
        </p:txBody>
      </p:sp>
      <p:cxnSp>
        <p:nvCxnSpPr>
          <p:cNvPr id="13" name="12 Conector recto de flecha"/>
          <p:cNvCxnSpPr/>
          <p:nvPr/>
        </p:nvCxnSpPr>
        <p:spPr>
          <a:xfrm rot="10800000" flipV="1">
            <a:off x="1828800" y="4953000"/>
            <a:ext cx="6858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rot="16200000" flipH="1">
            <a:off x="3581400" y="4953000"/>
            <a:ext cx="5334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6 Conector recto de flecha"/>
          <p:cNvCxnSpPr/>
          <p:nvPr/>
        </p:nvCxnSpPr>
        <p:spPr>
          <a:xfrm>
            <a:off x="5410200" y="4800600"/>
            <a:ext cx="6096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801</TotalTime>
  <Words>2253</Words>
  <Application>Microsoft Office PowerPoint</Application>
  <PresentationFormat>Presentación en pantalla (4:3)</PresentationFormat>
  <Paragraphs>485</Paragraphs>
  <Slides>43</Slides>
  <Notes>0</Notes>
  <HiddenSlides>0</HiddenSlides>
  <MMClips>0</MMClips>
  <ScaleCrop>false</ScaleCrop>
  <HeadingPairs>
    <vt:vector size="4" baseType="variant">
      <vt:variant>
        <vt:lpstr>Tema</vt:lpstr>
      </vt:variant>
      <vt:variant>
        <vt:i4>1</vt:i4>
      </vt:variant>
      <vt:variant>
        <vt:lpstr>Títulos de diapositiva</vt:lpstr>
      </vt:variant>
      <vt:variant>
        <vt:i4>43</vt:i4>
      </vt:variant>
    </vt:vector>
  </HeadingPairs>
  <TitlesOfParts>
    <vt:vector size="44" baseType="lpstr">
      <vt:lpstr>Tema de Office</vt:lpstr>
      <vt:lpstr>Diapositiva 1</vt:lpstr>
      <vt:lpstr>Diapositiva 2</vt:lpstr>
      <vt:lpstr>Diapositiva 3</vt:lpstr>
      <vt:lpstr>Existen diferentes maneras de producir: </vt:lpstr>
      <vt:lpstr>Diapositiva 5</vt:lpstr>
      <vt:lpstr>Cuál es la más recomendada?</vt:lpstr>
      <vt:lpstr>Luego de seleccionar la técnica. </vt:lpstr>
      <vt:lpstr>TAMAÑO OPTIMO DE PLANTA </vt:lpstr>
      <vt:lpstr>Diapositiva 9</vt:lpstr>
      <vt:lpstr>LOCALIZACION DEL PROYECTO </vt:lpstr>
      <vt:lpstr>LOCALIZACION DEL PROYECTO </vt:lpstr>
      <vt:lpstr>Diapositiva 12</vt:lpstr>
      <vt:lpstr>1. METODO DE COSTO MINIMO </vt:lpstr>
      <vt:lpstr>1. METODO DE COSTO MINIMO </vt:lpstr>
      <vt:lpstr>1. METODO DE COSTO MINIMO </vt:lpstr>
      <vt:lpstr>1. METODO DE COSTO MINIMO </vt:lpstr>
      <vt:lpstr>1. METODO DE COSTO MINIMO </vt:lpstr>
      <vt:lpstr>1. METODO DE COSTO MINIMO </vt:lpstr>
      <vt:lpstr>1. METODO DE COSTO MINIMO </vt:lpstr>
      <vt:lpstr>METODO DE COSTO MINIMO. EJEMPLO </vt:lpstr>
      <vt:lpstr>METODO DE LOS COSTOS MINIMOS. EJEMPLO </vt:lpstr>
      <vt:lpstr>METODO DE LOS COSTOS MINIMOS. </vt:lpstr>
      <vt:lpstr>METODO DE LOS COSTOS MINIMOS.  EJERCICIO </vt:lpstr>
      <vt:lpstr>METODO DE LOS COSTOS MINIMOS. EJEMPLO </vt:lpstr>
      <vt:lpstr>Diapositiva 25</vt:lpstr>
      <vt:lpstr>MÉTODO DE VOLGEL </vt:lpstr>
      <vt:lpstr>MÉTODO DE VOLGEL </vt:lpstr>
      <vt:lpstr>MÉTODO DE VOLGEL. EJEMPLO</vt:lpstr>
      <vt:lpstr>MÉTODO DE VOLGEL </vt:lpstr>
      <vt:lpstr>2. MÉTODO CUALITATIVO </vt:lpstr>
      <vt:lpstr>2. MÉTODO CUALITATIVO </vt:lpstr>
      <vt:lpstr>Diapositiva 32</vt:lpstr>
      <vt:lpstr>DESCRIPCIÓN DE LA INGENIERÍA DEL PROYECTO</vt:lpstr>
      <vt:lpstr>Proceso de producción y descripción</vt:lpstr>
      <vt:lpstr>Proceso de producción y descripción</vt:lpstr>
      <vt:lpstr>Análisis del proceso de producción</vt:lpstr>
      <vt:lpstr>Técnicas para el análisis de procesos de producción </vt:lpstr>
      <vt:lpstr>Diapositiva 38</vt:lpstr>
      <vt:lpstr>Análisis de procesos de producción </vt:lpstr>
      <vt:lpstr>Ejercicio:  Elaborar diagrama de bloques y diagrama de flujo asociados con:    </vt:lpstr>
      <vt:lpstr>Caso 1: Elaboración de queso</vt:lpstr>
      <vt:lpstr>Caso 1: Elaboración de queso</vt:lpstr>
      <vt:lpstr>Otros aspectos del estudio técnico</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Ruth</dc:creator>
  <cp:lastModifiedBy>Ruth</cp:lastModifiedBy>
  <cp:revision>47</cp:revision>
  <dcterms:created xsi:type="dcterms:W3CDTF">2011-02-24T03:56:29Z</dcterms:created>
  <dcterms:modified xsi:type="dcterms:W3CDTF">2012-02-23T17:18:50Z</dcterms:modified>
</cp:coreProperties>
</file>