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5" r:id="rId9"/>
    <p:sldId id="262" r:id="rId10"/>
    <p:sldId id="264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E011-2B34-4554-A0AE-F8F5F5F27BFC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979C7-C79B-4064-8DC3-E3439F018F7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772400" cy="1470025"/>
          </a:xfrm>
        </p:spPr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Estudio Económico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1026" name="Picture 2" descr="C:\Program Files (x86)\Microsoft Office\MEDIA\CAGCAT10\j02832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191000"/>
            <a:ext cx="2258546" cy="2209800"/>
          </a:xfrm>
          <a:prstGeom prst="rect">
            <a:avLst/>
          </a:prstGeom>
          <a:noFill/>
        </p:spPr>
      </p:pic>
      <p:pic>
        <p:nvPicPr>
          <p:cNvPr id="1027" name="Picture 3" descr="C:\Users\Ruth\AppData\Local\Microsoft\Windows\Temporary Internet Files\Content.IE5\3FVGHSRU\MC90030022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457200"/>
            <a:ext cx="1800454" cy="17940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>
                <a:solidFill>
                  <a:srgbClr val="FFC000"/>
                </a:solidFill>
              </a:rPr>
              <a:t>Elementos a considerar: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FFC000"/>
          </a:solidFill>
        </p:spPr>
        <p:txBody>
          <a:bodyPr/>
          <a:lstStyle/>
          <a:p>
            <a:r>
              <a:rPr lang="es-ES_tradnl" dirty="0" smtClean="0"/>
              <a:t>COSTO DE MANO DE OBRA </a:t>
            </a:r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228600" y="2286000"/>
            <a:ext cx="3962400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Cantidad de personal que requerirá el proyecto en las diferentes áreas 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181600" y="2971800"/>
            <a:ext cx="3733800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Beneficios  que reciben los trabajadores según el tipo de actividad 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86400" y="2209800"/>
            <a:ext cx="2971800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Legislación Vigente 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8600" y="3962400"/>
            <a:ext cx="4038600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Remuneración (sueldos, salarios y honorarios) que pagados por categoría y región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914400" y="5657671"/>
            <a:ext cx="7010400" cy="830997"/>
          </a:xfrm>
          <a:prstGeom prst="rect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Variaciones de este costo a través del tiempo</a:t>
            </a:r>
          </a:p>
          <a:p>
            <a:r>
              <a:rPr lang="es-ES_tradnl" sz="2400" dirty="0" smtClean="0"/>
              <a:t>Cómo han crecido los salarios en los últimos años. </a:t>
            </a:r>
            <a:endParaRPr lang="en-US" sz="2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105400" y="4343400"/>
            <a:ext cx="3733800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Tipo de organización legal que tendrá la empresa</a:t>
            </a:r>
            <a:endParaRPr lang="en-US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33400"/>
            <a:ext cx="7924800" cy="5592763"/>
          </a:xfrm>
        </p:spPr>
        <p:txBody>
          <a:bodyPr/>
          <a:lstStyle/>
          <a:p>
            <a:pPr>
              <a:buNone/>
            </a:pPr>
            <a:r>
              <a:rPr lang="es-ES_tradnl" dirty="0" smtClean="0">
                <a:solidFill>
                  <a:srgbClr val="FFC000"/>
                </a:solidFill>
              </a:rPr>
              <a:t>¿En tú proyecto cuánto personal requerirás para poner en marcha el mismo?</a:t>
            </a:r>
            <a:br>
              <a:rPr lang="es-ES_tradnl" dirty="0" smtClean="0">
                <a:solidFill>
                  <a:srgbClr val="FFC000"/>
                </a:solidFill>
              </a:rPr>
            </a:br>
            <a:r>
              <a:rPr lang="es-ES_tradnl" dirty="0" smtClean="0">
                <a:solidFill>
                  <a:srgbClr val="FFC000"/>
                </a:solidFill>
              </a:rPr>
              <a:t/>
            </a:r>
            <a:br>
              <a:rPr lang="es-ES_tradnl" dirty="0" smtClean="0">
                <a:solidFill>
                  <a:srgbClr val="FFC000"/>
                </a:solidFill>
              </a:rPr>
            </a:br>
            <a:r>
              <a:rPr lang="es-ES_tradnl" dirty="0" smtClean="0">
                <a:solidFill>
                  <a:srgbClr val="FFC000"/>
                </a:solidFill>
              </a:rPr>
              <a:t>¿En qué momento lo emplearás?</a:t>
            </a:r>
            <a:br>
              <a:rPr lang="es-ES_tradnl" dirty="0" smtClean="0">
                <a:solidFill>
                  <a:srgbClr val="FFC000"/>
                </a:solidFill>
              </a:rPr>
            </a:br>
            <a:r>
              <a:rPr lang="es-ES_tradnl" dirty="0" smtClean="0">
                <a:solidFill>
                  <a:srgbClr val="FFC000"/>
                </a:solidFill>
              </a:rPr>
              <a:t/>
            </a:r>
            <a:br>
              <a:rPr lang="es-ES_tradnl" dirty="0" smtClean="0">
                <a:solidFill>
                  <a:srgbClr val="FFC000"/>
                </a:solidFill>
              </a:rPr>
            </a:br>
            <a:r>
              <a:rPr lang="es-ES_tradnl" dirty="0" smtClean="0">
                <a:solidFill>
                  <a:srgbClr val="FFC000"/>
                </a:solidFill>
              </a:rPr>
              <a:t>¿Lo capacitarás?</a:t>
            </a:r>
          </a:p>
          <a:p>
            <a:pPr>
              <a:buNone/>
            </a:pPr>
            <a:endParaRPr lang="es-ES_tradnl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rgbClr val="FFC000"/>
                </a:solidFill>
              </a:rPr>
              <a:t>Cuáles son los turnos en </a:t>
            </a:r>
          </a:p>
          <a:p>
            <a:pPr>
              <a:buNone/>
            </a:pPr>
            <a:r>
              <a:rPr lang="es-ES_tradnl" dirty="0" smtClean="0">
                <a:solidFill>
                  <a:srgbClr val="FFC000"/>
                </a:solidFill>
              </a:rPr>
              <a:t>los cuales trabajarán???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2052" name="Picture 4" descr="C:\Users\Ruth\AppData\Local\Microsoft\Windows\Temporary Internet Files\Content.IE5\3FVGHSRU\MP90042222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048000"/>
            <a:ext cx="40386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FFC000"/>
                </a:solidFill>
              </a:rPr>
              <a:t>DIFERENTES PROYECTOS PROPUESTOS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57200" y="1828800"/>
            <a:ext cx="3276600" cy="954107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800" dirty="0" smtClean="0"/>
              <a:t>Elaboración de yogurt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62000" y="3200400"/>
            <a:ext cx="3276600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/>
              <a:t>Heladería</a:t>
            </a:r>
            <a:endParaRPr lang="en-US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81000" y="4114800"/>
            <a:ext cx="32766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Pizzería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09600" y="5410200"/>
            <a:ext cx="32766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err="1" smtClean="0">
                <a:solidFill>
                  <a:srgbClr val="FFC000"/>
                </a:solidFill>
              </a:rPr>
              <a:t>Truchicultura</a:t>
            </a:r>
            <a:r>
              <a:rPr lang="es-ES_tradnl" sz="2800" dirty="0" smtClean="0">
                <a:solidFill>
                  <a:srgbClr val="FFC000"/>
                </a:solidFill>
              </a:rPr>
              <a:t>  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486400" y="1600200"/>
            <a:ext cx="32766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rgbClr val="FFC000"/>
                </a:solidFill>
              </a:rPr>
              <a:t>Línea de Transporte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43400" y="3124200"/>
            <a:ext cx="3276600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sz="2800" dirty="0" err="1" smtClean="0">
                <a:solidFill>
                  <a:srgbClr val="FFC000"/>
                </a:solidFill>
              </a:rPr>
              <a:t>Autolavado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105400" y="4572000"/>
            <a:ext cx="32766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rgbClr val="FFC000"/>
                </a:solidFill>
              </a:rPr>
              <a:t>Atracción Infantil 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Los Costos de la Mano de Obra en proyectos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En general un proyectista no puede entrar en el detalle de un contador. 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Teóricamente debemos manejar un factor a través del cual ajustemos sobre una base determinada el costo de mano de obra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5800" y="46482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>
                <a:solidFill>
                  <a:srgbClr val="FFC000"/>
                </a:solidFill>
              </a:rPr>
              <a:t>Base= Salario 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81400" y="4800600"/>
            <a:ext cx="51816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3200" dirty="0" smtClean="0"/>
              <a:t>Factor= 0.20, 0.35, 0.40 ???</a:t>
            </a:r>
            <a:endParaRPr lang="en-US" sz="3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295400" y="5867400"/>
            <a:ext cx="57150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sz="3600" dirty="0" smtClean="0"/>
              <a:t>Costo MO= Base *(1+ Factor)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Factor de Ajuste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No todos los países, regiones, proyectos o actividades están asociadas al mismo factor. </a:t>
            </a:r>
          </a:p>
          <a:p>
            <a:endParaRPr lang="es-ES_tradnl" dirty="0" smtClean="0">
              <a:solidFill>
                <a:srgbClr val="FFC000"/>
              </a:solidFill>
            </a:endParaRPr>
          </a:p>
          <a:p>
            <a:r>
              <a:rPr lang="es-ES_tradnl" dirty="0" smtClean="0">
                <a:solidFill>
                  <a:srgbClr val="FFC000"/>
                </a:solidFill>
              </a:rPr>
              <a:t>Es necesario hacer un ejercicio simplificado para determinarlo 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Ejercicio para el caso Venezolano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3074" name="Picture 2" descr="C:\Users\Ruth\AppData\Local\Microsoft\Windows\Temporary Internet Files\Content.IE5\73GTU3FK\MP900400680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2081784" cy="3121152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962400" y="1828800"/>
            <a:ext cx="434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FFC000"/>
                </a:solidFill>
              </a:rPr>
              <a:t>Si contratamos a un trabajador que devenga salario mínimo en Venezuela, no trabaja horas extras, ni recibe bonos nocturnos. Cuánto nos costaría emplearlo por un año???.</a:t>
            </a:r>
            <a:endParaRPr lang="en-US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FFC000"/>
                </a:solidFill>
              </a:rPr>
              <a:t>¿Que indica la legislación Venezolana al respecto?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098" name="Picture 2" descr="C:\Program Files (x86)\Microsoft Office\MEDIA\CAGCAT10\j0292020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14600"/>
            <a:ext cx="1869034" cy="177393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2286000" y="2133600"/>
            <a:ext cx="13716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Salario </a:t>
            </a:r>
            <a:endParaRPr lang="en-U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62400" y="2438400"/>
            <a:ext cx="18288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Prestaciones Sociales  (108)</a:t>
            </a:r>
            <a:endParaRPr lang="en-U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91000" y="3200400"/>
            <a:ext cx="25146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Vacaciones (219) </a:t>
            </a:r>
            <a:endParaRPr lang="en-U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91000" y="3886200"/>
            <a:ext cx="2895600" cy="38100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Bono Vacacional (223) </a:t>
            </a:r>
            <a:endParaRPr lang="en-U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191000" y="4495800"/>
            <a:ext cx="17526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Utilidades (175) </a:t>
            </a:r>
            <a:endParaRPr lang="en-U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4114800" y="5181600"/>
            <a:ext cx="1828800" cy="36933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Preaviso (104)</a:t>
            </a:r>
            <a:r>
              <a:rPr lang="es-ES_tradnl" dirty="0" smtClean="0"/>
              <a:t> 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676400" y="5867400"/>
            <a:ext cx="1524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Cesta Ticket </a:t>
            </a:r>
            <a:endParaRPr lang="en-US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09600" y="4800600"/>
            <a:ext cx="16002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Otros Beneficios </a:t>
            </a:r>
            <a:endParaRPr lang="en-US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733800" y="5715000"/>
            <a:ext cx="17526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ES_tradnl" b="1" dirty="0" smtClean="0"/>
              <a:t>Despido Injustificado (125)</a:t>
            </a:r>
            <a:endParaRPr lang="en-U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248400" y="5715000"/>
            <a:ext cx="17526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Actualización</a:t>
            </a:r>
            <a:r>
              <a:rPr lang="en-US" b="1" dirty="0" smtClean="0"/>
              <a:t> de </a:t>
            </a:r>
            <a:r>
              <a:rPr lang="en-US" b="1" dirty="0" err="1" smtClean="0"/>
              <a:t>prestaciones</a:t>
            </a:r>
            <a:r>
              <a:rPr lang="en-US" b="1" dirty="0" smtClean="0"/>
              <a:t> </a:t>
            </a:r>
            <a:r>
              <a:rPr lang="en-US" b="1" dirty="0" err="1" smtClean="0"/>
              <a:t>sociales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762000" y="18288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400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¿Cuántos recursos son necesarios para ejecutar el proyecto, comenzar a producir  y mantener a futuro el proyecto?</a:t>
            </a:r>
            <a:r>
              <a:rPr kumimoji="0" lang="es-ES_tradnl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2286000"/>
            <a:ext cx="4114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400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ESTUDIO TËCNICO 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800600" y="2209800"/>
            <a:ext cx="4114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400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ESTUDIO ECONOMICO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Flecha curvada hacia abajo"/>
          <p:cNvSpPr/>
          <p:nvPr/>
        </p:nvSpPr>
        <p:spPr>
          <a:xfrm>
            <a:off x="2514600" y="1524000"/>
            <a:ext cx="3810000" cy="7620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50" name="Picture 2" descr="C:\Users\Ruth\AppData\Local\Microsoft\Windows\Temporary Internet Files\Content.IE5\O90R3686\MC900233588[2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810000"/>
            <a:ext cx="1546634" cy="1487786"/>
          </a:xfrm>
          <a:prstGeom prst="rect">
            <a:avLst/>
          </a:prstGeom>
          <a:noFill/>
        </p:spPr>
      </p:pic>
      <p:pic>
        <p:nvPicPr>
          <p:cNvPr id="2051" name="Picture 3" descr="C:\Users\Ruth\AppData\Local\Microsoft\Windows\Temporary Internet Files\Content.IE5\3FVGHSRU\MC9002801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3962400"/>
            <a:ext cx="1861718" cy="14026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s-ES_tradnl" dirty="0" smtClean="0">
                <a:solidFill>
                  <a:srgbClr val="FFC000"/>
                </a:solidFill>
              </a:rPr>
              <a:t>¿Por qué se requiere de un estudio económico?</a:t>
            </a: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Identificar monto de recursos necesarios.</a:t>
            </a:r>
          </a:p>
          <a:p>
            <a:pPr>
              <a:buNone/>
            </a:pPr>
            <a:endParaRPr lang="es-ES_tradnl" dirty="0" smtClean="0">
              <a:solidFill>
                <a:srgbClr val="FFC000"/>
              </a:solidFill>
            </a:endParaRPr>
          </a:p>
          <a:p>
            <a:r>
              <a:rPr lang="es-ES_tradnl" dirty="0" smtClean="0">
                <a:solidFill>
                  <a:srgbClr val="FFC000"/>
                </a:solidFill>
              </a:rPr>
              <a:t>Realizar a posteriormente la evaluación financiera- Será rentable el proyecto ?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COSTOS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/>
          </a:bodyPr>
          <a:lstStyle/>
          <a:p>
            <a:r>
              <a:rPr lang="es-ES_tradnl" sz="3600" dirty="0" smtClean="0">
                <a:solidFill>
                  <a:srgbClr val="FFC000"/>
                </a:solidFill>
              </a:rPr>
              <a:t>¿Cuál es la definición de costos en economía? </a:t>
            </a:r>
            <a:endParaRPr lang="en-US" sz="3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>
                <a:solidFill>
                  <a:srgbClr val="FFC000"/>
                </a:solidFill>
              </a:rPr>
              <a:t>¿Costos?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u="sng" dirty="0" smtClean="0">
                <a:solidFill>
                  <a:srgbClr val="FFC000"/>
                </a:solidFill>
              </a:rPr>
              <a:t>COSTOS DE PRODUCCIÓN 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Materia prima 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Costos de mano de obra (directos e indirectos)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Empaquetado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Energía 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Agua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Mantenimiento  de planta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Depreciación de equipos, etc. </a:t>
            </a:r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C000"/>
                </a:solidFill>
              </a:rPr>
              <a:t>Costos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>
                <a:solidFill>
                  <a:srgbClr val="FFC000"/>
                </a:solidFill>
              </a:rPr>
              <a:t>COSTOS DE ADMINISTRACION</a:t>
            </a:r>
          </a:p>
          <a:p>
            <a:pPr>
              <a:buNone/>
            </a:pPr>
            <a:endParaRPr lang="es-ES_tradnl" dirty="0">
              <a:solidFill>
                <a:srgbClr val="FFC000"/>
              </a:solidFill>
            </a:endParaRPr>
          </a:p>
          <a:p>
            <a:r>
              <a:rPr lang="es-ES_tradnl" dirty="0" smtClean="0">
                <a:solidFill>
                  <a:srgbClr val="FFC000"/>
                </a:solidFill>
              </a:rPr>
              <a:t>COSTOS DE COMERCIALIZACIÓN</a:t>
            </a:r>
          </a:p>
          <a:p>
            <a:pPr>
              <a:buNone/>
            </a:pPr>
            <a:endParaRPr lang="es-ES_tradnl" dirty="0">
              <a:solidFill>
                <a:srgbClr val="FFC000"/>
              </a:solidFill>
            </a:endParaRPr>
          </a:p>
          <a:p>
            <a:r>
              <a:rPr lang="es-ES_tradnl" dirty="0" smtClean="0">
                <a:solidFill>
                  <a:srgbClr val="FFC000"/>
                </a:solidFill>
              </a:rPr>
              <a:t>COSTOS FINANCIEROS 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Una vez estimados los costos qué hacemos ????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dirty="0" smtClean="0">
                <a:solidFill>
                  <a:srgbClr val="FFC000"/>
                </a:solidFill>
              </a:rPr>
              <a:t>    Los costos no se mantienen fijos en el tiempo por lo cual es necesario proyectar cómo evolucionaran a través del tiempo.</a:t>
            </a:r>
          </a:p>
          <a:p>
            <a:pPr>
              <a:buNone/>
            </a:pPr>
            <a:endParaRPr lang="es-ES_tradnl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rgbClr val="FFC000"/>
                </a:solidFill>
              </a:rPr>
              <a:t>Los costos varían porque: 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Varían los precios de los insumos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Varía el nivel de producción de la empresa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 Cambios en las legislaciones</a:t>
            </a:r>
          </a:p>
          <a:p>
            <a:r>
              <a:rPr lang="es-ES_tradnl" dirty="0" smtClean="0">
                <a:solidFill>
                  <a:srgbClr val="FFC000"/>
                </a:solidFill>
              </a:rPr>
              <a:t>Devaluaciones, etc.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_tradnl" dirty="0" smtClean="0"/>
              <a:t>COSTO DE MANO DE OBRA </a:t>
            </a:r>
            <a:endParaRPr lang="en-US" dirty="0"/>
          </a:p>
        </p:txBody>
      </p:sp>
      <p:pic>
        <p:nvPicPr>
          <p:cNvPr id="1026" name="Picture 2" descr="C:\Users\Ruth\AppData\Local\Microsoft\Windows\Temporary Internet Files\Content.IE5\O90R3686\MC900434411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05000"/>
            <a:ext cx="1625600" cy="18288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2895600" y="2438400"/>
            <a:ext cx="586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 smtClean="0">
                <a:solidFill>
                  <a:srgbClr val="FFC000"/>
                </a:solidFill>
              </a:rPr>
              <a:t>Cómo estimar el costo de la mano de obra y su evolución  a través del tiempo en un proyecto ???</a:t>
            </a:r>
            <a:endParaRPr lang="en-US" sz="3600" dirty="0">
              <a:solidFill>
                <a:srgbClr val="FFC000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676400" y="52578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Año 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Año</a:t>
                      </a:r>
                      <a:r>
                        <a:rPr lang="es-ES_tradnl" baseline="0" dirty="0" smtClean="0"/>
                        <a:t> 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Año 2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Año 3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Año 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Año 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520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650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475</Words>
  <Application>Microsoft Office PowerPoint</Application>
  <PresentationFormat>Presentación en pantalla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Estudio Económico </vt:lpstr>
      <vt:lpstr>Diapositiva 2</vt:lpstr>
      <vt:lpstr>Diapositiva 3</vt:lpstr>
      <vt:lpstr>¿Por qué se requiere de un estudio económico? </vt:lpstr>
      <vt:lpstr>COSTOS </vt:lpstr>
      <vt:lpstr>¿Costos?</vt:lpstr>
      <vt:lpstr>Costos</vt:lpstr>
      <vt:lpstr>Una vez estimados los costos qué hacemos ????</vt:lpstr>
      <vt:lpstr>COSTO DE MANO DE OBRA </vt:lpstr>
      <vt:lpstr>COSTO DE MANO DE OBRA </vt:lpstr>
      <vt:lpstr>Diapositiva 11</vt:lpstr>
      <vt:lpstr>DIFERENTES PROYECTOS PROPUESTOS </vt:lpstr>
      <vt:lpstr>Los Costos de la Mano de Obra en proyectos </vt:lpstr>
      <vt:lpstr>Factor de Ajuste </vt:lpstr>
      <vt:lpstr>Ejercicio para el caso Venezolano</vt:lpstr>
      <vt:lpstr>¿Que indica la legislación Venezolana al respecto?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Económico</dc:title>
  <dc:creator>Ruth</dc:creator>
  <cp:lastModifiedBy>Ruth</cp:lastModifiedBy>
  <cp:revision>21</cp:revision>
  <dcterms:created xsi:type="dcterms:W3CDTF">2011-05-10T18:12:17Z</dcterms:created>
  <dcterms:modified xsi:type="dcterms:W3CDTF">2012-02-23T21:02:10Z</dcterms:modified>
</cp:coreProperties>
</file>