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3" r:id="rId2"/>
    <p:sldId id="281" r:id="rId3"/>
    <p:sldId id="266" r:id="rId4"/>
    <p:sldId id="282" r:id="rId5"/>
    <p:sldId id="284" r:id="rId6"/>
    <p:sldId id="267" r:id="rId7"/>
    <p:sldId id="279" r:id="rId8"/>
    <p:sldId id="276" r:id="rId9"/>
    <p:sldId id="277" r:id="rId10"/>
    <p:sldId id="274" r:id="rId11"/>
    <p:sldId id="268" r:id="rId12"/>
    <p:sldId id="270" r:id="rId13"/>
    <p:sldId id="272" r:id="rId14"/>
    <p:sldId id="273" r:id="rId15"/>
    <p:sldId id="275" r:id="rId16"/>
    <p:sldId id="271" r:id="rId17"/>
    <p:sldId id="269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E70FB-449E-486C-ADC5-ACE9EB59D51B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CC2AE-0E41-4EBA-96B5-88C80A3F24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rchivo:Linear_least_squares2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ESTUDIO DE MERCADO. MÉTODOS DE PROYECCIÓN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2133600"/>
            <a:ext cx="5410200" cy="685800"/>
          </a:xfrm>
          <a:solidFill>
            <a:schemeClr val="bg1"/>
          </a:solidFill>
        </p:spPr>
        <p:txBody>
          <a:bodyPr/>
          <a:lstStyle/>
          <a:p>
            <a:pPr algn="ctr">
              <a:buNone/>
            </a:pPr>
            <a:r>
              <a:rPr lang="es-ES_tradnl" dirty="0" smtClean="0"/>
              <a:t>¿Qué es una proyección?</a:t>
            </a:r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609600" y="3200400"/>
            <a:ext cx="81534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Es una estimación del comportamiento de una variable en el futuro.  Específicamente, se trata de estimar el valor de una variable en el futuro a partir de la información que se posee en el presente. </a:t>
            </a:r>
            <a:endParaRPr lang="en-U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85800" y="5105400"/>
            <a:ext cx="762000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000" dirty="0" err="1" smtClean="0"/>
              <a:t>Sapag</a:t>
            </a:r>
            <a:r>
              <a:rPr lang="es-ES_tradnl" sz="2000" dirty="0" smtClean="0"/>
              <a:t>, N. (2007) nos indica “ El resultado de una predicción se debe considerar sólo como una medición de evidencias incompletas, basadas en comportamientos empíricos de situaciones parcialmente similares o en inferencias de datos estadísticos disponibles”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Las anteriores estimaciones pueden ajustarse para: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>
            <p:ph idx="1"/>
          </p:nvPr>
        </p:nvGraphicFramePr>
        <p:xfrm>
          <a:off x="2667000" y="2362200"/>
          <a:ext cx="3119438" cy="442913"/>
        </p:xfrm>
        <a:graphic>
          <a:graphicData uri="http://schemas.openxmlformats.org/presentationml/2006/ole">
            <p:oleObj spid="_x0000_s5121" name="Ecuación" r:id="rId3" imgW="1612800" imgH="228600" progId="Equation.3">
              <p:embed/>
            </p:oleObj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04800" y="11430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bg1"/>
                </a:solidFill>
              </a:rPr>
              <a:t>Funciones que dependen de varias variables y funciones no lineales, por ejemplo:</a:t>
            </a: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457200" y="4419600"/>
            <a:ext cx="8229600" cy="24384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_tradnl" sz="28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DIFICULTADES: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_tradnl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Para proyectar la variable se necesita conocer o estimar cómo evolucionarán las variables explicativas del modelo.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_tradnl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 requieren series históricas (NO SIEMPRE DISPONIBLES) y  un buen buenos ajustes del modelo.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3400" y="2971800"/>
            <a:ext cx="81534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dirty="0" smtClean="0"/>
              <a:t>Nota: Se deben hacer todas las pruebas para comprobar el ajuste del modelo. Significancia individual de las variables y concordancia con los signos esperados, Prueba F, Coeficiente de Determinación, Pruebas para comprobar los supuestos del modelo, especificación del modelo, análisis de varianza, etc.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MÉTODOS DE PROYECCIÓN (Continuación)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Proyección de la demanda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81000" y="23622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chemeClr val="bg1"/>
                </a:solidFill>
              </a:rPr>
              <a:t>Empleando coeficientes de ELASTICIDAD (que fueron estimados por estudios anteriores) 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2514600" y="3505200"/>
            <a:ext cx="4572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572000" y="3505200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6400800" y="3505200"/>
            <a:ext cx="2286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609600" y="4114800"/>
            <a:ext cx="2590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Elasticidad precio </a:t>
            </a:r>
            <a:endParaRPr lang="en-US" sz="2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962400" y="4114800"/>
            <a:ext cx="1371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Ingreso</a:t>
            </a:r>
            <a:r>
              <a:rPr lang="es-ES_tradnl" sz="2000" dirty="0" smtClean="0"/>
              <a:t> </a:t>
            </a:r>
            <a:endParaRPr lang="en-US" sz="20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477000" y="4191000"/>
            <a:ext cx="12192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Cruzada</a:t>
            </a:r>
            <a:r>
              <a:rPr lang="es-ES_tradnl" sz="2000" dirty="0" smtClean="0"/>
              <a:t> </a:t>
            </a:r>
            <a:endParaRPr lang="en-US" sz="20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04800" y="5029200"/>
            <a:ext cx="86106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Si  conocemos el valor de la elasticidad podemos proyectar la demanda en base a ésta siempre que conozcamos o podamos prever cómo variará  en el futuro la variable respecto a la cual se ha estimado la elasticidad.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MÉTODOS DE PROYECCIÓN (USO DE LA ELASTICIDAD)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2000" y="1752600"/>
            <a:ext cx="2057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Recordar  que: </a:t>
            </a:r>
            <a:endParaRPr lang="en-U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581400" y="1752600"/>
            <a:ext cx="5029200" cy="101566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La ELASTICIDAD mide el grado de respuesta de una variable ante la variación de otra variable de la cuál esta depende</a:t>
            </a:r>
            <a:r>
              <a:rPr lang="es-ES_tradnl" dirty="0" smtClean="0"/>
              <a:t>. </a:t>
            </a:r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838200" y="3352800"/>
            <a:ext cx="20574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Se calcula como un coeficiente: </a:t>
            </a:r>
            <a:endParaRPr lang="en-US" sz="2400" dirty="0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/>
        </p:nvGraphicFramePr>
        <p:xfrm>
          <a:off x="3810000" y="3352800"/>
          <a:ext cx="2303821" cy="1035050"/>
        </p:xfrm>
        <a:graphic>
          <a:graphicData uri="http://schemas.openxmlformats.org/presentationml/2006/ole">
            <p:oleObj spid="_x0000_s1026" name="Ecuación" r:id="rId3" imgW="87624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094163" y="4724400"/>
          <a:ext cx="1735137" cy="1035050"/>
        </p:xfrm>
        <a:graphic>
          <a:graphicData uri="http://schemas.openxmlformats.org/presentationml/2006/ole">
            <p:oleObj spid="_x0000_s1027" name="Ecuación" r:id="rId4" imgW="6602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3600" dirty="0" smtClean="0">
                <a:solidFill>
                  <a:schemeClr val="bg1"/>
                </a:solidFill>
              </a:rPr>
              <a:t>MÉTODOS DE PROYECCIÓN (USO DE LA ELASTICIDAD)</a:t>
            </a:r>
            <a:endParaRPr lang="en-US" sz="36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idx="1"/>
          </p:nvPr>
        </p:nvGraphicFramePr>
        <p:xfrm>
          <a:off x="685800" y="1524000"/>
          <a:ext cx="5562600" cy="609600"/>
        </p:xfrm>
        <a:graphic>
          <a:graphicData uri="http://schemas.openxmlformats.org/presentationml/2006/ole">
            <p:oleObj spid="_x0000_s2050" name="Ecuación" r:id="rId3" imgW="1993680" imgH="2030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643563" y="5867400"/>
          <a:ext cx="1949450" cy="723900"/>
        </p:xfrm>
        <a:graphic>
          <a:graphicData uri="http://schemas.openxmlformats.org/presentationml/2006/ole">
            <p:oleObj spid="_x0000_s2051" name="Ecuación" r:id="rId4" imgW="698400" imgH="241200" progId="Equation.3">
              <p:embed/>
            </p:oleObj>
          </a:graphicData>
        </a:graphic>
      </p:graphicFrame>
      <p:sp>
        <p:nvSpPr>
          <p:cNvPr id="9" name="8 Elipse"/>
          <p:cNvSpPr/>
          <p:nvPr/>
        </p:nvSpPr>
        <p:spPr>
          <a:xfrm>
            <a:off x="3276600" y="1447800"/>
            <a:ext cx="6096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15 CuadroTexto"/>
          <p:cNvSpPr txBox="1"/>
          <p:nvPr/>
        </p:nvSpPr>
        <p:spPr>
          <a:xfrm>
            <a:off x="2133600" y="2971800"/>
            <a:ext cx="6096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dirty="0" smtClean="0"/>
              <a:t>La elasticidad ingreso es usada con mayor frecuencia para proyectar (Razón: es más fácil proyectar el ingreso </a:t>
            </a:r>
            <a:r>
              <a:rPr lang="es-ES_tradnl" dirty="0" err="1" smtClean="0"/>
              <a:t>pér</a:t>
            </a:r>
            <a:r>
              <a:rPr lang="es-ES_tradnl" dirty="0" smtClean="0"/>
              <a:t>-cápita que otras variables como el precio, precio del competidor, etc.)</a:t>
            </a:r>
            <a:endParaRPr lang="en-US" dirty="0"/>
          </a:p>
        </p:txBody>
      </p:sp>
      <p:cxnSp>
        <p:nvCxnSpPr>
          <p:cNvPr id="19" name="18 Conector recto de flecha"/>
          <p:cNvCxnSpPr/>
          <p:nvPr/>
        </p:nvCxnSpPr>
        <p:spPr>
          <a:xfrm rot="5400000" flipH="1" flipV="1">
            <a:off x="3353594" y="2590006"/>
            <a:ext cx="45720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381000" y="4724400"/>
            <a:ext cx="31242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Cómo conocer el valor de la elasticidad ???</a:t>
            </a:r>
            <a:endParaRPr lang="en-US" sz="24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029200" y="4191000"/>
            <a:ext cx="31242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Estudios previos</a:t>
            </a:r>
            <a:endParaRPr lang="en-US" sz="24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953000" y="5257800"/>
            <a:ext cx="3581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Estimación econométrica</a:t>
            </a:r>
            <a:endParaRPr lang="en-US" sz="2400" b="1" dirty="0"/>
          </a:p>
        </p:txBody>
      </p:sp>
      <p:cxnSp>
        <p:nvCxnSpPr>
          <p:cNvPr id="24" name="23 Conector recto de flecha"/>
          <p:cNvCxnSpPr/>
          <p:nvPr/>
        </p:nvCxnSpPr>
        <p:spPr>
          <a:xfrm flipV="1">
            <a:off x="3657600" y="4419600"/>
            <a:ext cx="10668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>
            <a:off x="3657600" y="5029200"/>
            <a:ext cx="11430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20725" y="1066800"/>
          <a:ext cx="4530725" cy="723900"/>
        </p:xfrm>
        <a:graphic>
          <a:graphicData uri="http://schemas.openxmlformats.org/presentationml/2006/ole">
            <p:oleObj spid="_x0000_s3074" name="Ecuación" r:id="rId3" imgW="1625400" imgH="241200" progId="Equation.3">
              <p:embed/>
            </p:oleObj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0" y="228600"/>
            <a:ext cx="3581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Estimación econométrica</a:t>
            </a:r>
            <a:endParaRPr lang="en-US" sz="2400" b="1" dirty="0"/>
          </a:p>
        </p:txBody>
      </p:sp>
      <p:cxnSp>
        <p:nvCxnSpPr>
          <p:cNvPr id="9" name="8 Conector recto de flecha"/>
          <p:cNvCxnSpPr/>
          <p:nvPr/>
        </p:nvCxnSpPr>
        <p:spPr>
          <a:xfrm rot="5400000" flipH="1" flipV="1">
            <a:off x="3505994" y="1980406"/>
            <a:ext cx="4572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971800" y="2362200"/>
            <a:ext cx="48768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Coeficiente de elasticidad  ingreso de la demanda </a:t>
            </a:r>
            <a:endParaRPr lang="en-US" sz="2400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4953000"/>
          <a:ext cx="2590800" cy="685800"/>
        </p:xfrm>
        <a:graphic>
          <a:graphicData uri="http://schemas.openxmlformats.org/presentationml/2006/ole">
            <p:oleObj spid="_x0000_s3076" name="Ecuación" r:id="rId4" imgW="825480" imgH="2286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3400" y="5943600"/>
          <a:ext cx="2586037" cy="723900"/>
        </p:xfrm>
        <a:graphic>
          <a:graphicData uri="http://schemas.openxmlformats.org/presentationml/2006/ole">
            <p:oleObj spid="_x0000_s3077" name="Ecuación" r:id="rId5" imgW="927000" imgH="241200" progId="Equation.3">
              <p:embed/>
            </p:oleObj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3505200" y="4724400"/>
            <a:ext cx="4876800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Luego de estimar la demanda individual procedemos a estimar la demanda total o de mercado, multiplicando la misma por la población</a:t>
            </a:r>
            <a:endParaRPr lang="en-US" sz="2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81000" y="3886200"/>
            <a:ext cx="5943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Alternativa 1: Empleando el ingreso promedio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0"/>
            <a:ext cx="7772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Alternativa 1: Empleando el ingreso promedio</a:t>
            </a:r>
            <a:endParaRPr lang="en-US" sz="2400" dirty="0"/>
          </a:p>
        </p:txBody>
      </p:sp>
      <p:sp>
        <p:nvSpPr>
          <p:cNvPr id="6" name="5 Flecha abajo"/>
          <p:cNvSpPr/>
          <p:nvPr/>
        </p:nvSpPr>
        <p:spPr>
          <a:xfrm>
            <a:off x="3352800" y="685800"/>
            <a:ext cx="228600" cy="609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6 CuadroTexto"/>
          <p:cNvSpPr txBox="1"/>
          <p:nvPr/>
        </p:nvSpPr>
        <p:spPr>
          <a:xfrm>
            <a:off x="0" y="1295400"/>
            <a:ext cx="6705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Debilidades:</a:t>
            </a:r>
          </a:p>
          <a:p>
            <a:endParaRPr lang="es-ES_tradnl" sz="2400" dirty="0" smtClean="0"/>
          </a:p>
          <a:p>
            <a:pPr>
              <a:buFont typeface="Arial" charset="0"/>
              <a:buChar char="•"/>
            </a:pPr>
            <a:r>
              <a:rPr lang="es-ES_tradnl" sz="2400" dirty="0" smtClean="0"/>
              <a:t>Implica que el coeficiente de elasticidad ingreso es igual para todos los estratos de la población y para todas las regiones geográficas. </a:t>
            </a:r>
          </a:p>
          <a:p>
            <a:endParaRPr lang="es-ES_tradnl" sz="2400" dirty="0" smtClean="0"/>
          </a:p>
          <a:p>
            <a:pPr>
              <a:buFont typeface="Arial" charset="0"/>
              <a:buChar char="•"/>
            </a:pPr>
            <a:r>
              <a:rPr lang="es-ES_tradnl" sz="2400" dirty="0" smtClean="0"/>
              <a:t> Implica que el coeficiente de elasticidad ingreso se mantendrá invariable en el tiempo.  </a:t>
            </a:r>
            <a:endParaRPr lang="en-US" sz="2400" dirty="0"/>
          </a:p>
        </p:txBody>
      </p:sp>
      <p:pic>
        <p:nvPicPr>
          <p:cNvPr id="4098" name="Picture 2" descr="C:\Users\Ruth\AppData\Local\Microsoft\Windows\Temporary Internet Files\Content.IE5\O90R3686\MC9001965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7846" y="3352800"/>
            <a:ext cx="1686154" cy="1813255"/>
          </a:xfrm>
          <a:prstGeom prst="rect">
            <a:avLst/>
          </a:prstGeom>
          <a:noFill/>
        </p:spPr>
      </p:pic>
      <p:pic>
        <p:nvPicPr>
          <p:cNvPr id="4100" name="Picture 4" descr="C:\Users\Ruth\AppData\Local\Microsoft\Windows\Temporary Internet Files\Content.IE5\O90R3686\MM900336338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733800"/>
            <a:ext cx="1495425" cy="1611952"/>
          </a:xfrm>
          <a:prstGeom prst="rect">
            <a:avLst/>
          </a:prstGeom>
          <a:noFill/>
        </p:spPr>
      </p:pic>
      <p:pic>
        <p:nvPicPr>
          <p:cNvPr id="4105" name="Picture 9" descr="http://3.bp.blogspot.com/_SdrdePocIBk/Smg-K4HFbiI/AAAAAAAAAVs/jJY7UfjsPkk/s400/20080717235615-pob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762000"/>
            <a:ext cx="2266950" cy="2362127"/>
          </a:xfrm>
          <a:prstGeom prst="rect">
            <a:avLst/>
          </a:prstGeom>
          <a:noFill/>
        </p:spPr>
      </p:pic>
      <p:sp>
        <p:nvSpPr>
          <p:cNvPr id="15" name="14 Flecha abajo"/>
          <p:cNvSpPr/>
          <p:nvPr/>
        </p:nvSpPr>
        <p:spPr>
          <a:xfrm>
            <a:off x="3505200" y="4419600"/>
            <a:ext cx="228600" cy="609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15 CuadroTexto"/>
          <p:cNvSpPr txBox="1"/>
          <p:nvPr/>
        </p:nvSpPr>
        <p:spPr>
          <a:xfrm>
            <a:off x="0" y="5562600"/>
            <a:ext cx="89154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Solución: Estimar la elasticidad ingreso por estrato o por región,  requiere conocer la evolución del ingreso por estrato o por región. 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LOS MINIMOS CUADRADOS :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También pueden usarse para estimar tendencias respecto al tiempo.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1042988" y="3048000"/>
          <a:ext cx="2265362" cy="685800"/>
        </p:xfrm>
        <a:graphic>
          <a:graphicData uri="http://schemas.openxmlformats.org/presentationml/2006/ole">
            <p:oleObj spid="_x0000_s6145" name="Ecuación" r:id="rId3" imgW="812520" imgH="228600" progId="Equation.3">
              <p:embed/>
            </p:oleObj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990599" y="4114800"/>
          <a:ext cx="3132721" cy="609600"/>
        </p:xfrm>
        <a:graphic>
          <a:graphicData uri="http://schemas.openxmlformats.org/presentationml/2006/ole">
            <p:oleObj spid="_x0000_s6146" name="Ecuación" r:id="rId4" imgW="1244520" imgH="24120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066800" y="5257800"/>
          <a:ext cx="1793404" cy="609600"/>
        </p:xfrm>
        <a:graphic>
          <a:graphicData uri="http://schemas.openxmlformats.org/presentationml/2006/ole">
            <p:oleObj spid="_x0000_s6147" name="Ecuación" r:id="rId5" imgW="749160" imgH="253800" progId="Equation.3">
              <p:embed/>
            </p:oleObj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953000" y="3124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bg1"/>
                </a:solidFill>
              </a:rPr>
              <a:t>Lineales</a:t>
            </a:r>
            <a:r>
              <a:rPr lang="es-ES_tradnl" dirty="0" smtClean="0"/>
              <a:t> </a:t>
            </a:r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4876800" y="4191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bg1"/>
                </a:solidFill>
              </a:rPr>
              <a:t>Cuadráticas - </a:t>
            </a:r>
            <a:r>
              <a:rPr lang="es-ES_tradnl" sz="2800" dirty="0" err="1" smtClean="0">
                <a:solidFill>
                  <a:schemeClr val="bg1"/>
                </a:solidFill>
              </a:rPr>
              <a:t>Polinómicas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29200" y="5257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bg1"/>
                </a:solidFill>
              </a:rPr>
              <a:t>Exponenciales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Método de Promedios Móviles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3400" y="16764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Es un método de pronóstico de corto plazo. Sirve para proyectar la variable sólo para el período siguiente</a:t>
            </a:r>
            <a:r>
              <a:rPr lang="es-ES_tradnl" dirty="0" smtClean="0"/>
              <a:t>.  </a:t>
            </a:r>
            <a:endParaRPr lang="en-US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971800"/>
            <a:ext cx="2743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Simple: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200400" y="2895600"/>
          <a:ext cx="4070350" cy="1181100"/>
        </p:xfrm>
        <a:graphic>
          <a:graphicData uri="http://schemas.openxmlformats.org/presentationml/2006/ole">
            <p:oleObj spid="_x0000_s7171" name="Ecuación" r:id="rId3" imgW="1460160" imgH="393480" progId="Equation.3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65475" y="4419600"/>
          <a:ext cx="4141788" cy="1181100"/>
        </p:xfrm>
        <a:graphic>
          <a:graphicData uri="http://schemas.openxmlformats.org/presentationml/2006/ole">
            <p:oleObj spid="_x0000_s7172" name="Ecuación" r:id="rId4" imgW="148572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Ejemplo: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Si las ventas de un supermercado durante los mes de septiembre, octubre, noviembre y diciembre fueron: 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/>
                </a:solidFill>
              </a:rPr>
              <a:t>				Septiembre:  	1200 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/>
                </a:solidFill>
              </a:rPr>
              <a:t>				Octubre:   	1320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/>
                </a:solidFill>
              </a:rPr>
              <a:t>				Noviembre:  	1400 </a:t>
            </a:r>
          </a:p>
          <a:p>
            <a:pPr>
              <a:buNone/>
            </a:pPr>
            <a:r>
              <a:rPr lang="es-ES" sz="2400" dirty="0" smtClean="0">
                <a:solidFill>
                  <a:schemeClr val="bg1"/>
                </a:solidFill>
              </a:rPr>
              <a:t>				Diciembre:  	1310</a:t>
            </a:r>
          </a:p>
          <a:p>
            <a:pPr>
              <a:buNone/>
            </a:pPr>
            <a:endParaRPr lang="es-ES" sz="24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s-ES" sz="3000" dirty="0" smtClean="0">
                <a:solidFill>
                  <a:schemeClr val="bg1"/>
                </a:solidFill>
              </a:rPr>
              <a:t>La proyección de las ventas para el mes de enero sería: 1308 unid.   </a:t>
            </a:r>
          </a:p>
          <a:p>
            <a:pPr>
              <a:buNone/>
            </a:pPr>
            <a:r>
              <a:rPr lang="es-ES" sz="3000" dirty="0" smtClean="0">
                <a:solidFill>
                  <a:schemeClr val="bg1"/>
                </a:solidFill>
              </a:rPr>
              <a:t>   </a:t>
            </a:r>
          </a:p>
          <a:p>
            <a:pPr>
              <a:buNone/>
            </a:pPr>
            <a:r>
              <a:rPr lang="es-ES" sz="3000" dirty="0" smtClean="0">
                <a:solidFill>
                  <a:schemeClr val="bg1"/>
                </a:solidFill>
              </a:rPr>
              <a:t>    Si las ventas reales en enero fueran de 1350 unid. la proyección de las ventas para febrero sería de  1345 unid.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Método de Promedios Móviles Simple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CRITICA: Asigna el mismo peso relativo a las observaciones incluidas en el análisis y a la cantidad de información que debe mantenerse disponible para efectuar los cálculos.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733800" y="4038600"/>
            <a:ext cx="13716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CuadroTexto"/>
          <p:cNvSpPr txBox="1"/>
          <p:nvPr/>
        </p:nvSpPr>
        <p:spPr>
          <a:xfrm>
            <a:off x="533400" y="54864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dirty="0" smtClean="0">
                <a:solidFill>
                  <a:schemeClr val="bg1"/>
                </a:solidFill>
              </a:rPr>
              <a:t>Método alternativo: Promedio móvil ponderado</a:t>
            </a:r>
            <a:r>
              <a:rPr lang="es-ES_tradnl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¿Por qué es necesario hacer proyecciones?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525963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En general los proyectos se ejecutan buscando rentabilidad financiera del proyecto (durante su vida útil del proyecto), luego es necesario saber cómo evolucionará el mercado en el tiempo.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57200" y="4114800"/>
            <a:ext cx="7848600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Algunas preguntas que tratamos de responder son: </a:t>
            </a:r>
          </a:p>
          <a:p>
            <a:r>
              <a:rPr lang="es-ES_tradnl" sz="2800" dirty="0" smtClean="0"/>
              <a:t>¿La demanda insatisfecha se mantendrá en el tiempo?  Podrá cubrir parte de ella el proyecto? </a:t>
            </a:r>
          </a:p>
          <a:p>
            <a:r>
              <a:rPr lang="es-ES_tradnl" sz="2800" dirty="0" smtClean="0"/>
              <a:t>Cómo evolucionarán los ingresos del proyecto a futuro.  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2286000" y="2895600"/>
          <a:ext cx="5627688" cy="685800"/>
        </p:xfrm>
        <a:graphic>
          <a:graphicData uri="http://schemas.openxmlformats.org/presentationml/2006/ole">
            <p:oleObj spid="_x0000_s67586" name="Ecuación" r:id="rId3" imgW="2019240" imgH="228600" progId="Equation.3">
              <p:embed/>
            </p:oleObj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3048000" y="4114800"/>
          <a:ext cx="3609975" cy="685800"/>
        </p:xfrm>
        <a:graphic>
          <a:graphicData uri="http://schemas.openxmlformats.org/presentationml/2006/ole">
            <p:oleObj spid="_x0000_s67587" name="Ecuación" r:id="rId4" imgW="1295280" imgH="228600" progId="Equation.3">
              <p:embed/>
            </p:oleObj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Método de Promedios Móviles Ponderados </a:t>
            </a:r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609600" y="1676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Asigna una ponderación diferente a cada observación de acuerdo a la antigüedad de la información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PROYECCIONES DE LA DEMANDA, OFERTA Y PRECIOS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Para las proyecciones es útil: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Observar cómo ha evolucionado la variable a través del tiempo.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Cómo se relaciona con otras variables (de manera directa o inversa), con cuales posee mayor asociación (correlación). 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Estimar cómo evolucionaran las variables independientes asociadas con la demanda, oferta y precios. 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Cómo afectará la política económica cada una de las variables en estudio. 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9600" y="58674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bg1"/>
                </a:solidFill>
              </a:rPr>
              <a:t>Es posible justificar el proyecto en los períodos futuros (tendencia de la demanda insatisfecha).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CLASIFICACION DE LOS MÉTODOS PARA LA PROYECCIÓN </a:t>
            </a:r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533400" y="2819400"/>
            <a:ext cx="274320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Métodos Cuantitativos: 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343400" y="2819400"/>
            <a:ext cx="32766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Métodos Cualitativos </a:t>
            </a:r>
            <a:endParaRPr lang="en-US" sz="2800" dirty="0"/>
          </a:p>
        </p:txBody>
      </p:sp>
      <p:cxnSp>
        <p:nvCxnSpPr>
          <p:cNvPr id="7" name="6 Conector recto de flecha"/>
          <p:cNvCxnSpPr/>
          <p:nvPr/>
        </p:nvCxnSpPr>
        <p:spPr>
          <a:xfrm flipH="1">
            <a:off x="2362200" y="1600200"/>
            <a:ext cx="990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4572000" y="1600200"/>
            <a:ext cx="914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33400" y="4191000"/>
            <a:ext cx="27432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ES_tradnl" sz="2400" dirty="0" smtClean="0"/>
              <a:t>Métodos causales  </a:t>
            </a:r>
          </a:p>
          <a:p>
            <a:pPr>
              <a:buFont typeface="Arial" charset="0"/>
              <a:buChar char="•"/>
            </a:pPr>
            <a:endParaRPr lang="es-ES_tradnl" sz="2400" dirty="0" smtClean="0"/>
          </a:p>
          <a:p>
            <a:pPr>
              <a:buFont typeface="Arial" pitchFamily="34" charset="0"/>
              <a:buChar char="•"/>
            </a:pPr>
            <a:r>
              <a:rPr lang="es-ES_tradnl" sz="2400" dirty="0" smtClean="0"/>
              <a:t> Series de tiempo</a:t>
            </a:r>
            <a:endParaRPr lang="en-US" sz="2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648200" y="4191000"/>
            <a:ext cx="2743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ES_tradnl" sz="2400" dirty="0" smtClean="0"/>
              <a:t>Entrevistas a Expertos, </a:t>
            </a:r>
            <a:r>
              <a:rPr lang="es-ES_tradnl" sz="2400" dirty="0" err="1" smtClean="0"/>
              <a:t>Delphi</a:t>
            </a:r>
            <a:r>
              <a:rPr lang="es-ES_tradnl" sz="2400" dirty="0" smtClean="0"/>
              <a:t>.</a:t>
            </a:r>
            <a:endParaRPr lang="en-US" sz="2400" dirty="0"/>
          </a:p>
        </p:txBody>
      </p:sp>
      <p:cxnSp>
        <p:nvCxnSpPr>
          <p:cNvPr id="18" name="17 Conector recto de flecha"/>
          <p:cNvCxnSpPr/>
          <p:nvPr/>
        </p:nvCxnSpPr>
        <p:spPr>
          <a:xfrm>
            <a:off x="5791200" y="3505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1752600" y="3886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CLASIFICACION DE LOS MÉTODOS PARA LA PROYECCIÓN </a:t>
            </a:r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2133600" y="1600200"/>
            <a:ext cx="3886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Métodos Cuantitativos: </a:t>
            </a:r>
            <a:endParaRPr lang="en-US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33400" y="2703016"/>
            <a:ext cx="33528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ES_tradnl" sz="2400" dirty="0" smtClean="0"/>
              <a:t>Métodos causales: </a:t>
            </a:r>
          </a:p>
          <a:p>
            <a:r>
              <a:rPr lang="es-ES_tradnl" sz="2400" dirty="0" smtClean="0"/>
              <a:t>Se fundamenta en la posibilidad de confiar en el comportamiento de una variable que puede explicar los valores que asumiría la variable a proyectar”.  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29200" y="2667000"/>
            <a:ext cx="3352800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ES_tradnl" sz="2400" dirty="0" smtClean="0"/>
              <a:t>Series de Tiempo: </a:t>
            </a:r>
          </a:p>
          <a:p>
            <a:r>
              <a:rPr lang="es-ES_tradnl" sz="2400" dirty="0" smtClean="0"/>
              <a:t>Pronostican el valor futuro de la variable que se desea estimar extrapolando el comportamiento histórico de los valores observados para esa variable.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Métodos más comunes: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562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_tradnl" sz="7000" dirty="0" smtClean="0">
                <a:solidFill>
                  <a:schemeClr val="bg1"/>
                </a:solidFill>
              </a:rPr>
              <a:t>Mínimos cuadrados ordinarios (tendencia lineal). </a:t>
            </a:r>
          </a:p>
          <a:p>
            <a:pPr>
              <a:buNone/>
            </a:pPr>
            <a:endParaRPr lang="es-ES_tradnl" sz="7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sz="7000" dirty="0" smtClean="0">
                <a:solidFill>
                  <a:schemeClr val="bg1"/>
                </a:solidFill>
              </a:rPr>
              <a:t>Coeficientes de correlación </a:t>
            </a:r>
            <a:endParaRPr lang="en-US" sz="7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ES_tradnl" sz="7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sz="7000" dirty="0" smtClean="0">
                <a:solidFill>
                  <a:schemeClr val="bg1"/>
                </a:solidFill>
              </a:rPr>
              <a:t>Estimación  de tasas de crecimiento promedio </a:t>
            </a:r>
          </a:p>
          <a:p>
            <a:pPr>
              <a:buNone/>
            </a:pPr>
            <a:endParaRPr lang="es-ES_tradnl" sz="70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sz="7000" dirty="0" smtClean="0">
                <a:solidFill>
                  <a:schemeClr val="bg1"/>
                </a:solidFill>
              </a:rPr>
              <a:t>Estimación de tendencias: </a:t>
            </a:r>
          </a:p>
          <a:p>
            <a:pPr>
              <a:buNone/>
            </a:pPr>
            <a:endParaRPr lang="es-ES_tradnl" sz="51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sz="5100" dirty="0" smtClean="0">
                <a:solidFill>
                  <a:schemeClr val="bg1"/>
                </a:solidFill>
              </a:rPr>
              <a:t>Tendencia respecto al tiempo</a:t>
            </a:r>
          </a:p>
          <a:p>
            <a:pPr>
              <a:buNone/>
            </a:pPr>
            <a:r>
              <a:rPr lang="es-ES_tradnl" sz="5100" dirty="0" smtClean="0">
                <a:solidFill>
                  <a:schemeClr val="bg1"/>
                </a:solidFill>
              </a:rPr>
              <a:t>Tendencia respecto a la población</a:t>
            </a:r>
          </a:p>
          <a:p>
            <a:pPr>
              <a:buNone/>
            </a:pPr>
            <a:r>
              <a:rPr lang="es-ES_tradnl" sz="5100" dirty="0" smtClean="0">
                <a:solidFill>
                  <a:schemeClr val="bg1"/>
                </a:solidFill>
              </a:rPr>
              <a:t>Tendencia respecto al PIB </a:t>
            </a:r>
          </a:p>
          <a:p>
            <a:pPr>
              <a:buNone/>
            </a:pPr>
            <a:r>
              <a:rPr lang="es-ES_tradnl" sz="5100" dirty="0" smtClean="0">
                <a:solidFill>
                  <a:schemeClr val="bg1"/>
                </a:solidFill>
              </a:rPr>
              <a:t>Tendencias respecto a otras variables </a:t>
            </a:r>
          </a:p>
          <a:p>
            <a:pPr>
              <a:buNone/>
            </a:pPr>
            <a:endParaRPr lang="es-ES_tradnl" dirty="0" smtClean="0">
              <a:solidFill>
                <a:schemeClr val="bg1"/>
              </a:solidFill>
            </a:endParaRPr>
          </a:p>
        </p:txBody>
      </p:sp>
      <p:sp>
        <p:nvSpPr>
          <p:cNvPr id="4" name="3 Cerrar llave"/>
          <p:cNvSpPr/>
          <p:nvPr/>
        </p:nvSpPr>
        <p:spPr>
          <a:xfrm>
            <a:off x="5486400" y="5257800"/>
            <a:ext cx="3048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CuadroTexto"/>
          <p:cNvSpPr txBox="1"/>
          <p:nvPr/>
        </p:nvSpPr>
        <p:spPr>
          <a:xfrm>
            <a:off x="6019800" y="5486400"/>
            <a:ext cx="24384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Diferentes formas funcionales 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Otros métodos para la demanda: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4800" y="1295400"/>
            <a:ext cx="8610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2800" dirty="0" smtClean="0">
                <a:solidFill>
                  <a:schemeClr val="bg1"/>
                </a:solidFill>
              </a:rPr>
              <a:t> </a:t>
            </a:r>
            <a:r>
              <a:rPr lang="es-ES_tradnl" sz="2400" dirty="0" smtClean="0">
                <a:solidFill>
                  <a:schemeClr val="bg1"/>
                </a:solidFill>
              </a:rPr>
              <a:t>Empleando el consumo per-cápita y proyecciones de la población. 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>
                <a:solidFill>
                  <a:schemeClr val="bg1"/>
                </a:solidFill>
              </a:rPr>
              <a:t>Por comparaciones internacionales</a:t>
            </a:r>
            <a:r>
              <a:rPr lang="es-ES_tradnl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>
                <a:solidFill>
                  <a:schemeClr val="bg1"/>
                </a:solidFill>
              </a:rPr>
              <a:t>Creando escenarios (tasas de crecimiento pesimistas, optimistas) basados en juicios de expertos o estudios realizados.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>
                <a:solidFill>
                  <a:schemeClr val="bg1"/>
                </a:solidFill>
              </a:rPr>
              <a:t>En caso de ser una demanda intermedia: Evolución de sectores que demandan el producto.  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0" y="4114800"/>
            <a:ext cx="1676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Oferta: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600200" y="4495800"/>
            <a:ext cx="7239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2800" dirty="0" smtClean="0">
                <a:solidFill>
                  <a:schemeClr val="bg1"/>
                </a:solidFill>
              </a:rPr>
              <a:t> Planes de expansión de las empresas. </a:t>
            </a:r>
            <a:endParaRPr lang="es-ES_tradnl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_tradnl" sz="2400" dirty="0" smtClean="0">
                <a:solidFill>
                  <a:schemeClr val="bg1"/>
                </a:solidFill>
              </a:rPr>
              <a:t>Proyecciones en base a indicadores macroeconómicos Ejemplo: PIB.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>
                <a:solidFill>
                  <a:schemeClr val="bg1"/>
                </a:solidFill>
              </a:rPr>
              <a:t>Proyecciones en base a políticas del gobierno o de financiamiento.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MÍNIMOS CUADRADOS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04800" y="137160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Dado un conjunto de datos (pares) es intenta encontrar la función que mejor se adapte a los datos , es decir aquella que presente el mejor ajuste, empleando el criterio del mínimo error cuadrático. </a:t>
            </a:r>
            <a:endParaRPr lang="en-US" dirty="0"/>
          </a:p>
        </p:txBody>
      </p:sp>
      <p:pic>
        <p:nvPicPr>
          <p:cNvPr id="33794" name="Picture 2" descr="http://upload.wikimedia.org/wikipedia/commons/thumb/9/94/Linear_least_squares2.png/220px-Linear_least_squares2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1524000"/>
            <a:ext cx="2095500" cy="251460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81000" y="4343400"/>
            <a:ext cx="5715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En general, el método de mínimos cuadrados selecciona una función de tipo lineal. Es decir:</a:t>
            </a:r>
            <a:endParaRPr lang="en-US" dirty="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917700" y="5810250"/>
          <a:ext cx="2371725" cy="685800"/>
        </p:xfrm>
        <a:graphic>
          <a:graphicData uri="http://schemas.openxmlformats.org/presentationml/2006/ole">
            <p:oleObj spid="_x0000_s33795" name="Ecuación" r:id="rId5" imgW="8506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28600" y="609600"/>
            <a:ext cx="7696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Cuya ecuación puede ser estimada de la siguiente manera:</a:t>
            </a:r>
            <a:endParaRPr lang="en-US" sz="2400" dirty="0" smtClean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460500" y="1314450"/>
          <a:ext cx="3717925" cy="1257300"/>
        </p:xfrm>
        <a:graphic>
          <a:graphicData uri="http://schemas.openxmlformats.org/presentationml/2006/ole">
            <p:oleObj spid="_x0000_s34818" name="Ecuación" r:id="rId3" imgW="1333440" imgH="41904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1517650" y="3238500"/>
          <a:ext cx="3576638" cy="1333500"/>
        </p:xfrm>
        <a:graphic>
          <a:graphicData uri="http://schemas.openxmlformats.org/presentationml/2006/ole">
            <p:oleObj spid="_x0000_s34819" name="Ecuación" r:id="rId4" imgW="1282680" imgH="44424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1049</Words>
  <Application>Microsoft Office PowerPoint</Application>
  <PresentationFormat>Presentación en pantalla (4:3)</PresentationFormat>
  <Paragraphs>116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2" baseType="lpstr">
      <vt:lpstr>Tema de Office</vt:lpstr>
      <vt:lpstr>Ecuación</vt:lpstr>
      <vt:lpstr>ESTUDIO DE MERCADO. MÉTODOS DE PROYECCIÓN </vt:lpstr>
      <vt:lpstr>¿Por qué es necesario hacer proyecciones?</vt:lpstr>
      <vt:lpstr>PROYECCIONES DE LA DEMANDA, OFERTA Y PRECIOS</vt:lpstr>
      <vt:lpstr>CLASIFICACION DE LOS MÉTODOS PARA LA PROYECCIÓN </vt:lpstr>
      <vt:lpstr>CLASIFICACION DE LOS MÉTODOS PARA LA PROYECCIÓN </vt:lpstr>
      <vt:lpstr>Métodos más comunes: </vt:lpstr>
      <vt:lpstr>Otros métodos para la demanda: </vt:lpstr>
      <vt:lpstr>MÍNIMOS CUADRADOS </vt:lpstr>
      <vt:lpstr>Diapositiva 9</vt:lpstr>
      <vt:lpstr>Las anteriores estimaciones pueden ajustarse para:</vt:lpstr>
      <vt:lpstr>MÉTODOS DE PROYECCIÓN (Continuación)</vt:lpstr>
      <vt:lpstr>MÉTODOS DE PROYECCIÓN (USO DE LA ELASTICIDAD)</vt:lpstr>
      <vt:lpstr>MÉTODOS DE PROYECCIÓN (USO DE LA ELASTICIDAD)</vt:lpstr>
      <vt:lpstr>Diapositiva 14</vt:lpstr>
      <vt:lpstr>Diapositiva 15</vt:lpstr>
      <vt:lpstr>LOS MINIMOS CUADRADOS :</vt:lpstr>
      <vt:lpstr>Método de Promedios Móviles </vt:lpstr>
      <vt:lpstr>Ejemplo: </vt:lpstr>
      <vt:lpstr>Método de Promedios Móviles Simple </vt:lpstr>
      <vt:lpstr>Método de Promedios Móviles Ponderados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Ruth</dc:creator>
  <cp:lastModifiedBy>Ruth</cp:lastModifiedBy>
  <cp:revision>21</cp:revision>
  <dcterms:created xsi:type="dcterms:W3CDTF">2011-02-01T01:09:16Z</dcterms:created>
  <dcterms:modified xsi:type="dcterms:W3CDTF">2011-11-01T23:15:30Z</dcterms:modified>
</cp:coreProperties>
</file>