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51"/>
  </p:notesMasterIdLst>
  <p:handoutMasterIdLst>
    <p:handoutMasterId r:id="rId52"/>
  </p:handoutMasterIdLst>
  <p:sldIdLst>
    <p:sldId id="299" r:id="rId2"/>
    <p:sldId id="351" r:id="rId3"/>
    <p:sldId id="352" r:id="rId4"/>
    <p:sldId id="355" r:id="rId5"/>
    <p:sldId id="311" r:id="rId6"/>
    <p:sldId id="280" r:id="rId7"/>
    <p:sldId id="281" r:id="rId8"/>
    <p:sldId id="283" r:id="rId9"/>
    <p:sldId id="349" r:id="rId10"/>
    <p:sldId id="284" r:id="rId11"/>
    <p:sldId id="301" r:id="rId12"/>
    <p:sldId id="287" r:id="rId13"/>
    <p:sldId id="332" r:id="rId14"/>
    <p:sldId id="288" r:id="rId15"/>
    <p:sldId id="328" r:id="rId16"/>
    <p:sldId id="329" r:id="rId17"/>
    <p:sldId id="331" r:id="rId18"/>
    <p:sldId id="335" r:id="rId19"/>
    <p:sldId id="340" r:id="rId20"/>
    <p:sldId id="353" r:id="rId21"/>
    <p:sldId id="354" r:id="rId22"/>
    <p:sldId id="359" r:id="rId23"/>
    <p:sldId id="338" r:id="rId24"/>
    <p:sldId id="344" r:id="rId25"/>
    <p:sldId id="345" r:id="rId26"/>
    <p:sldId id="346" r:id="rId27"/>
    <p:sldId id="350" r:id="rId28"/>
    <p:sldId id="257" r:id="rId29"/>
    <p:sldId id="258" r:id="rId30"/>
    <p:sldId id="270" r:id="rId31"/>
    <p:sldId id="276" r:id="rId32"/>
    <p:sldId id="271" r:id="rId33"/>
    <p:sldId id="272" r:id="rId34"/>
    <p:sldId id="273" r:id="rId35"/>
    <p:sldId id="274" r:id="rId36"/>
    <p:sldId id="275" r:id="rId37"/>
    <p:sldId id="277" r:id="rId38"/>
    <p:sldId id="348" r:id="rId39"/>
    <p:sldId id="356" r:id="rId40"/>
    <p:sldId id="262" r:id="rId41"/>
    <p:sldId id="265" r:id="rId42"/>
    <p:sldId id="294" r:id="rId43"/>
    <p:sldId id="357" r:id="rId44"/>
    <p:sldId id="266" r:id="rId45"/>
    <p:sldId id="297" r:id="rId46"/>
    <p:sldId id="296" r:id="rId47"/>
    <p:sldId id="360" r:id="rId48"/>
    <p:sldId id="361" r:id="rId49"/>
    <p:sldId id="337" r:id="rId50"/>
  </p:sldIdLst>
  <p:sldSz cx="9144000" cy="6858000" type="screen4x3"/>
  <p:notesSz cx="6858000" cy="9144000"/>
  <p:defaultTextStyle>
    <a:defPPr>
      <a:defRPr lang="es-E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uario"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CC99"/>
    <a:srgbClr val="9999FF"/>
    <a:srgbClr val="FF3300"/>
    <a:srgbClr val="3366FF"/>
    <a:srgbClr val="006600"/>
    <a:srgbClr val="66FF33"/>
    <a:srgbClr val="99FF33"/>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horzBarState="maximized">
    <p:restoredLeft sz="34615" autoAdjust="0"/>
    <p:restoredTop sz="94690" autoAdjust="0"/>
  </p:normalViewPr>
  <p:slideViewPr>
    <p:cSldViewPr>
      <p:cViewPr varScale="1">
        <p:scale>
          <a:sx n="68" d="100"/>
          <a:sy n="68" d="100"/>
        </p:scale>
        <p:origin x="-954" y="-96"/>
      </p:cViewPr>
      <p:guideLst>
        <p:guide orient="horz" pos="2160"/>
        <p:guide pos="2880"/>
      </p:guideLst>
    </p:cSldViewPr>
  </p:slideViewPr>
  <p:outlineViewPr>
    <p:cViewPr>
      <p:scale>
        <a:sx n="33" d="100"/>
        <a:sy n="33" d="100"/>
      </p:scale>
      <p:origin x="0" y="22332"/>
    </p:cViewPr>
    <p:sldLst>
      <p:sld r:id="rId1" collapse="1"/>
      <p:sld r:id="rId2" collapse="1"/>
    </p:sldLst>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slide" Target="slides/slide10.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2-04-12T15:41:45.859" idx="1">
    <p:pos x="5219" y="2490"/>
    <p:text>Una corriente, una mente, una serpiente, una vertiente, una pendiente, una frente.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s-VE"/>
          </a:p>
        </p:txBody>
      </p:sp>
      <p:sp>
        <p:nvSpPr>
          <p:cNvPr id="327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s-VE"/>
          </a:p>
        </p:txBody>
      </p:sp>
      <p:sp>
        <p:nvSpPr>
          <p:cNvPr id="327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s-VE"/>
          </a:p>
        </p:txBody>
      </p:sp>
      <p:sp>
        <p:nvSpPr>
          <p:cNvPr id="327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EC2189F0-537A-41C8-98CF-FEEF58BDB59A}" type="slidenum">
              <a:rPr lang="es-VE"/>
              <a:pPr>
                <a:defRPr/>
              </a:pPr>
              <a:t>‹Nº›</a:t>
            </a:fld>
            <a:endParaRPr lang="es-V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s-VE"/>
          </a:p>
        </p:txBody>
      </p:sp>
      <p:sp>
        <p:nvSpPr>
          <p:cNvPr id="337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s-VE"/>
          </a:p>
        </p:txBody>
      </p:sp>
      <p:sp>
        <p:nvSpPr>
          <p:cNvPr id="614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37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VE" noProof="0" smtClean="0"/>
              <a:t>Haga clic para modificar el estilo de texto del patrón</a:t>
            </a:r>
          </a:p>
          <a:p>
            <a:pPr lvl="1"/>
            <a:r>
              <a:rPr lang="es-VE" noProof="0" smtClean="0"/>
              <a:t>Segundo nivel</a:t>
            </a:r>
          </a:p>
          <a:p>
            <a:pPr lvl="2"/>
            <a:r>
              <a:rPr lang="es-VE" noProof="0" smtClean="0"/>
              <a:t>Tercer nivel</a:t>
            </a:r>
          </a:p>
          <a:p>
            <a:pPr lvl="3"/>
            <a:r>
              <a:rPr lang="es-VE" noProof="0" smtClean="0"/>
              <a:t>Cuarto nivel</a:t>
            </a:r>
          </a:p>
          <a:p>
            <a:pPr lvl="4"/>
            <a:r>
              <a:rPr lang="es-VE" noProof="0" smtClean="0"/>
              <a:t>Quinto nivel</a:t>
            </a:r>
          </a:p>
        </p:txBody>
      </p:sp>
      <p:sp>
        <p:nvSpPr>
          <p:cNvPr id="337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s-VE"/>
          </a:p>
        </p:txBody>
      </p:sp>
      <p:sp>
        <p:nvSpPr>
          <p:cNvPr id="337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5FE1689-A597-47D2-A4E6-1D18828470B2}" type="slidenum">
              <a:rPr lang="es-VE"/>
              <a:pPr>
                <a:defRPr/>
              </a:pPr>
              <a:t>‹Nº›</a:t>
            </a:fld>
            <a:endParaRPr lang="es-V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37750744-E20D-4807-9986-A21030435FC8}" type="slidenum">
              <a:rPr lang="es-VE" smtClean="0"/>
              <a:pPr/>
              <a:t>28</a:t>
            </a:fld>
            <a:endParaRPr lang="es-VE"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s-V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9AC01C7E-B66D-4DE6-A8E6-D38D5F3E97A1}" type="slidenum">
              <a:rPr lang="es-VE" smtClean="0"/>
              <a:pPr/>
              <a:t>41</a:t>
            </a:fld>
            <a:endParaRPr lang="es-VE"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s-V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16294CEC-314D-436F-B9DD-841D40CB832E}" type="slidenum">
              <a:rPr lang="es-VE" smtClean="0"/>
              <a:pPr/>
              <a:t>44</a:t>
            </a:fld>
            <a:endParaRPr lang="es-VE" smtClean="0"/>
          </a:p>
        </p:txBody>
      </p:sp>
      <p:sp>
        <p:nvSpPr>
          <p:cNvPr id="72707" name="Rectangle 1026"/>
          <p:cNvSpPr>
            <a:spLocks noGrp="1" noRot="1" noChangeAspect="1" noChangeArrowheads="1" noTextEdit="1"/>
          </p:cNvSpPr>
          <p:nvPr>
            <p:ph type="sldImg"/>
          </p:nvPr>
        </p:nvSpPr>
        <p:spPr>
          <a:ln/>
        </p:spPr>
      </p:sp>
      <p:sp>
        <p:nvSpPr>
          <p:cNvPr id="72708" name="Rectangle 1027"/>
          <p:cNvSpPr>
            <a:spLocks noGrp="1" noChangeArrowheads="1"/>
          </p:cNvSpPr>
          <p:nvPr>
            <p:ph type="body" idx="1"/>
          </p:nvPr>
        </p:nvSpPr>
        <p:spPr>
          <a:noFill/>
          <a:ln/>
        </p:spPr>
        <p:txBody>
          <a:bodyPr/>
          <a:lstStyle/>
          <a:p>
            <a:pPr eaLnBrk="1" hangingPunct="1"/>
            <a:endParaRPr lang="es-V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6069D735-909F-4023-9061-50E00319EEF9}" type="slidenum">
              <a:rPr lang="es-VE" smtClean="0"/>
              <a:pPr/>
              <a:t>29</a:t>
            </a:fld>
            <a:endParaRPr lang="es-VE"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s-V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C3D13EAD-D6FB-4B74-A2B6-DC6A8E07F39D}" type="slidenum">
              <a:rPr lang="es-VE" smtClean="0"/>
              <a:pPr/>
              <a:t>30</a:t>
            </a:fld>
            <a:endParaRPr lang="es-VE"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s-V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0C756839-2F61-4BF3-B9B1-BDE19339C593}" type="slidenum">
              <a:rPr lang="es-VE" smtClean="0"/>
              <a:pPr/>
              <a:t>32</a:t>
            </a:fld>
            <a:endParaRPr lang="es-VE"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s-V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B0B08BC8-5FDF-4E99-9C22-EA9413277CD9}" type="slidenum">
              <a:rPr lang="es-VE" smtClean="0"/>
              <a:pPr/>
              <a:t>33</a:t>
            </a:fld>
            <a:endParaRPr lang="es-VE"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s-V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3073C17C-459D-4B19-AE00-275D1EF57354}" type="slidenum">
              <a:rPr lang="es-VE" smtClean="0"/>
              <a:pPr/>
              <a:t>34</a:t>
            </a:fld>
            <a:endParaRPr lang="es-VE"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s-V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15985A4C-4C5B-43D9-B811-806390C4E0EF}" type="slidenum">
              <a:rPr lang="es-VE" smtClean="0"/>
              <a:pPr/>
              <a:t>35</a:t>
            </a:fld>
            <a:endParaRPr lang="es-VE"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s-V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D9F71D6A-5CD8-4562-9236-2726B554F05E}" type="slidenum">
              <a:rPr lang="es-VE" smtClean="0"/>
              <a:pPr/>
              <a:t>36</a:t>
            </a:fld>
            <a:endParaRPr lang="es-VE"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s-V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1FF28888-5E30-4549-8BEA-1EA958A98783}" type="slidenum">
              <a:rPr lang="es-VE" smtClean="0"/>
              <a:pPr/>
              <a:t>40</a:t>
            </a:fld>
            <a:endParaRPr lang="es-VE"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s-VE"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9 Rectángulo redondeado"/>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4 Título"/>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s-ES" smtClean="0"/>
              <a:t>Haga clic para modificar el estilo de título del patrón</a:t>
            </a:r>
            <a:endParaRPr kumimoji="0" lang="en-US"/>
          </a:p>
        </p:txBody>
      </p:sp>
      <p:sp>
        <p:nvSpPr>
          <p:cNvPr id="20" name="19 Subtítulo"/>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9" name="18 Marcador de fecha"/>
          <p:cNvSpPr>
            <a:spLocks noGrp="1"/>
          </p:cNvSpPr>
          <p:nvPr>
            <p:ph type="dt" sz="half" idx="10"/>
          </p:nvPr>
        </p:nvSpPr>
        <p:spPr/>
        <p:txBody>
          <a:bodyPr/>
          <a:lstStyle>
            <a:extLst/>
          </a:lstStyle>
          <a:p>
            <a:pPr>
              <a:defRPr/>
            </a:pPr>
            <a:endParaRPr lang="es-ES"/>
          </a:p>
        </p:txBody>
      </p:sp>
      <p:sp>
        <p:nvSpPr>
          <p:cNvPr id="8" name="7 Marcador de pie de página"/>
          <p:cNvSpPr>
            <a:spLocks noGrp="1"/>
          </p:cNvSpPr>
          <p:nvPr>
            <p:ph type="ftr" sz="quarter" idx="11"/>
          </p:nvPr>
        </p:nvSpPr>
        <p:spPr/>
        <p:txBody>
          <a:bodyPr/>
          <a:lstStyle>
            <a:extLst/>
          </a:lstStyle>
          <a:p>
            <a:pPr>
              <a:defRPr/>
            </a:pPr>
            <a:r>
              <a:rPr lang="es-ES" smtClean="0"/>
              <a:t>Francisco Rivero Mendoza</a:t>
            </a:r>
            <a:endParaRPr lang="es-ES"/>
          </a:p>
        </p:txBody>
      </p:sp>
      <p:sp>
        <p:nvSpPr>
          <p:cNvPr id="11" name="10 Marcador de número de diapositiva"/>
          <p:cNvSpPr>
            <a:spLocks noGrp="1"/>
          </p:cNvSpPr>
          <p:nvPr>
            <p:ph type="sldNum" sz="quarter" idx="12"/>
          </p:nvPr>
        </p:nvSpPr>
        <p:spPr/>
        <p:txBody>
          <a:bodyPr/>
          <a:lstStyle>
            <a:extLst/>
          </a:lstStyle>
          <a:p>
            <a:pPr>
              <a:defRPr/>
            </a:pPr>
            <a:fld id="{4D3646A2-0FC5-4B89-9070-CC18CDAA7989}" type="slidenum">
              <a:rPr lang="es-ES" smtClean="0"/>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02920" y="530352"/>
            <a:ext cx="8183880" cy="4187952"/>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pPr>
              <a:defRPr/>
            </a:pPr>
            <a:endParaRPr lang="es-ES"/>
          </a:p>
        </p:txBody>
      </p:sp>
      <p:sp>
        <p:nvSpPr>
          <p:cNvPr id="5" name="4 Marcador de pie de página"/>
          <p:cNvSpPr>
            <a:spLocks noGrp="1"/>
          </p:cNvSpPr>
          <p:nvPr>
            <p:ph type="ftr" sz="quarter" idx="11"/>
          </p:nvPr>
        </p:nvSpPr>
        <p:spPr/>
        <p:txBody>
          <a:bodyPr/>
          <a:lstStyle>
            <a:extLst/>
          </a:lstStyle>
          <a:p>
            <a:pPr>
              <a:defRPr/>
            </a:pPr>
            <a:r>
              <a:rPr lang="es-ES" smtClean="0"/>
              <a:t>Francisco Rivero Mendoza</a:t>
            </a:r>
            <a:endParaRPr lang="es-ES"/>
          </a:p>
        </p:txBody>
      </p:sp>
      <p:sp>
        <p:nvSpPr>
          <p:cNvPr id="6" name="5 Marcador de número de diapositiva"/>
          <p:cNvSpPr>
            <a:spLocks noGrp="1"/>
          </p:cNvSpPr>
          <p:nvPr>
            <p:ph type="sldNum" sz="quarter" idx="12"/>
          </p:nvPr>
        </p:nvSpPr>
        <p:spPr/>
        <p:txBody>
          <a:bodyPr/>
          <a:lstStyle>
            <a:extLst/>
          </a:lstStyle>
          <a:p>
            <a:pPr>
              <a:defRPr/>
            </a:pPr>
            <a:fld id="{9D45EC13-4ADA-4EC0-81D6-FF034E9FA6C5}" type="slidenum">
              <a:rPr lang="es-ES" smtClean="0"/>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33404"/>
            <a:ext cx="1981200" cy="5257799"/>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533400" y="533402"/>
            <a:ext cx="5943600" cy="525780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pPr>
              <a:defRPr/>
            </a:pPr>
            <a:endParaRPr lang="es-ES"/>
          </a:p>
        </p:txBody>
      </p:sp>
      <p:sp>
        <p:nvSpPr>
          <p:cNvPr id="5" name="4 Marcador de pie de página"/>
          <p:cNvSpPr>
            <a:spLocks noGrp="1"/>
          </p:cNvSpPr>
          <p:nvPr>
            <p:ph type="ftr" sz="quarter" idx="11"/>
          </p:nvPr>
        </p:nvSpPr>
        <p:spPr/>
        <p:txBody>
          <a:bodyPr/>
          <a:lstStyle>
            <a:extLst/>
          </a:lstStyle>
          <a:p>
            <a:pPr>
              <a:defRPr/>
            </a:pPr>
            <a:r>
              <a:rPr lang="es-ES" smtClean="0"/>
              <a:t>Francisco Rivero Mendoza</a:t>
            </a:r>
            <a:endParaRPr lang="es-ES"/>
          </a:p>
        </p:txBody>
      </p:sp>
      <p:sp>
        <p:nvSpPr>
          <p:cNvPr id="6" name="5 Marcador de número de diapositiva"/>
          <p:cNvSpPr>
            <a:spLocks noGrp="1"/>
          </p:cNvSpPr>
          <p:nvPr>
            <p:ph type="sldNum" sz="quarter" idx="12"/>
          </p:nvPr>
        </p:nvSpPr>
        <p:spPr/>
        <p:txBody>
          <a:bodyPr/>
          <a:lstStyle>
            <a:extLst/>
          </a:lstStyle>
          <a:p>
            <a:pPr>
              <a:defRPr/>
            </a:pPr>
            <a:fld id="{9B9287D9-9930-4C18-B187-5DFF2D491303}" type="slidenum">
              <a:rPr lang="es-ES" smtClean="0"/>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VE"/>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contenido"/>
          <p:cNvSpPr>
            <a:spLocks noGrp="1"/>
          </p:cNvSpPr>
          <p:nvPr>
            <p:ph sz="half" idx="2"/>
          </p:nvPr>
        </p:nvSpPr>
        <p:spPr>
          <a:xfrm>
            <a:off x="4648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r>
              <a:rPr lang="es-ES" smtClean="0"/>
              <a:t>Francisco Rivero Mendoza</a:t>
            </a: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A3AEC4B5-53F9-4B45-8A9B-3DB1A4EA6888}"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ítulo y texto e imágenes prediseñada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VE"/>
          </a:p>
        </p:txBody>
      </p:sp>
      <p:sp>
        <p:nvSpPr>
          <p:cNvPr id="3" name="2 Marcador de texto"/>
          <p:cNvSpPr>
            <a:spLocks noGrp="1"/>
          </p:cNvSpPr>
          <p:nvPr>
            <p:ph type="body" sz="half" idx="1"/>
          </p:nvPr>
        </p:nvSpPr>
        <p:spPr>
          <a:xfrm>
            <a:off x="457200" y="1600200"/>
            <a:ext cx="4038600"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4" name="3 Marcador de imágenes prediseñadas"/>
          <p:cNvSpPr>
            <a:spLocks noGrp="1"/>
          </p:cNvSpPr>
          <p:nvPr>
            <p:ph type="clipArt" sz="half" idx="2"/>
          </p:nvPr>
        </p:nvSpPr>
        <p:spPr>
          <a:xfrm>
            <a:off x="4648200" y="1600200"/>
            <a:ext cx="4038600" cy="4525963"/>
          </a:xfrm>
        </p:spPr>
        <p:txBody>
          <a:bodyPr/>
          <a:lstStyle/>
          <a:p>
            <a:pPr lvl="0"/>
            <a:endParaRPr lang="es-VE"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r>
              <a:rPr lang="es-ES" smtClean="0"/>
              <a:t>Francisco Rivero Mendoza</a:t>
            </a: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7ED5731B-6077-4EC6-9C1B-0D2D683BF2D4}" type="slidenum">
              <a:rPr lang="es-ES"/>
              <a:pPr>
                <a:defRPr/>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p>
            <a:r>
              <a:rPr lang="es-ES" smtClean="0"/>
              <a:t>Haga clic para modificar el estilo de título del patrón</a:t>
            </a:r>
            <a:endParaRPr lang="es-VE"/>
          </a:p>
        </p:txBody>
      </p:sp>
      <p:sp>
        <p:nvSpPr>
          <p:cNvPr id="3" name="2 Marcador de tabla"/>
          <p:cNvSpPr>
            <a:spLocks noGrp="1"/>
          </p:cNvSpPr>
          <p:nvPr>
            <p:ph type="tbl" idx="1"/>
          </p:nvPr>
        </p:nvSpPr>
        <p:spPr>
          <a:xfrm>
            <a:off x="457200" y="1600200"/>
            <a:ext cx="8229600" cy="4525963"/>
          </a:xfrm>
        </p:spPr>
        <p:txBody>
          <a:bodyPr/>
          <a:lstStyle/>
          <a:p>
            <a:pPr lvl="0"/>
            <a:endParaRPr lang="es-VE"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r>
              <a:rPr lang="es-ES" smtClean="0"/>
              <a:t>Francisco Rivero Mendoza</a:t>
            </a: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671E466-151B-4458-9755-70A369F420FF}" type="slidenum">
              <a:rPr lang="es-ES"/>
              <a:pPr>
                <a:defRPr/>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r>
              <a:rPr lang="es-ES" smtClean="0"/>
              <a:t>Francisco Rivero Mendoza</a:t>
            </a: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13C2B707-31CD-49AA-A256-8DD9EDAE3DAE}"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502920" y="530352"/>
            <a:ext cx="8183880" cy="4187952"/>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pPr>
              <a:defRPr/>
            </a:pPr>
            <a:endParaRPr lang="es-ES"/>
          </a:p>
        </p:txBody>
      </p:sp>
      <p:sp>
        <p:nvSpPr>
          <p:cNvPr id="5" name="4 Marcador de pie de página"/>
          <p:cNvSpPr>
            <a:spLocks noGrp="1"/>
          </p:cNvSpPr>
          <p:nvPr>
            <p:ph type="ftr" sz="quarter" idx="11"/>
          </p:nvPr>
        </p:nvSpPr>
        <p:spPr/>
        <p:txBody>
          <a:bodyPr/>
          <a:lstStyle>
            <a:extLst/>
          </a:lstStyle>
          <a:p>
            <a:pPr>
              <a:defRPr/>
            </a:pPr>
            <a:r>
              <a:rPr lang="es-ES" smtClean="0"/>
              <a:t>Francisco Rivero Mendoza</a:t>
            </a:r>
            <a:endParaRPr lang="es-ES"/>
          </a:p>
        </p:txBody>
      </p:sp>
      <p:sp>
        <p:nvSpPr>
          <p:cNvPr id="6" name="5 Marcador de número de diapositiva"/>
          <p:cNvSpPr>
            <a:spLocks noGrp="1"/>
          </p:cNvSpPr>
          <p:nvPr>
            <p:ph type="sldNum" sz="quarter" idx="12"/>
          </p:nvPr>
        </p:nvSpPr>
        <p:spPr/>
        <p:txBody>
          <a:bodyPr/>
          <a:lstStyle>
            <a:extLst/>
          </a:lstStyle>
          <a:p>
            <a:pPr>
              <a:defRPr/>
            </a:pPr>
            <a:fld id="{58DD1D58-1D4C-4E12-B88D-91F8D30A9BDF}" type="slidenum">
              <a:rPr lang="es-ES" smtClean="0"/>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14" name="13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ctángulo redondeado"/>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pPr>
              <a:defRPr/>
            </a:pPr>
            <a:endParaRPr lang="es-ES"/>
          </a:p>
        </p:txBody>
      </p:sp>
      <p:sp>
        <p:nvSpPr>
          <p:cNvPr id="5" name="4 Marcador de pie de página"/>
          <p:cNvSpPr>
            <a:spLocks noGrp="1"/>
          </p:cNvSpPr>
          <p:nvPr>
            <p:ph type="ftr" sz="quarter" idx="11"/>
          </p:nvPr>
        </p:nvSpPr>
        <p:spPr/>
        <p:txBody>
          <a:bodyPr/>
          <a:lstStyle>
            <a:extLst/>
          </a:lstStyle>
          <a:p>
            <a:pPr>
              <a:defRPr/>
            </a:pPr>
            <a:r>
              <a:rPr lang="es-ES" smtClean="0"/>
              <a:t>Francisco Rivero Mendoza</a:t>
            </a:r>
            <a:endParaRPr lang="es-ES"/>
          </a:p>
        </p:txBody>
      </p:sp>
      <p:sp>
        <p:nvSpPr>
          <p:cNvPr id="6" name="5 Marcador de número de diapositiva"/>
          <p:cNvSpPr>
            <a:spLocks noGrp="1"/>
          </p:cNvSpPr>
          <p:nvPr>
            <p:ph type="sldNum" sz="quarter" idx="12"/>
          </p:nvPr>
        </p:nvSpPr>
        <p:spPr/>
        <p:txBody>
          <a:bodyPr/>
          <a:lstStyle>
            <a:extLst/>
          </a:lstStyle>
          <a:p>
            <a:pPr>
              <a:defRPr/>
            </a:pPr>
            <a:fld id="{364B5192-7A70-4708-A629-9B2C98C2A89E}" type="slidenum">
              <a:rPr lang="es-ES" smtClean="0"/>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pPr>
              <a:defRPr/>
            </a:pPr>
            <a:endParaRPr lang="es-ES"/>
          </a:p>
        </p:txBody>
      </p:sp>
      <p:sp>
        <p:nvSpPr>
          <p:cNvPr id="6" name="5 Marcador de pie de página"/>
          <p:cNvSpPr>
            <a:spLocks noGrp="1"/>
          </p:cNvSpPr>
          <p:nvPr>
            <p:ph type="ftr" sz="quarter" idx="11"/>
          </p:nvPr>
        </p:nvSpPr>
        <p:spPr/>
        <p:txBody>
          <a:bodyPr/>
          <a:lstStyle>
            <a:extLst/>
          </a:lstStyle>
          <a:p>
            <a:pPr>
              <a:defRPr/>
            </a:pPr>
            <a:r>
              <a:rPr lang="es-ES" smtClean="0"/>
              <a:t>Francisco Rivero Mendoza</a:t>
            </a:r>
            <a:endParaRPr lang="es-ES"/>
          </a:p>
        </p:txBody>
      </p:sp>
      <p:sp>
        <p:nvSpPr>
          <p:cNvPr id="7" name="6 Marcador de número de diapositiva"/>
          <p:cNvSpPr>
            <a:spLocks noGrp="1"/>
          </p:cNvSpPr>
          <p:nvPr>
            <p:ph type="sldNum" sz="quarter" idx="12"/>
          </p:nvPr>
        </p:nvSpPr>
        <p:spPr/>
        <p:txBody>
          <a:bodyPr/>
          <a:lstStyle>
            <a:extLst/>
          </a:lstStyle>
          <a:p>
            <a:pPr>
              <a:defRPr/>
            </a:pPr>
            <a:fld id="{2A36412F-3E3D-419D-882F-F5635193E1EB}" type="slidenum">
              <a:rPr lang="es-ES" smtClean="0"/>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2920" y="4983480"/>
            <a:ext cx="8183880" cy="1051560"/>
          </a:xfrm>
        </p:spPr>
        <p:txBody>
          <a:bodyPr anchor="b"/>
          <a:lstStyle>
            <a:lvl1pPr>
              <a:defRPr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pPr>
              <a:defRPr/>
            </a:pPr>
            <a:endParaRPr lang="es-ES"/>
          </a:p>
        </p:txBody>
      </p:sp>
      <p:sp>
        <p:nvSpPr>
          <p:cNvPr id="8" name="7 Marcador de pie de página"/>
          <p:cNvSpPr>
            <a:spLocks noGrp="1"/>
          </p:cNvSpPr>
          <p:nvPr>
            <p:ph type="ftr" sz="quarter" idx="11"/>
          </p:nvPr>
        </p:nvSpPr>
        <p:spPr/>
        <p:txBody>
          <a:bodyPr/>
          <a:lstStyle>
            <a:extLst/>
          </a:lstStyle>
          <a:p>
            <a:pPr>
              <a:defRPr/>
            </a:pPr>
            <a:r>
              <a:rPr lang="es-ES" smtClean="0"/>
              <a:t>Francisco Rivero Mendoza</a:t>
            </a:r>
            <a:endParaRPr lang="es-ES"/>
          </a:p>
        </p:txBody>
      </p:sp>
      <p:sp>
        <p:nvSpPr>
          <p:cNvPr id="9" name="8 Marcador de número de diapositiva"/>
          <p:cNvSpPr>
            <a:spLocks noGrp="1"/>
          </p:cNvSpPr>
          <p:nvPr>
            <p:ph type="sldNum" sz="quarter" idx="12"/>
          </p:nvPr>
        </p:nvSpPr>
        <p:spPr/>
        <p:txBody>
          <a:bodyPr/>
          <a:lstStyle>
            <a:extLst/>
          </a:lstStyle>
          <a:p>
            <a:pPr>
              <a:defRPr/>
            </a:pPr>
            <a:fld id="{3B85E7DE-95F8-45F4-85FF-E33CC115934F}" type="slidenum">
              <a:rPr lang="es-ES" smtClean="0"/>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pPr>
              <a:defRPr/>
            </a:pPr>
            <a:endParaRPr lang="es-ES"/>
          </a:p>
        </p:txBody>
      </p:sp>
      <p:sp>
        <p:nvSpPr>
          <p:cNvPr id="4" name="3 Marcador de pie de página"/>
          <p:cNvSpPr>
            <a:spLocks noGrp="1"/>
          </p:cNvSpPr>
          <p:nvPr>
            <p:ph type="ftr" sz="quarter" idx="11"/>
          </p:nvPr>
        </p:nvSpPr>
        <p:spPr/>
        <p:txBody>
          <a:bodyPr/>
          <a:lstStyle>
            <a:extLst/>
          </a:lstStyle>
          <a:p>
            <a:pPr>
              <a:defRPr/>
            </a:pPr>
            <a:r>
              <a:rPr lang="es-ES" smtClean="0"/>
              <a:t>Francisco Rivero Mendoza</a:t>
            </a:r>
            <a:endParaRPr lang="es-ES"/>
          </a:p>
        </p:txBody>
      </p:sp>
      <p:sp>
        <p:nvSpPr>
          <p:cNvPr id="5" name="4 Marcador de número de diapositiva"/>
          <p:cNvSpPr>
            <a:spLocks noGrp="1"/>
          </p:cNvSpPr>
          <p:nvPr>
            <p:ph type="sldNum" sz="quarter" idx="12"/>
          </p:nvPr>
        </p:nvSpPr>
        <p:spPr/>
        <p:txBody>
          <a:bodyPr/>
          <a:lstStyle>
            <a:extLst/>
          </a:lstStyle>
          <a:p>
            <a:pPr>
              <a:defRPr/>
            </a:pPr>
            <a:fld id="{1284924E-093F-4903-9C6B-3C8C7B7ACF56}" type="slidenum">
              <a:rPr lang="es-ES" smtClean="0"/>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Marcador de fecha"/>
          <p:cNvSpPr>
            <a:spLocks noGrp="1"/>
          </p:cNvSpPr>
          <p:nvPr>
            <p:ph type="dt" sz="half" idx="10"/>
          </p:nvPr>
        </p:nvSpPr>
        <p:spPr/>
        <p:txBody>
          <a:bodyPr/>
          <a:lstStyle>
            <a:extLst/>
          </a:lstStyle>
          <a:p>
            <a:pPr>
              <a:defRPr/>
            </a:pPr>
            <a:endParaRPr lang="es-ES"/>
          </a:p>
        </p:txBody>
      </p:sp>
      <p:sp>
        <p:nvSpPr>
          <p:cNvPr id="3" name="2 Marcador de pie de página"/>
          <p:cNvSpPr>
            <a:spLocks noGrp="1"/>
          </p:cNvSpPr>
          <p:nvPr>
            <p:ph type="ftr" sz="quarter" idx="11"/>
          </p:nvPr>
        </p:nvSpPr>
        <p:spPr/>
        <p:txBody>
          <a:bodyPr/>
          <a:lstStyle>
            <a:extLst/>
          </a:lstStyle>
          <a:p>
            <a:pPr>
              <a:defRPr/>
            </a:pPr>
            <a:r>
              <a:rPr lang="es-ES" smtClean="0"/>
              <a:t>Francisco Rivero Mendoza</a:t>
            </a:r>
            <a:endParaRPr lang="es-ES"/>
          </a:p>
        </p:txBody>
      </p:sp>
      <p:sp>
        <p:nvSpPr>
          <p:cNvPr id="4" name="3 Marcador de número de diapositiva"/>
          <p:cNvSpPr>
            <a:spLocks noGrp="1"/>
          </p:cNvSpPr>
          <p:nvPr>
            <p:ph type="sldNum" sz="quarter" idx="12"/>
          </p:nvPr>
        </p:nvSpPr>
        <p:spPr/>
        <p:txBody>
          <a:bodyPr/>
          <a:lstStyle>
            <a:extLst/>
          </a:lstStyle>
          <a:p>
            <a:pPr>
              <a:defRPr/>
            </a:pPr>
            <a:fld id="{20857CC3-7B70-44DB-80BB-62434A0738F3}" type="slidenum">
              <a:rPr lang="es-ES" smtClean="0"/>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pPr>
              <a:defRPr/>
            </a:pPr>
            <a:endParaRPr lang="es-ES"/>
          </a:p>
        </p:txBody>
      </p:sp>
      <p:sp>
        <p:nvSpPr>
          <p:cNvPr id="6" name="5 Marcador de pie de página"/>
          <p:cNvSpPr>
            <a:spLocks noGrp="1"/>
          </p:cNvSpPr>
          <p:nvPr>
            <p:ph type="ftr" sz="quarter" idx="11"/>
          </p:nvPr>
        </p:nvSpPr>
        <p:spPr/>
        <p:txBody>
          <a:bodyPr/>
          <a:lstStyle>
            <a:extLst/>
          </a:lstStyle>
          <a:p>
            <a:pPr>
              <a:defRPr/>
            </a:pPr>
            <a:r>
              <a:rPr lang="es-ES" smtClean="0"/>
              <a:t>Francisco Rivero Mendoza</a:t>
            </a:r>
            <a:endParaRPr lang="es-ES"/>
          </a:p>
        </p:txBody>
      </p:sp>
      <p:sp>
        <p:nvSpPr>
          <p:cNvPr id="7" name="6 Marcador de número de diapositiva"/>
          <p:cNvSpPr>
            <a:spLocks noGrp="1"/>
          </p:cNvSpPr>
          <p:nvPr>
            <p:ph type="sldNum" sz="quarter" idx="12"/>
          </p:nvPr>
        </p:nvSpPr>
        <p:spPr/>
        <p:txBody>
          <a:bodyPr/>
          <a:lstStyle>
            <a:extLst/>
          </a:lstStyle>
          <a:p>
            <a:pPr>
              <a:defRPr/>
            </a:pPr>
            <a:fld id="{7C58250D-0307-4266-BDC8-B169F12EAA95}" type="slidenum">
              <a:rPr lang="es-ES" smtClean="0"/>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5" name="14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10 Redondear rectángulo de esquina sencilla"/>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1 Título"/>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pPr>
              <a:defRPr/>
            </a:pPr>
            <a:endParaRPr lang="es-ES"/>
          </a:p>
        </p:txBody>
      </p:sp>
      <p:sp>
        <p:nvSpPr>
          <p:cNvPr id="6" name="5 Marcador de pie de página"/>
          <p:cNvSpPr>
            <a:spLocks noGrp="1"/>
          </p:cNvSpPr>
          <p:nvPr>
            <p:ph type="ftr" sz="quarter" idx="11"/>
          </p:nvPr>
        </p:nvSpPr>
        <p:spPr/>
        <p:txBody>
          <a:bodyPr/>
          <a:lstStyle>
            <a:extLst/>
          </a:lstStyle>
          <a:p>
            <a:pPr>
              <a:defRPr/>
            </a:pPr>
            <a:r>
              <a:rPr lang="es-ES" smtClean="0"/>
              <a:t>Francisco Rivero Mendoza</a:t>
            </a:r>
            <a:endParaRPr lang="es-ES"/>
          </a:p>
        </p:txBody>
      </p:sp>
      <p:sp>
        <p:nvSpPr>
          <p:cNvPr id="7" name="6 Marcador de número de diapositiva"/>
          <p:cNvSpPr>
            <a:spLocks noGrp="1"/>
          </p:cNvSpPr>
          <p:nvPr>
            <p:ph type="sldNum" sz="quarter" idx="12"/>
          </p:nvPr>
        </p:nvSpPr>
        <p:spPr/>
        <p:txBody>
          <a:bodyPr/>
          <a:lstStyle>
            <a:extLst/>
          </a:lstStyle>
          <a:p>
            <a:pPr>
              <a:defRPr/>
            </a:pPr>
            <a:fld id="{401E3C19-CC77-48F7-A897-414AEDB14630}" type="slidenum">
              <a:rPr lang="es-ES" smtClean="0"/>
              <a:pPr>
                <a:defRPr/>
              </a:pPr>
              <a:t>‹Nº›</a:t>
            </a:fld>
            <a:endParaRPr lang="es-ES"/>
          </a:p>
        </p:txBody>
      </p:sp>
      <p:sp>
        <p:nvSpPr>
          <p:cNvPr id="3" name="2 Marcador de posición de imagen"/>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s-ES" smtClean="0"/>
              <a:t>Haga clic en el icono para agregar una imagen</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Rectángulo redondeado"/>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Rectángulo redondeado"/>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12 Marcador de título"/>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s-ES" smtClean="0"/>
              <a:t>Haga clic para modificar el estilo de título del patrón</a:t>
            </a:r>
            <a:endParaRPr kumimoji="0" lang="en-US"/>
          </a:p>
        </p:txBody>
      </p:sp>
      <p:sp>
        <p:nvSpPr>
          <p:cNvPr id="4" name="3 Marcador de texto"/>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5" name="24 Marcador de fecha"/>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endParaRPr lang="es-ES"/>
          </a:p>
        </p:txBody>
      </p:sp>
      <p:sp>
        <p:nvSpPr>
          <p:cNvPr id="18" name="17 Marcador de pie de página"/>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r>
              <a:rPr lang="es-ES" smtClean="0"/>
              <a:t>Francisco Rivero Mendoza</a:t>
            </a:r>
            <a:endParaRPr lang="es-ES"/>
          </a:p>
        </p:txBody>
      </p:sp>
      <p:sp>
        <p:nvSpPr>
          <p:cNvPr id="5" name="4 Marcador de número de diapositiva"/>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7EA8DCAA-C245-42E8-9F4F-A7C85E5C1C4A}" type="slidenum">
              <a:rPr lang="es-ES" smtClean="0"/>
              <a:pPr>
                <a:defRPr/>
              </a:pPr>
              <a:t>‹Nº›</a:t>
            </a:fld>
            <a:endParaRPr lang="es-ES"/>
          </a:p>
        </p:txBody>
      </p:sp>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Lst>
  <p:hf hd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falstad.com/fourier/"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052"/>
          <p:cNvSpPr>
            <a:spLocks noGrp="1" noChangeArrowheads="1"/>
          </p:cNvSpPr>
          <p:nvPr>
            <p:ph type="ctrTitle"/>
          </p:nvPr>
        </p:nvSpPr>
        <p:spPr/>
        <p:txBody>
          <a:bodyPr/>
          <a:lstStyle/>
          <a:p>
            <a:pPr eaLnBrk="1" hangingPunct="1"/>
            <a:r>
              <a:rPr lang="es-VE" sz="4000" dirty="0" smtClean="0">
                <a:solidFill>
                  <a:srgbClr val="CC3300"/>
                </a:solidFill>
              </a:rPr>
              <a:t>Matemáticas  y Arte</a:t>
            </a:r>
            <a:br>
              <a:rPr lang="es-VE" sz="4000" dirty="0" smtClean="0">
                <a:solidFill>
                  <a:srgbClr val="CC3300"/>
                </a:solidFill>
              </a:rPr>
            </a:br>
            <a:endParaRPr lang="es-VE" sz="2400" dirty="0" smtClean="0">
              <a:solidFill>
                <a:srgbClr val="CC3300"/>
              </a:solidFill>
            </a:endParaRPr>
          </a:p>
        </p:txBody>
      </p:sp>
      <p:sp>
        <p:nvSpPr>
          <p:cNvPr id="3075" name="Rectangle 2053"/>
          <p:cNvSpPr>
            <a:spLocks noGrp="1" noChangeArrowheads="1"/>
          </p:cNvSpPr>
          <p:nvPr>
            <p:ph type="subTitle" idx="1"/>
          </p:nvPr>
        </p:nvSpPr>
        <p:spPr/>
        <p:txBody>
          <a:bodyPr/>
          <a:lstStyle/>
          <a:p>
            <a:pPr eaLnBrk="1" hangingPunct="1"/>
            <a:r>
              <a:rPr lang="es-VE" dirty="0" smtClean="0"/>
              <a:t>Entre el caos y la simetría.</a:t>
            </a:r>
          </a:p>
        </p:txBody>
      </p:sp>
      <p:sp>
        <p:nvSpPr>
          <p:cNvPr id="3076" name="Line 2054"/>
          <p:cNvSpPr>
            <a:spLocks noChangeShapeType="1"/>
          </p:cNvSpPr>
          <p:nvPr/>
        </p:nvSpPr>
        <p:spPr bwMode="auto">
          <a:xfrm>
            <a:off x="0" y="1916113"/>
            <a:ext cx="9144000" cy="0"/>
          </a:xfrm>
          <a:prstGeom prst="line">
            <a:avLst/>
          </a:prstGeom>
          <a:noFill/>
          <a:ln w="9525">
            <a:solidFill>
              <a:schemeClr val="tx1"/>
            </a:solidFill>
            <a:round/>
            <a:headEnd/>
            <a:tailEnd/>
          </a:ln>
        </p:spPr>
        <p:txBody>
          <a:bodyPr/>
          <a:lstStyle/>
          <a:p>
            <a:endParaRPr lang="es-VE"/>
          </a:p>
        </p:txBody>
      </p:sp>
      <p:sp>
        <p:nvSpPr>
          <p:cNvPr id="7" name="6 Marcador de número de diapositiva"/>
          <p:cNvSpPr>
            <a:spLocks noGrp="1"/>
          </p:cNvSpPr>
          <p:nvPr>
            <p:ph type="sldNum" sz="quarter" idx="12"/>
          </p:nvPr>
        </p:nvSpPr>
        <p:spPr/>
        <p:txBody>
          <a:bodyPr/>
          <a:lstStyle/>
          <a:p>
            <a:pPr>
              <a:defRPr/>
            </a:pPr>
            <a:fld id="{4D3646A2-0FC5-4B89-9070-CC18CDAA7989}" type="slidenum">
              <a:rPr lang="es-ES" smtClean="0"/>
              <a:pPr>
                <a:defRPr/>
              </a:pPr>
              <a:t>1</a:t>
            </a:fld>
            <a:endParaRPr lang="es-ES"/>
          </a:p>
        </p:txBody>
      </p:sp>
      <p:sp>
        <p:nvSpPr>
          <p:cNvPr id="8" name="7 Marcador de pie de página"/>
          <p:cNvSpPr>
            <a:spLocks noGrp="1"/>
          </p:cNvSpPr>
          <p:nvPr>
            <p:ph type="ftr" sz="quarter" idx="11"/>
          </p:nvPr>
        </p:nvSpPr>
        <p:spPr/>
        <p:txBody>
          <a:bodyPr/>
          <a:lstStyle/>
          <a:p>
            <a:pPr>
              <a:defRPr/>
            </a:pPr>
            <a:r>
              <a:rPr lang="es-ES" smtClean="0"/>
              <a:t>Francisco Rivero Mendoza</a:t>
            </a:r>
            <a:endParaRPr lang="es-E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hangingPunct="1"/>
            <a:r>
              <a:rPr lang="es-VE" dirty="0" smtClean="0">
                <a:solidFill>
                  <a:srgbClr val="CC3300"/>
                </a:solidFill>
              </a:rPr>
              <a:t>La paradoja del ahorcado</a:t>
            </a:r>
            <a:r>
              <a:rPr lang="es-VE" sz="3600" dirty="0" smtClean="0">
                <a:solidFill>
                  <a:srgbClr val="CC3300"/>
                </a:solidFill>
              </a:rPr>
              <a:t/>
            </a:r>
            <a:br>
              <a:rPr lang="es-VE" sz="3600" dirty="0" smtClean="0">
                <a:solidFill>
                  <a:srgbClr val="CC3300"/>
                </a:solidFill>
              </a:rPr>
            </a:br>
            <a:endParaRPr lang="es-VE" sz="3600" dirty="0" smtClean="0">
              <a:solidFill>
                <a:srgbClr val="CC3300"/>
              </a:solidFill>
            </a:endParaRPr>
          </a:p>
        </p:txBody>
      </p:sp>
      <p:sp>
        <p:nvSpPr>
          <p:cNvPr id="70659" name="Rectangle 3"/>
          <p:cNvSpPr>
            <a:spLocks noGrp="1" noChangeArrowheads="1"/>
          </p:cNvSpPr>
          <p:nvPr>
            <p:ph idx="1"/>
          </p:nvPr>
        </p:nvSpPr>
        <p:spPr/>
        <p:txBody>
          <a:bodyPr>
            <a:normAutofit lnSpcReduction="10000"/>
          </a:bodyPr>
          <a:lstStyle/>
          <a:p>
            <a:pPr marL="533400" indent="-533400" eaLnBrk="1" hangingPunct="1">
              <a:lnSpc>
                <a:spcPct val="90000"/>
              </a:lnSpc>
            </a:pPr>
            <a:endParaRPr lang="es-VE" sz="2400" dirty="0" smtClean="0">
              <a:solidFill>
                <a:srgbClr val="CC3300"/>
              </a:solidFill>
            </a:endParaRPr>
          </a:p>
          <a:p>
            <a:pPr marL="533400" indent="-533400">
              <a:lnSpc>
                <a:spcPct val="90000"/>
              </a:lnSpc>
              <a:buFontTx/>
              <a:buChar char="-"/>
            </a:pPr>
            <a:r>
              <a:rPr lang="es-VE" sz="2400" dirty="0" smtClean="0">
                <a:solidFill>
                  <a:srgbClr val="CC3300"/>
                </a:solidFill>
              </a:rPr>
              <a:t>Don Quijote. Segunda parte cap. 51. Sancho Panza es nombrado Gobernador de una Ínsula. SE puso a juzgar un día. Un forastero le hizo una consulta.</a:t>
            </a:r>
          </a:p>
          <a:p>
            <a:pPr marL="533400" indent="-533400">
              <a:lnSpc>
                <a:spcPct val="90000"/>
              </a:lnSpc>
              <a:buFontTx/>
              <a:buChar char="-"/>
            </a:pPr>
            <a:r>
              <a:rPr lang="es-VE" sz="2400" dirty="0" smtClean="0">
                <a:solidFill>
                  <a:srgbClr val="CC3300"/>
                </a:solidFill>
              </a:rPr>
              <a:t> </a:t>
            </a:r>
          </a:p>
          <a:p>
            <a:pPr marL="533400" indent="-533400" eaLnBrk="1" hangingPunct="1">
              <a:lnSpc>
                <a:spcPct val="90000"/>
              </a:lnSpc>
              <a:buFontTx/>
              <a:buChar char="-"/>
            </a:pPr>
            <a:r>
              <a:rPr lang="es-VE" sz="2400" dirty="0" smtClean="0">
                <a:solidFill>
                  <a:srgbClr val="CC3300"/>
                </a:solidFill>
              </a:rPr>
              <a:t>“ Señor, un caudaloso río dividía dos términos de un mismo señorío … digo pues que sobre este río estaba una puente, y al cabo </a:t>
            </a:r>
            <a:r>
              <a:rPr lang="es-VE" sz="2400" dirty="0" err="1" smtClean="0">
                <a:solidFill>
                  <a:srgbClr val="CC3300"/>
                </a:solidFill>
              </a:rPr>
              <a:t>della</a:t>
            </a:r>
            <a:r>
              <a:rPr lang="es-VE" sz="2400" dirty="0" smtClean="0">
                <a:solidFill>
                  <a:srgbClr val="CC3300"/>
                </a:solidFill>
              </a:rPr>
              <a:t> una horca y una como casa de audiencia, en la cual de ordinario había cuatro jueces que juzgaban la ley que puso el dueño del río, de la puente y del señorío…”</a:t>
            </a:r>
          </a:p>
        </p:txBody>
      </p:sp>
      <p:sp>
        <p:nvSpPr>
          <p:cNvPr id="4" name="3 Marcador de número de diapositiva"/>
          <p:cNvSpPr>
            <a:spLocks noGrp="1"/>
          </p:cNvSpPr>
          <p:nvPr>
            <p:ph type="sldNum" sz="quarter" idx="12"/>
          </p:nvPr>
        </p:nvSpPr>
        <p:spPr/>
        <p:txBody>
          <a:bodyPr/>
          <a:lstStyle/>
          <a:p>
            <a:pPr>
              <a:defRPr/>
            </a:pPr>
            <a:fld id="{58DD1D58-1D4C-4E12-B88D-91F8D30A9BDF}" type="slidenum">
              <a:rPr lang="es-ES" smtClean="0"/>
              <a:pPr>
                <a:defRPr/>
              </a:pPr>
              <a:t>10</a:t>
            </a:fld>
            <a:endParaRPr lang="es-ES"/>
          </a:p>
        </p:txBody>
      </p:sp>
      <p:sp>
        <p:nvSpPr>
          <p:cNvPr id="5" name="4 Marcador de pie de página"/>
          <p:cNvSpPr>
            <a:spLocks noGrp="1"/>
          </p:cNvSpPr>
          <p:nvPr>
            <p:ph type="ftr" sz="quarter" idx="11"/>
          </p:nvPr>
        </p:nvSpPr>
        <p:spPr/>
        <p:txBody>
          <a:bodyPr/>
          <a:lstStyle/>
          <a:p>
            <a:pPr>
              <a:defRPr/>
            </a:pPr>
            <a:r>
              <a:rPr lang="es-ES" smtClean="0"/>
              <a:t>Francisco Rivero Mendoza</a:t>
            </a:r>
            <a:endParaRPr lang="es-ES"/>
          </a:p>
        </p:txBody>
      </p:sp>
      <p:sp>
        <p:nvSpPr>
          <p:cNvPr id="7" name="6 CuadroTexto"/>
          <p:cNvSpPr txBox="1"/>
          <p:nvPr/>
        </p:nvSpPr>
        <p:spPr>
          <a:xfrm>
            <a:off x="5143504" y="4286256"/>
            <a:ext cx="3500462" cy="646331"/>
          </a:xfrm>
          <a:prstGeom prst="rect">
            <a:avLst/>
          </a:prstGeom>
          <a:solidFill>
            <a:srgbClr val="FFC000"/>
          </a:solidFill>
        </p:spPr>
        <p:txBody>
          <a:bodyPr wrap="square" rtlCol="0">
            <a:spAutoFit/>
          </a:bodyPr>
          <a:lstStyle/>
          <a:p>
            <a:r>
              <a:rPr lang="es-VE" dirty="0" smtClean="0"/>
              <a:t>La mente, la frente, la pendiente, corriente,…etc.</a:t>
            </a:r>
            <a:endParaRPr lang="es-V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0659">
                                            <p:txEl>
                                              <p:pRg st="1" end="1"/>
                                            </p:txEl>
                                          </p:spTgt>
                                        </p:tgtEl>
                                        <p:attrNameLst>
                                          <p:attrName>style.visibility</p:attrName>
                                        </p:attrNameLst>
                                      </p:cBhvr>
                                      <p:to>
                                        <p:strVal val="visible"/>
                                      </p:to>
                                    </p:set>
                                    <p:animEffect transition="in" filter="wipe(down)">
                                      <p:cBhvr>
                                        <p:cTn id="7" dur="500"/>
                                        <p:tgtEl>
                                          <p:spTgt spid="7065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0659">
                                            <p:txEl>
                                              <p:pRg st="3" end="3"/>
                                            </p:txEl>
                                          </p:spTgt>
                                        </p:tgtEl>
                                        <p:attrNameLst>
                                          <p:attrName>style.visibility</p:attrName>
                                        </p:attrNameLst>
                                      </p:cBhvr>
                                      <p:to>
                                        <p:strVal val="visible"/>
                                      </p:to>
                                    </p:set>
                                    <p:animEffect transition="in" filter="wipe(down)">
                                      <p:cBhvr>
                                        <p:cTn id="12" dur="500"/>
                                        <p:tgtEl>
                                          <p:spTgt spid="7065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bg/>
                                          </p:spTgt>
                                        </p:tgtEl>
                                        <p:attrNameLst>
                                          <p:attrName>style.visibility</p:attrName>
                                        </p:attrNameLst>
                                      </p:cBhvr>
                                      <p:to>
                                        <p:strVal val="visible"/>
                                      </p:to>
                                    </p:set>
                                    <p:animEffect transition="in" filter="wipe(down)">
                                      <p:cBhvr>
                                        <p:cTn id="17" dur="500"/>
                                        <p:tgtEl>
                                          <p:spTgt spid="7">
                                            <p:bg/>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down)">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0659">
                                            <p:txEl>
                                              <p:pRg st="2" end="2"/>
                                            </p:txEl>
                                          </p:spTgt>
                                        </p:tgtEl>
                                        <p:attrNameLst>
                                          <p:attrName>style.visibility</p:attrName>
                                        </p:attrNameLst>
                                      </p:cBhvr>
                                      <p:to>
                                        <p:strVal val="visible"/>
                                      </p:to>
                                    </p:set>
                                    <p:animEffect transition="in" filter="wipe(down)">
                                      <p:cBhvr>
                                        <p:cTn id="27" dur="500"/>
                                        <p:tgtEl>
                                          <p:spTgt spid="706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uiExpand="1" build="p"/>
      <p:bldP spid="7"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5"/>
          <p:cNvSpPr>
            <a:spLocks noGrp="1" noChangeArrowheads="1"/>
          </p:cNvSpPr>
          <p:nvPr>
            <p:ph type="title"/>
          </p:nvPr>
        </p:nvSpPr>
        <p:spPr/>
        <p:txBody>
          <a:bodyPr/>
          <a:lstStyle/>
          <a:p>
            <a:pPr eaLnBrk="1" hangingPunct="1"/>
            <a:r>
              <a:rPr lang="es-VE" dirty="0" smtClean="0">
                <a:solidFill>
                  <a:srgbClr val="CC3300"/>
                </a:solidFill>
              </a:rPr>
              <a:t>El Juramento del puente</a:t>
            </a:r>
            <a:endParaRPr lang="es-ES" dirty="0" smtClean="0">
              <a:solidFill>
                <a:srgbClr val="CC3300"/>
              </a:solidFill>
            </a:endParaRPr>
          </a:p>
        </p:txBody>
      </p:sp>
      <p:sp>
        <p:nvSpPr>
          <p:cNvPr id="10243" name="Rectangle 6"/>
          <p:cNvSpPr>
            <a:spLocks noGrp="1" noChangeArrowheads="1"/>
          </p:cNvSpPr>
          <p:nvPr>
            <p:ph idx="1"/>
          </p:nvPr>
        </p:nvSpPr>
        <p:spPr/>
        <p:txBody>
          <a:bodyPr>
            <a:normAutofit/>
          </a:bodyPr>
          <a:lstStyle/>
          <a:p>
            <a:pPr eaLnBrk="1" hangingPunct="1">
              <a:lnSpc>
                <a:spcPct val="90000"/>
              </a:lnSpc>
            </a:pPr>
            <a:r>
              <a:rPr lang="es-VE" sz="2800" dirty="0" smtClean="0">
                <a:solidFill>
                  <a:srgbClr val="CC3300"/>
                </a:solidFill>
              </a:rPr>
              <a:t>Si alguno pasare por esta puente, de una parte a otra, ha de jurar primero adónde y a qué va; y si jurare verdad, déjenle pasar; y si dijere mentira, muera por ello ahorcado en la horca que allí se muestra.... </a:t>
            </a:r>
          </a:p>
          <a:p>
            <a:pPr eaLnBrk="1" hangingPunct="1">
              <a:lnSpc>
                <a:spcPct val="90000"/>
              </a:lnSpc>
            </a:pPr>
            <a:r>
              <a:rPr lang="es-VE" sz="2800" dirty="0" smtClean="0">
                <a:solidFill>
                  <a:srgbClr val="CC3300"/>
                </a:solidFill>
              </a:rPr>
              <a:t>Un hombre juró y dijo “ Vengo a morir en aquella horca”.</a:t>
            </a:r>
            <a:endParaRPr lang="es-ES" sz="2800" dirty="0" smtClean="0">
              <a:solidFill>
                <a:srgbClr val="CC3300"/>
              </a:solidFill>
            </a:endParaRPr>
          </a:p>
        </p:txBody>
      </p:sp>
      <p:sp>
        <p:nvSpPr>
          <p:cNvPr id="6" name="5 Marcador de pie de página"/>
          <p:cNvSpPr>
            <a:spLocks noGrp="1"/>
          </p:cNvSpPr>
          <p:nvPr>
            <p:ph type="ftr" sz="quarter" idx="11"/>
          </p:nvPr>
        </p:nvSpPr>
        <p:spPr/>
        <p:txBody>
          <a:bodyPr/>
          <a:lstStyle/>
          <a:p>
            <a:pPr>
              <a:defRPr/>
            </a:pPr>
            <a:r>
              <a:rPr lang="es-ES" smtClean="0"/>
              <a:t>Francisco Rivero Mendoza</a:t>
            </a:r>
            <a:endParaRPr lang="es-ES"/>
          </a:p>
        </p:txBody>
      </p:sp>
      <p:sp>
        <p:nvSpPr>
          <p:cNvPr id="5" name="4 Marcador de número de diapositiva"/>
          <p:cNvSpPr>
            <a:spLocks noGrp="1"/>
          </p:cNvSpPr>
          <p:nvPr>
            <p:ph type="sldNum" sz="quarter" idx="12"/>
          </p:nvPr>
        </p:nvSpPr>
        <p:spPr/>
        <p:txBody>
          <a:bodyPr/>
          <a:lstStyle/>
          <a:p>
            <a:pPr>
              <a:defRPr/>
            </a:pPr>
            <a:fld id="{7ED5731B-6077-4EC6-9C1B-0D2D683BF2D4}" type="slidenum">
              <a:rPr lang="es-ES" smtClean="0"/>
              <a:pPr>
                <a:defRPr/>
              </a:pPr>
              <a:t>11</a:t>
            </a:fld>
            <a:endParaRPr lang="es-E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pPr eaLnBrk="1" hangingPunct="1"/>
            <a:r>
              <a:rPr lang="es-VE" sz="4000" dirty="0" smtClean="0">
                <a:solidFill>
                  <a:srgbClr val="C00000"/>
                </a:solidFill>
              </a:rPr>
              <a:t>Jorge Luis Borges: La Biblioteca de Babel</a:t>
            </a:r>
          </a:p>
        </p:txBody>
      </p:sp>
      <p:sp>
        <p:nvSpPr>
          <p:cNvPr id="15363" name="Rectangle 3"/>
          <p:cNvSpPr>
            <a:spLocks noGrp="1" noChangeArrowheads="1"/>
          </p:cNvSpPr>
          <p:nvPr>
            <p:ph idx="1"/>
          </p:nvPr>
        </p:nvSpPr>
        <p:spPr/>
        <p:txBody>
          <a:bodyPr/>
          <a:lstStyle/>
          <a:p>
            <a:pPr eaLnBrk="1" hangingPunct="1"/>
            <a:r>
              <a:rPr lang="es-VE" dirty="0" smtClean="0">
                <a:solidFill>
                  <a:srgbClr val="C00000"/>
                </a:solidFill>
              </a:rPr>
              <a:t>“...A cada uno de los muros de cada hexágono corresponden cinco anaqueles; cada anaquel encierra treinta y dos libros de formato uniforme; cada libro es de cuatrocientas diez páginas; cada página de cuarenta renglones; cada renglón de unas ochenta letras…”</a:t>
            </a:r>
          </a:p>
        </p:txBody>
      </p:sp>
      <p:sp>
        <p:nvSpPr>
          <p:cNvPr id="5" name="4 Marcador de pie de página"/>
          <p:cNvSpPr>
            <a:spLocks noGrp="1"/>
          </p:cNvSpPr>
          <p:nvPr>
            <p:ph type="ftr" sz="quarter" idx="11"/>
          </p:nvPr>
        </p:nvSpPr>
        <p:spPr/>
        <p:txBody>
          <a:bodyPr/>
          <a:lstStyle/>
          <a:p>
            <a:pPr>
              <a:defRPr/>
            </a:pPr>
            <a:r>
              <a:rPr lang="es-ES" smtClean="0"/>
              <a:t>Francisco Rivero Mendoza</a:t>
            </a:r>
            <a:endParaRPr lang="es-ES"/>
          </a:p>
        </p:txBody>
      </p:sp>
      <p:sp>
        <p:nvSpPr>
          <p:cNvPr id="4" name="3 Marcador de número de diapositiva"/>
          <p:cNvSpPr>
            <a:spLocks noGrp="1"/>
          </p:cNvSpPr>
          <p:nvPr>
            <p:ph type="sldNum" sz="quarter" idx="12"/>
          </p:nvPr>
        </p:nvSpPr>
        <p:spPr/>
        <p:txBody>
          <a:bodyPr/>
          <a:lstStyle/>
          <a:p>
            <a:pPr>
              <a:defRPr/>
            </a:pPr>
            <a:fld id="{58DD1D58-1D4C-4E12-B88D-91F8D30A9BDF}" type="slidenum">
              <a:rPr lang="es-ES" smtClean="0"/>
              <a:pPr>
                <a:defRPr/>
              </a:pPr>
              <a:t>12</a:t>
            </a:fld>
            <a:endParaRPr lang="es-E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p:txBody>
          <a:bodyPr>
            <a:normAutofit fontScale="90000"/>
          </a:bodyPr>
          <a:lstStyle/>
          <a:p>
            <a:pPr eaLnBrk="1" hangingPunct="1"/>
            <a:r>
              <a:rPr lang="es-VE" smtClean="0">
                <a:solidFill>
                  <a:srgbClr val="CC3300"/>
                </a:solidFill>
              </a:rPr>
              <a:t>La biblioteca total. Tocando el infinito</a:t>
            </a:r>
            <a:endParaRPr lang="es-ES" smtClean="0">
              <a:solidFill>
                <a:srgbClr val="CC3300"/>
              </a:solidFill>
            </a:endParaRPr>
          </a:p>
        </p:txBody>
      </p:sp>
      <p:sp>
        <p:nvSpPr>
          <p:cNvPr id="184323" name="Rectangle 1027"/>
          <p:cNvSpPr>
            <a:spLocks noGrp="1" noChangeArrowheads="1"/>
          </p:cNvSpPr>
          <p:nvPr>
            <p:ph idx="1"/>
          </p:nvPr>
        </p:nvSpPr>
        <p:spPr/>
        <p:txBody>
          <a:bodyPr>
            <a:normAutofit fontScale="92500" lnSpcReduction="10000"/>
          </a:bodyPr>
          <a:lstStyle/>
          <a:p>
            <a:pPr eaLnBrk="1" hangingPunct="1">
              <a:lnSpc>
                <a:spcPct val="90000"/>
              </a:lnSpc>
            </a:pPr>
            <a:r>
              <a:rPr lang="es-VE" sz="2800" smtClean="0">
                <a:solidFill>
                  <a:srgbClr val="CC3300"/>
                </a:solidFill>
              </a:rPr>
              <a:t>“La biblioteca es total y en sus anaqueles se registran todas las posibles combinaciones de los veintitantos símbolos ortográficos, o sea, todo lo que es dable expresar”.</a:t>
            </a:r>
          </a:p>
          <a:p>
            <a:pPr eaLnBrk="1" hangingPunct="1">
              <a:lnSpc>
                <a:spcPct val="90000"/>
              </a:lnSpc>
            </a:pPr>
            <a:r>
              <a:rPr lang="es-VE" sz="2800" smtClean="0">
                <a:solidFill>
                  <a:srgbClr val="CC3300"/>
                </a:solidFill>
              </a:rPr>
              <a:t>“...Todo: la historia minuciosa del porvenir, las autobiografías de los acángeles, el catálogo fiel de la biblioteca, miles y miles de catálogos falsos, la demostración de la falacia de esos catálogos, el evangelio gnóstico de Balsídes, el comentario de ese evangelio, el comentario del comentario, la relación verídica de tu muerte...”</a:t>
            </a:r>
            <a:endParaRPr lang="es-ES" sz="2800" smtClean="0">
              <a:solidFill>
                <a:srgbClr val="CC3300"/>
              </a:solidFill>
            </a:endParaRPr>
          </a:p>
        </p:txBody>
      </p:sp>
      <p:sp>
        <p:nvSpPr>
          <p:cNvPr id="4" name="3 Marcador de número de diapositiva"/>
          <p:cNvSpPr>
            <a:spLocks noGrp="1"/>
          </p:cNvSpPr>
          <p:nvPr>
            <p:ph type="sldNum" sz="quarter" idx="12"/>
          </p:nvPr>
        </p:nvSpPr>
        <p:spPr/>
        <p:txBody>
          <a:bodyPr/>
          <a:lstStyle/>
          <a:p>
            <a:pPr>
              <a:defRPr/>
            </a:pPr>
            <a:fld id="{58DD1D58-1D4C-4E12-B88D-91F8D30A9BDF}" type="slidenum">
              <a:rPr lang="es-ES" smtClean="0"/>
              <a:pPr>
                <a:defRPr/>
              </a:pPr>
              <a:t>13</a:t>
            </a:fld>
            <a:endParaRPr lang="es-ES"/>
          </a:p>
        </p:txBody>
      </p:sp>
      <p:sp>
        <p:nvSpPr>
          <p:cNvPr id="5" name="4 Marcador de pie de página"/>
          <p:cNvSpPr>
            <a:spLocks noGrp="1"/>
          </p:cNvSpPr>
          <p:nvPr>
            <p:ph type="ftr" sz="quarter" idx="11"/>
          </p:nvPr>
        </p:nvSpPr>
        <p:spPr/>
        <p:txBody>
          <a:bodyPr/>
          <a:lstStyle/>
          <a:p>
            <a:pPr>
              <a:defRPr/>
            </a:pPr>
            <a:r>
              <a:rPr lang="es-ES" smtClean="0"/>
              <a:t>Francisco Rivero Mendoza</a:t>
            </a: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anim calcmode="lin" valueType="num">
                                      <p:cBhvr additive="base">
                                        <p:cTn id="7" dur="500" fill="hold"/>
                                        <p:tgtEl>
                                          <p:spTgt spid="1843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23">
                                            <p:txEl>
                                              <p:pRg st="1" end="1"/>
                                            </p:txEl>
                                          </p:spTgt>
                                        </p:tgtEl>
                                        <p:attrNameLst>
                                          <p:attrName>style.visibility</p:attrName>
                                        </p:attrNameLst>
                                      </p:cBhvr>
                                      <p:to>
                                        <p:strVal val="visible"/>
                                      </p:to>
                                    </p:set>
                                    <p:anim calcmode="lin" valueType="num">
                                      <p:cBhvr additive="base">
                                        <p:cTn id="13" dur="500" fill="hold"/>
                                        <p:tgtEl>
                                          <p:spTgt spid="1843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2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pPr eaLnBrk="1" hangingPunct="1"/>
            <a:r>
              <a:rPr lang="es-VE" sz="4000" smtClean="0">
                <a:solidFill>
                  <a:srgbClr val="000000"/>
                </a:solidFill>
              </a:rPr>
              <a:t>Dale Brown: El código da Vinci</a:t>
            </a:r>
            <a:br>
              <a:rPr lang="es-VE" sz="4000" smtClean="0">
                <a:solidFill>
                  <a:srgbClr val="000000"/>
                </a:solidFill>
              </a:rPr>
            </a:br>
            <a:endParaRPr lang="es-VE" sz="4000" smtClean="0">
              <a:solidFill>
                <a:srgbClr val="000000"/>
              </a:solidFill>
            </a:endParaRPr>
          </a:p>
        </p:txBody>
      </p:sp>
      <p:sp>
        <p:nvSpPr>
          <p:cNvPr id="17411" name="Rectangle 4"/>
          <p:cNvSpPr>
            <a:spLocks noGrp="1" noChangeArrowheads="1"/>
          </p:cNvSpPr>
          <p:nvPr>
            <p:ph type="body" sz="half" idx="1"/>
          </p:nvPr>
        </p:nvSpPr>
        <p:spPr/>
        <p:txBody>
          <a:bodyPr/>
          <a:lstStyle/>
          <a:p>
            <a:pPr eaLnBrk="1" hangingPunct="1"/>
            <a:r>
              <a:rPr lang="es-VE" sz="2800" smtClean="0">
                <a:solidFill>
                  <a:srgbClr val="CC3300"/>
                </a:solidFill>
              </a:rPr>
              <a:t>Anagramas</a:t>
            </a:r>
          </a:p>
          <a:p>
            <a:pPr eaLnBrk="1" hangingPunct="1"/>
            <a:r>
              <a:rPr lang="es-VE" sz="2800" smtClean="0">
                <a:solidFill>
                  <a:srgbClr val="CC3300"/>
                </a:solidFill>
              </a:rPr>
              <a:t>Códigos secretos.</a:t>
            </a:r>
          </a:p>
          <a:p>
            <a:pPr eaLnBrk="1" hangingPunct="1"/>
            <a:r>
              <a:rPr lang="es-VE" sz="2800" smtClean="0">
                <a:solidFill>
                  <a:srgbClr val="CC3300"/>
                </a:solidFill>
              </a:rPr>
              <a:t>Criptografía.</a:t>
            </a:r>
          </a:p>
          <a:p>
            <a:pPr eaLnBrk="1" hangingPunct="1"/>
            <a:r>
              <a:rPr lang="es-VE" sz="2800" smtClean="0">
                <a:solidFill>
                  <a:srgbClr val="CC3300"/>
                </a:solidFill>
              </a:rPr>
              <a:t>Proporción dorada.</a:t>
            </a:r>
          </a:p>
          <a:p>
            <a:pPr eaLnBrk="1" hangingPunct="1"/>
            <a:r>
              <a:rPr lang="es-VE" sz="2800" smtClean="0">
                <a:solidFill>
                  <a:srgbClr val="CC3300"/>
                </a:solidFill>
              </a:rPr>
              <a:t>Número de oro.</a:t>
            </a:r>
          </a:p>
          <a:p>
            <a:pPr eaLnBrk="1" hangingPunct="1"/>
            <a:r>
              <a:rPr lang="es-VE" sz="2800" smtClean="0">
                <a:solidFill>
                  <a:srgbClr val="CC3300"/>
                </a:solidFill>
              </a:rPr>
              <a:t>Geometría sagrada.</a:t>
            </a:r>
          </a:p>
          <a:p>
            <a:pPr eaLnBrk="1" hangingPunct="1"/>
            <a:r>
              <a:rPr lang="es-VE" sz="2800" smtClean="0">
                <a:solidFill>
                  <a:srgbClr val="CC3300"/>
                </a:solidFill>
              </a:rPr>
              <a:t>Sucesión de Fibonacci.</a:t>
            </a:r>
          </a:p>
        </p:txBody>
      </p:sp>
      <p:pic>
        <p:nvPicPr>
          <p:cNvPr id="17412" name="Picture 6" descr="vitruvian"/>
          <p:cNvPicPr>
            <a:picLocks noGrp="1" noChangeAspect="1" noChangeArrowheads="1"/>
          </p:cNvPicPr>
          <p:nvPr>
            <p:ph sz="half" idx="2"/>
          </p:nvPr>
        </p:nvPicPr>
        <p:blipFill>
          <a:blip r:embed="rId2"/>
          <a:srcRect/>
          <a:stretch>
            <a:fillRect/>
          </a:stretch>
        </p:blipFill>
        <p:spPr>
          <a:xfrm>
            <a:off x="4697413" y="1052513"/>
            <a:ext cx="3943350" cy="5616575"/>
          </a:xfrm>
          <a:noFill/>
        </p:spPr>
      </p:pic>
      <p:sp>
        <p:nvSpPr>
          <p:cNvPr id="5" name="4 Marcador de número de diapositiva"/>
          <p:cNvSpPr>
            <a:spLocks noGrp="1"/>
          </p:cNvSpPr>
          <p:nvPr>
            <p:ph type="sldNum" sz="quarter" idx="12"/>
          </p:nvPr>
        </p:nvSpPr>
        <p:spPr/>
        <p:txBody>
          <a:bodyPr/>
          <a:lstStyle/>
          <a:p>
            <a:pPr>
              <a:defRPr/>
            </a:pPr>
            <a:fld id="{A3AEC4B5-53F9-4B45-8A9B-3DB1A4EA6888}" type="slidenum">
              <a:rPr lang="es-ES" smtClean="0"/>
              <a:pPr>
                <a:defRPr/>
              </a:pPr>
              <a:t>14</a:t>
            </a:fld>
            <a:endParaRPr lang="es-ES"/>
          </a:p>
        </p:txBody>
      </p:sp>
      <p:sp>
        <p:nvSpPr>
          <p:cNvPr id="6" name="5 Marcador de pie de página"/>
          <p:cNvSpPr>
            <a:spLocks noGrp="1"/>
          </p:cNvSpPr>
          <p:nvPr>
            <p:ph type="ftr" sz="quarter" idx="11"/>
          </p:nvPr>
        </p:nvSpPr>
        <p:spPr/>
        <p:txBody>
          <a:bodyPr/>
          <a:lstStyle/>
          <a:p>
            <a:pPr>
              <a:defRPr/>
            </a:pPr>
            <a:r>
              <a:rPr lang="es-ES" smtClean="0"/>
              <a:t>Francisco Rivero Mendoza</a:t>
            </a:r>
            <a:endParaRPr lang="es-E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1026"/>
          <p:cNvSpPr>
            <a:spLocks noGrp="1" noChangeArrowheads="1"/>
          </p:cNvSpPr>
          <p:nvPr>
            <p:ph type="title"/>
          </p:nvPr>
        </p:nvSpPr>
        <p:spPr/>
        <p:txBody>
          <a:bodyPr/>
          <a:lstStyle/>
          <a:p>
            <a:pPr eaLnBrk="1" hangingPunct="1"/>
            <a:r>
              <a:rPr lang="es-VE" smtClean="0">
                <a:solidFill>
                  <a:srgbClr val="CC3300"/>
                </a:solidFill>
              </a:rPr>
              <a:t>Quatrivium</a:t>
            </a:r>
            <a:endParaRPr lang="es-ES" smtClean="0">
              <a:solidFill>
                <a:srgbClr val="CC3300"/>
              </a:solidFill>
            </a:endParaRPr>
          </a:p>
        </p:txBody>
      </p:sp>
      <p:sp>
        <p:nvSpPr>
          <p:cNvPr id="169987" name="Rectangle 1027"/>
          <p:cNvSpPr>
            <a:spLocks noGrp="1" noChangeArrowheads="1"/>
          </p:cNvSpPr>
          <p:nvPr>
            <p:ph idx="1"/>
          </p:nvPr>
        </p:nvSpPr>
        <p:spPr/>
        <p:txBody>
          <a:bodyPr/>
          <a:lstStyle/>
          <a:p>
            <a:pPr eaLnBrk="1" hangingPunct="1">
              <a:lnSpc>
                <a:spcPct val="90000"/>
              </a:lnSpc>
            </a:pPr>
            <a:r>
              <a:rPr lang="es-VE" smtClean="0">
                <a:solidFill>
                  <a:srgbClr val="CC3300"/>
                </a:solidFill>
              </a:rPr>
              <a:t>La música y la matemática han estado relacionada durante siglos. En el curriculum de los estudiantes de la edad media se incluían las siguientes artes o disciplinas:</a:t>
            </a:r>
          </a:p>
          <a:p>
            <a:pPr eaLnBrk="1" hangingPunct="1">
              <a:lnSpc>
                <a:spcPct val="90000"/>
              </a:lnSpc>
            </a:pPr>
            <a:r>
              <a:rPr lang="es-VE" smtClean="0">
                <a:solidFill>
                  <a:srgbClr val="CC3300"/>
                </a:solidFill>
              </a:rPr>
              <a:t>Aritmética</a:t>
            </a:r>
          </a:p>
          <a:p>
            <a:pPr eaLnBrk="1" hangingPunct="1">
              <a:lnSpc>
                <a:spcPct val="90000"/>
              </a:lnSpc>
            </a:pPr>
            <a:r>
              <a:rPr lang="es-VE" smtClean="0">
                <a:solidFill>
                  <a:srgbClr val="CC3300"/>
                </a:solidFill>
              </a:rPr>
              <a:t>Geometría.</a:t>
            </a:r>
          </a:p>
          <a:p>
            <a:pPr eaLnBrk="1" hangingPunct="1">
              <a:lnSpc>
                <a:spcPct val="90000"/>
              </a:lnSpc>
            </a:pPr>
            <a:r>
              <a:rPr lang="es-VE" smtClean="0">
                <a:solidFill>
                  <a:srgbClr val="CC3300"/>
                </a:solidFill>
              </a:rPr>
              <a:t>Astronomía</a:t>
            </a:r>
          </a:p>
          <a:p>
            <a:pPr eaLnBrk="1" hangingPunct="1">
              <a:lnSpc>
                <a:spcPct val="90000"/>
              </a:lnSpc>
            </a:pPr>
            <a:r>
              <a:rPr lang="es-VE" smtClean="0">
                <a:solidFill>
                  <a:srgbClr val="CC3300"/>
                </a:solidFill>
              </a:rPr>
              <a:t>Música</a:t>
            </a:r>
            <a:endParaRPr lang="es-ES" smtClean="0">
              <a:solidFill>
                <a:srgbClr val="CC3300"/>
              </a:solidFill>
            </a:endParaRPr>
          </a:p>
        </p:txBody>
      </p:sp>
      <p:sp>
        <p:nvSpPr>
          <p:cNvPr id="4" name="3 Marcador de número de diapositiva"/>
          <p:cNvSpPr>
            <a:spLocks noGrp="1"/>
          </p:cNvSpPr>
          <p:nvPr>
            <p:ph type="sldNum" sz="quarter" idx="12"/>
          </p:nvPr>
        </p:nvSpPr>
        <p:spPr/>
        <p:txBody>
          <a:bodyPr/>
          <a:lstStyle/>
          <a:p>
            <a:pPr>
              <a:defRPr/>
            </a:pPr>
            <a:fld id="{58DD1D58-1D4C-4E12-B88D-91F8D30A9BDF}" type="slidenum">
              <a:rPr lang="es-ES" smtClean="0"/>
              <a:pPr>
                <a:defRPr/>
              </a:pPr>
              <a:t>15</a:t>
            </a:fld>
            <a:endParaRPr lang="es-ES"/>
          </a:p>
        </p:txBody>
      </p:sp>
      <p:sp>
        <p:nvSpPr>
          <p:cNvPr id="5" name="4 Marcador de pie de página"/>
          <p:cNvSpPr>
            <a:spLocks noGrp="1"/>
          </p:cNvSpPr>
          <p:nvPr>
            <p:ph type="ftr" sz="quarter" idx="11"/>
          </p:nvPr>
        </p:nvSpPr>
        <p:spPr/>
        <p:txBody>
          <a:bodyPr/>
          <a:lstStyle/>
          <a:p>
            <a:pPr>
              <a:defRPr/>
            </a:pPr>
            <a:r>
              <a:rPr lang="es-ES" smtClean="0"/>
              <a:t>Francisco Rivero Mendoza</a:t>
            </a: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9987">
                                            <p:txEl>
                                              <p:pRg st="0" end="0"/>
                                            </p:txEl>
                                          </p:spTgt>
                                        </p:tgtEl>
                                        <p:attrNameLst>
                                          <p:attrName>style.visibility</p:attrName>
                                        </p:attrNameLst>
                                      </p:cBhvr>
                                      <p:to>
                                        <p:strVal val="visible"/>
                                      </p:to>
                                    </p:set>
                                    <p:anim calcmode="lin" valueType="num">
                                      <p:cBhvr additive="base">
                                        <p:cTn id="7" dur="500" fill="hold"/>
                                        <p:tgtEl>
                                          <p:spTgt spid="1699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99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69987">
                                            <p:txEl>
                                              <p:pRg st="1" end="1"/>
                                            </p:txEl>
                                          </p:spTgt>
                                        </p:tgtEl>
                                        <p:attrNameLst>
                                          <p:attrName>style.visibility</p:attrName>
                                        </p:attrNameLst>
                                      </p:cBhvr>
                                      <p:to>
                                        <p:strVal val="visible"/>
                                      </p:to>
                                    </p:set>
                                    <p:anim calcmode="lin" valueType="num">
                                      <p:cBhvr additive="base">
                                        <p:cTn id="13" dur="500" fill="hold"/>
                                        <p:tgtEl>
                                          <p:spTgt spid="1699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699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9987">
                                            <p:txEl>
                                              <p:pRg st="2" end="2"/>
                                            </p:txEl>
                                          </p:spTgt>
                                        </p:tgtEl>
                                        <p:attrNameLst>
                                          <p:attrName>style.visibility</p:attrName>
                                        </p:attrNameLst>
                                      </p:cBhvr>
                                      <p:to>
                                        <p:strVal val="visible"/>
                                      </p:to>
                                    </p:set>
                                    <p:anim calcmode="lin" valueType="num">
                                      <p:cBhvr additive="base">
                                        <p:cTn id="19" dur="500" fill="hold"/>
                                        <p:tgtEl>
                                          <p:spTgt spid="1699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699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9987">
                                            <p:txEl>
                                              <p:pRg st="3" end="3"/>
                                            </p:txEl>
                                          </p:spTgt>
                                        </p:tgtEl>
                                        <p:attrNameLst>
                                          <p:attrName>style.visibility</p:attrName>
                                        </p:attrNameLst>
                                      </p:cBhvr>
                                      <p:to>
                                        <p:strVal val="visible"/>
                                      </p:to>
                                    </p:set>
                                    <p:anim calcmode="lin" valueType="num">
                                      <p:cBhvr additive="base">
                                        <p:cTn id="25" dur="500" fill="hold"/>
                                        <p:tgtEl>
                                          <p:spTgt spid="1699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699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69987">
                                            <p:txEl>
                                              <p:pRg st="4" end="4"/>
                                            </p:txEl>
                                          </p:spTgt>
                                        </p:tgtEl>
                                        <p:attrNameLst>
                                          <p:attrName>style.visibility</p:attrName>
                                        </p:attrNameLst>
                                      </p:cBhvr>
                                      <p:to>
                                        <p:strVal val="visible"/>
                                      </p:to>
                                    </p:set>
                                    <p:anim calcmode="lin" valueType="num">
                                      <p:cBhvr additive="base">
                                        <p:cTn id="31" dur="500" fill="hold"/>
                                        <p:tgtEl>
                                          <p:spTgt spid="16998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6998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050"/>
          <p:cNvSpPr>
            <a:spLocks noGrp="1" noChangeArrowheads="1"/>
          </p:cNvSpPr>
          <p:nvPr>
            <p:ph type="title"/>
          </p:nvPr>
        </p:nvSpPr>
        <p:spPr/>
        <p:txBody>
          <a:bodyPr>
            <a:normAutofit fontScale="90000"/>
          </a:bodyPr>
          <a:lstStyle/>
          <a:p>
            <a:pPr eaLnBrk="1" hangingPunct="1"/>
            <a:r>
              <a:rPr lang="es-VE" dirty="0" smtClean="0">
                <a:solidFill>
                  <a:srgbClr val="CC3300"/>
                </a:solidFill>
              </a:rPr>
              <a:t>Notas musicales: La escala diatónica</a:t>
            </a:r>
            <a:endParaRPr lang="es-ES" dirty="0" smtClean="0">
              <a:solidFill>
                <a:srgbClr val="CC3300"/>
              </a:solidFill>
            </a:endParaRPr>
          </a:p>
        </p:txBody>
      </p:sp>
      <p:sp>
        <p:nvSpPr>
          <p:cNvPr id="7" name="6 Marcador de tabla"/>
          <p:cNvSpPr>
            <a:spLocks noGrp="1"/>
          </p:cNvSpPr>
          <p:nvPr>
            <p:ph type="tbl" idx="1"/>
          </p:nvPr>
        </p:nvSpPr>
        <p:spPr/>
      </p:sp>
      <p:sp>
        <p:nvSpPr>
          <p:cNvPr id="6" name="5 Marcador de pie de página"/>
          <p:cNvSpPr>
            <a:spLocks noGrp="1"/>
          </p:cNvSpPr>
          <p:nvPr>
            <p:ph type="ftr" sz="quarter" idx="11"/>
          </p:nvPr>
        </p:nvSpPr>
        <p:spPr/>
        <p:txBody>
          <a:bodyPr/>
          <a:lstStyle/>
          <a:p>
            <a:pPr>
              <a:defRPr/>
            </a:pPr>
            <a:r>
              <a:rPr lang="es-ES" smtClean="0"/>
              <a:t>Francisco Rivero Mendoza</a:t>
            </a:r>
            <a:endParaRPr lang="es-ES"/>
          </a:p>
        </p:txBody>
      </p:sp>
      <p:sp>
        <p:nvSpPr>
          <p:cNvPr id="5" name="4 Marcador de número de diapositiva"/>
          <p:cNvSpPr>
            <a:spLocks noGrp="1"/>
          </p:cNvSpPr>
          <p:nvPr>
            <p:ph type="sldNum" sz="quarter" idx="12"/>
          </p:nvPr>
        </p:nvSpPr>
        <p:spPr/>
        <p:txBody>
          <a:bodyPr/>
          <a:lstStyle/>
          <a:p>
            <a:pPr>
              <a:defRPr/>
            </a:pPr>
            <a:fld id="{58DD1D58-1D4C-4E12-B88D-91F8D30A9BDF}" type="slidenum">
              <a:rPr lang="es-ES" smtClean="0"/>
              <a:pPr>
                <a:defRPr/>
              </a:pPr>
              <a:t>16</a:t>
            </a:fld>
            <a:endParaRPr lang="es-ES"/>
          </a:p>
        </p:txBody>
      </p:sp>
      <p:graphicFrame>
        <p:nvGraphicFramePr>
          <p:cNvPr id="173420" name="Group 2412"/>
          <p:cNvGraphicFramePr>
            <a:graphicFrameLocks noGrp="1"/>
          </p:cNvGraphicFramePr>
          <p:nvPr/>
        </p:nvGraphicFramePr>
        <p:xfrm>
          <a:off x="1285852" y="1714488"/>
          <a:ext cx="6786562" cy="3870960"/>
        </p:xfrm>
        <a:graphic>
          <a:graphicData uri="http://schemas.openxmlformats.org/drawingml/2006/table">
            <a:tbl>
              <a:tblPr/>
              <a:tblGrid>
                <a:gridCol w="1643062"/>
                <a:gridCol w="1714500"/>
                <a:gridCol w="1714500"/>
                <a:gridCol w="1714500"/>
              </a:tblGrid>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VE" sz="2000" b="0" i="0" u="none" strike="noStrike" cap="none" normalizeH="0" baseline="0" dirty="0" smtClean="0">
                        <a:ln>
                          <a:noFill/>
                        </a:ln>
                        <a:solidFill>
                          <a:srgbClr val="CC33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2000" b="0" i="0" u="none" strike="noStrike" cap="none" normalizeH="0" baseline="0" dirty="0" smtClean="0">
                          <a:ln>
                            <a:noFill/>
                          </a:ln>
                          <a:solidFill>
                            <a:srgbClr val="CC3300"/>
                          </a:solidFill>
                          <a:effectLst/>
                          <a:latin typeface="Arial" charset="0"/>
                        </a:rPr>
                        <a:t>Frecuencia</a:t>
                      </a:r>
                      <a:endParaRPr kumimoji="0" lang="es-ES" sz="2000" b="0" i="0" u="none" strike="noStrike" cap="none" normalizeH="0" baseline="0" dirty="0" smtClean="0">
                        <a:ln>
                          <a:noFill/>
                        </a:ln>
                        <a:solidFill>
                          <a:srgbClr val="CC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2000" b="0" i="0" u="none" strike="noStrike" cap="none" normalizeH="0" baseline="0" smtClean="0">
                          <a:ln>
                            <a:noFill/>
                          </a:ln>
                          <a:solidFill>
                            <a:srgbClr val="CC3300"/>
                          </a:solidFill>
                          <a:effectLst/>
                          <a:latin typeface="Arial" charset="0"/>
                        </a:rPr>
                        <a:t>Razón nota anterior</a:t>
                      </a:r>
                      <a:endParaRPr kumimoji="0" lang="es-ES" sz="2000" b="0" i="0" u="none" strike="noStrike" cap="none" normalizeH="0" baseline="0" smtClean="0">
                        <a:ln>
                          <a:noFill/>
                        </a:ln>
                        <a:solidFill>
                          <a:srgbClr val="CC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VE" sz="2000" b="0" i="0" u="none" strike="noStrike" cap="none" normalizeH="0" baseline="0" smtClean="0">
                        <a:ln>
                          <a:noFill/>
                        </a:ln>
                        <a:solidFill>
                          <a:srgbClr val="CC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374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2000" b="0" i="0" u="none" strike="noStrike" cap="none" normalizeH="0" baseline="0" dirty="0" smtClean="0">
                          <a:ln>
                            <a:noFill/>
                          </a:ln>
                          <a:solidFill>
                            <a:srgbClr val="CC3300"/>
                          </a:solidFill>
                          <a:effectLst/>
                          <a:latin typeface="Arial" charset="0"/>
                        </a:rPr>
                        <a:t>Tónica</a:t>
                      </a:r>
                      <a:endParaRPr kumimoji="0" lang="es-ES" sz="2000" b="0" i="0" u="none" strike="noStrike" cap="none" normalizeH="0" baseline="0" dirty="0" smtClean="0">
                        <a:ln>
                          <a:noFill/>
                        </a:ln>
                        <a:solidFill>
                          <a:srgbClr val="CC33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2000" b="0" i="0" u="none" strike="noStrike" cap="none" normalizeH="0" baseline="0" dirty="0" smtClean="0">
                          <a:ln>
                            <a:noFill/>
                          </a:ln>
                          <a:solidFill>
                            <a:srgbClr val="CC3300"/>
                          </a:solidFill>
                          <a:effectLst/>
                          <a:latin typeface="Arial" charset="0"/>
                        </a:rPr>
                        <a:t>f</a:t>
                      </a:r>
                      <a:endParaRPr kumimoji="0" lang="es-ES" sz="2000" b="0" i="0" u="none" strike="noStrike" cap="none" normalizeH="0" baseline="0" dirty="0" smtClean="0">
                        <a:ln>
                          <a:noFill/>
                        </a:ln>
                        <a:solidFill>
                          <a:srgbClr val="CC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VE" sz="2000" b="0" i="0" u="none" strike="noStrike" cap="none" normalizeH="0" baseline="0" smtClean="0">
                        <a:ln>
                          <a:noFill/>
                        </a:ln>
                        <a:solidFill>
                          <a:srgbClr val="CC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2000" b="0" i="0" u="none" strike="noStrike" cap="none" normalizeH="0" baseline="0" smtClean="0">
                          <a:ln>
                            <a:noFill/>
                          </a:ln>
                          <a:solidFill>
                            <a:srgbClr val="CC3300"/>
                          </a:solidFill>
                          <a:effectLst/>
                          <a:latin typeface="Arial" charset="0"/>
                        </a:rPr>
                        <a:t>Do</a:t>
                      </a:r>
                      <a:endParaRPr kumimoji="0" lang="es-ES" sz="2000" b="0" i="0" u="none" strike="noStrike" cap="none" normalizeH="0" baseline="0" smtClean="0">
                        <a:ln>
                          <a:noFill/>
                        </a:ln>
                        <a:solidFill>
                          <a:srgbClr val="CC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371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2000" b="0" i="0" u="none" strike="noStrike" cap="none" normalizeH="0" baseline="0" dirty="0" smtClean="0">
                          <a:ln>
                            <a:noFill/>
                          </a:ln>
                          <a:solidFill>
                            <a:srgbClr val="CC3300"/>
                          </a:solidFill>
                          <a:effectLst/>
                          <a:latin typeface="Arial" charset="0"/>
                        </a:rPr>
                        <a:t>Segunda</a:t>
                      </a:r>
                      <a:endParaRPr kumimoji="0" lang="es-ES" sz="2000" b="0" i="0" u="none" strike="noStrike" cap="none" normalizeH="0" baseline="0" dirty="0" smtClean="0">
                        <a:ln>
                          <a:noFill/>
                        </a:ln>
                        <a:solidFill>
                          <a:srgbClr val="CC33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2000" b="0" i="0" u="none" strike="noStrike" cap="none" normalizeH="0" baseline="0" smtClean="0">
                          <a:ln>
                            <a:noFill/>
                          </a:ln>
                          <a:solidFill>
                            <a:srgbClr val="CC3300"/>
                          </a:solidFill>
                          <a:effectLst/>
                          <a:latin typeface="Arial" charset="0"/>
                        </a:rPr>
                        <a:t>9/8 f</a:t>
                      </a:r>
                      <a:endParaRPr kumimoji="0" lang="es-ES" sz="2000" b="0" i="0" u="none" strike="noStrike" cap="none" normalizeH="0" baseline="0" smtClean="0">
                        <a:ln>
                          <a:noFill/>
                        </a:ln>
                        <a:solidFill>
                          <a:srgbClr val="CC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2000" b="0" i="0" u="none" strike="noStrike" cap="none" normalizeH="0" baseline="0" smtClean="0">
                          <a:ln>
                            <a:noFill/>
                          </a:ln>
                          <a:solidFill>
                            <a:srgbClr val="CC3300"/>
                          </a:solidFill>
                          <a:effectLst/>
                          <a:latin typeface="Arial" charset="0"/>
                        </a:rPr>
                        <a:t>9/8</a:t>
                      </a:r>
                      <a:endParaRPr kumimoji="0" lang="es-ES" sz="2000" b="0" i="0" u="none" strike="noStrike" cap="none" normalizeH="0" baseline="0" smtClean="0">
                        <a:ln>
                          <a:noFill/>
                        </a:ln>
                        <a:solidFill>
                          <a:srgbClr val="CC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2000" b="0" i="0" u="none" strike="noStrike" cap="none" normalizeH="0" baseline="0" dirty="0" smtClean="0">
                          <a:ln>
                            <a:noFill/>
                          </a:ln>
                          <a:solidFill>
                            <a:srgbClr val="CC3300"/>
                          </a:solidFill>
                          <a:effectLst/>
                          <a:latin typeface="Arial" charset="0"/>
                        </a:rPr>
                        <a:t>Re</a:t>
                      </a:r>
                      <a:endParaRPr kumimoji="0" lang="es-ES" sz="2000" b="0" i="0" u="none" strike="noStrike" cap="none" normalizeH="0" baseline="0" dirty="0" smtClean="0">
                        <a:ln>
                          <a:noFill/>
                        </a:ln>
                        <a:solidFill>
                          <a:srgbClr val="CC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374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2000" b="0" i="0" u="none" strike="noStrike" cap="none" normalizeH="0" baseline="0" smtClean="0">
                          <a:ln>
                            <a:noFill/>
                          </a:ln>
                          <a:solidFill>
                            <a:srgbClr val="CC3300"/>
                          </a:solidFill>
                          <a:effectLst/>
                          <a:latin typeface="Arial" charset="0"/>
                        </a:rPr>
                        <a:t>Tercera</a:t>
                      </a:r>
                      <a:endParaRPr kumimoji="0" lang="es-ES" sz="2000" b="0" i="0" u="none" strike="noStrike" cap="none" normalizeH="0" baseline="0" smtClean="0">
                        <a:ln>
                          <a:noFill/>
                        </a:ln>
                        <a:solidFill>
                          <a:srgbClr val="CC33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2000" b="0" i="0" u="none" strike="noStrike" cap="none" normalizeH="0" baseline="0" dirty="0" smtClean="0">
                          <a:ln>
                            <a:noFill/>
                          </a:ln>
                          <a:solidFill>
                            <a:srgbClr val="CC3300"/>
                          </a:solidFill>
                          <a:effectLst/>
                          <a:latin typeface="Arial" charset="0"/>
                        </a:rPr>
                        <a:t>81/64 f</a:t>
                      </a:r>
                      <a:endParaRPr kumimoji="0" lang="es-ES" sz="2000" b="0" i="0" u="none" strike="noStrike" cap="none" normalizeH="0" baseline="0" dirty="0" smtClean="0">
                        <a:ln>
                          <a:noFill/>
                        </a:ln>
                        <a:solidFill>
                          <a:srgbClr val="CC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2000" b="0" i="0" u="none" strike="noStrike" cap="none" normalizeH="0" baseline="0" smtClean="0">
                          <a:ln>
                            <a:noFill/>
                          </a:ln>
                          <a:solidFill>
                            <a:srgbClr val="CC3300"/>
                          </a:solidFill>
                          <a:effectLst/>
                          <a:latin typeface="Arial" charset="0"/>
                        </a:rPr>
                        <a:t>9/8</a:t>
                      </a:r>
                      <a:endParaRPr kumimoji="0" lang="es-ES" sz="2000" b="0" i="0" u="none" strike="noStrike" cap="none" normalizeH="0" baseline="0" smtClean="0">
                        <a:ln>
                          <a:noFill/>
                        </a:ln>
                        <a:solidFill>
                          <a:srgbClr val="CC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2000" b="0" i="0" u="none" strike="noStrike" cap="none" normalizeH="0" baseline="0" smtClean="0">
                          <a:ln>
                            <a:noFill/>
                          </a:ln>
                          <a:solidFill>
                            <a:srgbClr val="CC3300"/>
                          </a:solidFill>
                          <a:effectLst/>
                          <a:latin typeface="Arial" charset="0"/>
                        </a:rPr>
                        <a:t>Mi</a:t>
                      </a:r>
                      <a:endParaRPr kumimoji="0" lang="es-ES" sz="2000" b="0" i="0" u="none" strike="noStrike" cap="none" normalizeH="0" baseline="0" smtClean="0">
                        <a:ln>
                          <a:noFill/>
                        </a:ln>
                        <a:solidFill>
                          <a:srgbClr val="CC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371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2000" b="0" i="0" u="none" strike="noStrike" cap="none" normalizeH="0" baseline="0" smtClean="0">
                          <a:ln>
                            <a:noFill/>
                          </a:ln>
                          <a:solidFill>
                            <a:srgbClr val="CC3300"/>
                          </a:solidFill>
                          <a:effectLst/>
                          <a:latin typeface="Arial" charset="0"/>
                        </a:rPr>
                        <a:t>Cuarta</a:t>
                      </a:r>
                      <a:endParaRPr kumimoji="0" lang="es-ES" sz="2000" b="0" i="0" u="none" strike="noStrike" cap="none" normalizeH="0" baseline="0" smtClean="0">
                        <a:ln>
                          <a:noFill/>
                        </a:ln>
                        <a:solidFill>
                          <a:srgbClr val="CC33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2000" b="0" i="0" u="none" strike="noStrike" cap="none" normalizeH="0" baseline="0" smtClean="0">
                          <a:ln>
                            <a:noFill/>
                          </a:ln>
                          <a:solidFill>
                            <a:srgbClr val="CC3300"/>
                          </a:solidFill>
                          <a:effectLst/>
                          <a:latin typeface="Arial" charset="0"/>
                        </a:rPr>
                        <a:t>4/3 f</a:t>
                      </a:r>
                      <a:endParaRPr kumimoji="0" lang="es-ES" sz="2000" b="0" i="0" u="none" strike="noStrike" cap="none" normalizeH="0" baseline="0" smtClean="0">
                        <a:ln>
                          <a:noFill/>
                        </a:ln>
                        <a:solidFill>
                          <a:srgbClr val="CC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2000" b="0" i="0" u="none" strike="noStrike" cap="none" normalizeH="0" baseline="0" smtClean="0">
                          <a:ln>
                            <a:noFill/>
                          </a:ln>
                          <a:solidFill>
                            <a:srgbClr val="CC3300"/>
                          </a:solidFill>
                          <a:effectLst/>
                          <a:latin typeface="Arial" charset="0"/>
                        </a:rPr>
                        <a:t>256/243</a:t>
                      </a:r>
                      <a:endParaRPr kumimoji="0" lang="es-ES" sz="2000" b="0" i="0" u="none" strike="noStrike" cap="none" normalizeH="0" baseline="0" smtClean="0">
                        <a:ln>
                          <a:noFill/>
                        </a:ln>
                        <a:solidFill>
                          <a:srgbClr val="CC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2000" b="0" i="0" u="none" strike="noStrike" cap="none" normalizeH="0" baseline="0" smtClean="0">
                          <a:ln>
                            <a:noFill/>
                          </a:ln>
                          <a:solidFill>
                            <a:srgbClr val="CC3300"/>
                          </a:solidFill>
                          <a:effectLst/>
                          <a:latin typeface="Arial" charset="0"/>
                        </a:rPr>
                        <a:t>Fa</a:t>
                      </a:r>
                      <a:endParaRPr kumimoji="0" lang="es-ES" sz="2000" b="0" i="0" u="none" strike="noStrike" cap="none" normalizeH="0" baseline="0" smtClean="0">
                        <a:ln>
                          <a:noFill/>
                        </a:ln>
                        <a:solidFill>
                          <a:srgbClr val="CC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373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2000" b="0" i="0" u="none" strike="noStrike" cap="none" normalizeH="0" baseline="0" smtClean="0">
                          <a:ln>
                            <a:noFill/>
                          </a:ln>
                          <a:solidFill>
                            <a:srgbClr val="CC3300"/>
                          </a:solidFill>
                          <a:effectLst/>
                          <a:latin typeface="Arial" charset="0"/>
                        </a:rPr>
                        <a:t>Quinta</a:t>
                      </a:r>
                      <a:endParaRPr kumimoji="0" lang="es-ES" sz="2000" b="0" i="0" u="none" strike="noStrike" cap="none" normalizeH="0" baseline="0" smtClean="0">
                        <a:ln>
                          <a:noFill/>
                        </a:ln>
                        <a:solidFill>
                          <a:srgbClr val="CC33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2000" b="0" i="0" u="none" strike="noStrike" cap="none" normalizeH="0" baseline="0" smtClean="0">
                          <a:ln>
                            <a:noFill/>
                          </a:ln>
                          <a:solidFill>
                            <a:srgbClr val="CC3300"/>
                          </a:solidFill>
                          <a:effectLst/>
                          <a:latin typeface="Arial" charset="0"/>
                        </a:rPr>
                        <a:t>3/2 f</a:t>
                      </a:r>
                      <a:endParaRPr kumimoji="0" lang="es-ES" sz="2000" b="0" i="0" u="none" strike="noStrike" cap="none" normalizeH="0" baseline="0" smtClean="0">
                        <a:ln>
                          <a:noFill/>
                        </a:ln>
                        <a:solidFill>
                          <a:srgbClr val="CC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2000" b="0" i="0" u="none" strike="noStrike" cap="none" normalizeH="0" baseline="0" smtClean="0">
                          <a:ln>
                            <a:noFill/>
                          </a:ln>
                          <a:solidFill>
                            <a:srgbClr val="CC3300"/>
                          </a:solidFill>
                          <a:effectLst/>
                          <a:latin typeface="Arial" charset="0"/>
                        </a:rPr>
                        <a:t>9/8</a:t>
                      </a:r>
                      <a:endParaRPr kumimoji="0" lang="es-ES" sz="2000" b="0" i="0" u="none" strike="noStrike" cap="none" normalizeH="0" baseline="0" smtClean="0">
                        <a:ln>
                          <a:noFill/>
                        </a:ln>
                        <a:solidFill>
                          <a:srgbClr val="CC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2000" b="0" i="0" u="none" strike="noStrike" cap="none" normalizeH="0" baseline="0" smtClean="0">
                          <a:ln>
                            <a:noFill/>
                          </a:ln>
                          <a:solidFill>
                            <a:srgbClr val="CC3300"/>
                          </a:solidFill>
                          <a:effectLst/>
                          <a:latin typeface="Arial" charset="0"/>
                        </a:rPr>
                        <a:t>Sol</a:t>
                      </a:r>
                      <a:endParaRPr kumimoji="0" lang="es-ES" sz="2000" b="0" i="0" u="none" strike="noStrike" cap="none" normalizeH="0" baseline="0" smtClean="0">
                        <a:ln>
                          <a:noFill/>
                        </a:ln>
                        <a:solidFill>
                          <a:srgbClr val="CC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373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2000" b="0" i="0" u="none" strike="noStrike" cap="none" normalizeH="0" baseline="0" smtClean="0">
                          <a:ln>
                            <a:noFill/>
                          </a:ln>
                          <a:solidFill>
                            <a:srgbClr val="CC3300"/>
                          </a:solidFill>
                          <a:effectLst/>
                          <a:latin typeface="Arial" charset="0"/>
                        </a:rPr>
                        <a:t>Sexta</a:t>
                      </a:r>
                      <a:endParaRPr kumimoji="0" lang="es-ES" sz="2000" b="0" i="0" u="none" strike="noStrike" cap="none" normalizeH="0" baseline="0" smtClean="0">
                        <a:ln>
                          <a:noFill/>
                        </a:ln>
                        <a:solidFill>
                          <a:srgbClr val="CC33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2000" b="0" i="0" u="none" strike="noStrike" cap="none" normalizeH="0" baseline="0" smtClean="0">
                          <a:ln>
                            <a:noFill/>
                          </a:ln>
                          <a:solidFill>
                            <a:srgbClr val="CC3300"/>
                          </a:solidFill>
                          <a:effectLst/>
                          <a:latin typeface="Arial" charset="0"/>
                        </a:rPr>
                        <a:t>27/16 f</a:t>
                      </a:r>
                      <a:endParaRPr kumimoji="0" lang="es-ES" sz="2000" b="0" i="0" u="none" strike="noStrike" cap="none" normalizeH="0" baseline="0" smtClean="0">
                        <a:ln>
                          <a:noFill/>
                        </a:ln>
                        <a:solidFill>
                          <a:srgbClr val="CC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2000" b="0" i="0" u="none" strike="noStrike" cap="none" normalizeH="0" baseline="0" smtClean="0">
                          <a:ln>
                            <a:noFill/>
                          </a:ln>
                          <a:solidFill>
                            <a:srgbClr val="CC3300"/>
                          </a:solidFill>
                          <a:effectLst/>
                          <a:latin typeface="Arial" charset="0"/>
                        </a:rPr>
                        <a:t>9/8</a:t>
                      </a:r>
                      <a:endParaRPr kumimoji="0" lang="es-ES" sz="2000" b="0" i="0" u="none" strike="noStrike" cap="none" normalizeH="0" baseline="0" smtClean="0">
                        <a:ln>
                          <a:noFill/>
                        </a:ln>
                        <a:solidFill>
                          <a:srgbClr val="CC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2000" b="0" i="0" u="none" strike="noStrike" cap="none" normalizeH="0" baseline="0" smtClean="0">
                          <a:ln>
                            <a:noFill/>
                          </a:ln>
                          <a:solidFill>
                            <a:srgbClr val="CC3300"/>
                          </a:solidFill>
                          <a:effectLst/>
                          <a:latin typeface="Arial" charset="0"/>
                        </a:rPr>
                        <a:t>La</a:t>
                      </a:r>
                      <a:endParaRPr kumimoji="0" lang="es-ES" sz="2000" b="0" i="0" u="none" strike="noStrike" cap="none" normalizeH="0" baseline="0" smtClean="0">
                        <a:ln>
                          <a:noFill/>
                        </a:ln>
                        <a:solidFill>
                          <a:srgbClr val="CC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373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2000" b="0" i="0" u="none" strike="noStrike" cap="none" normalizeH="0" baseline="0" smtClean="0">
                          <a:ln>
                            <a:noFill/>
                          </a:ln>
                          <a:solidFill>
                            <a:srgbClr val="CC3300"/>
                          </a:solidFill>
                          <a:effectLst/>
                          <a:latin typeface="Arial" charset="0"/>
                        </a:rPr>
                        <a:t>Séptima</a:t>
                      </a:r>
                      <a:endParaRPr kumimoji="0" lang="es-ES" sz="2000" b="0" i="0" u="none" strike="noStrike" cap="none" normalizeH="0" baseline="0" smtClean="0">
                        <a:ln>
                          <a:noFill/>
                        </a:ln>
                        <a:solidFill>
                          <a:srgbClr val="CC33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2000" b="0" i="0" u="none" strike="noStrike" cap="none" normalizeH="0" baseline="0" smtClean="0">
                          <a:ln>
                            <a:noFill/>
                          </a:ln>
                          <a:solidFill>
                            <a:srgbClr val="CC3300"/>
                          </a:solidFill>
                          <a:effectLst/>
                          <a:latin typeface="Arial" charset="0"/>
                        </a:rPr>
                        <a:t>243/128 f</a:t>
                      </a:r>
                      <a:endParaRPr kumimoji="0" lang="es-ES" sz="2000" b="0" i="0" u="none" strike="noStrike" cap="none" normalizeH="0" baseline="0" smtClean="0">
                        <a:ln>
                          <a:noFill/>
                        </a:ln>
                        <a:solidFill>
                          <a:srgbClr val="CC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2000" b="0" i="0" u="none" strike="noStrike" cap="none" normalizeH="0" baseline="0" smtClean="0">
                          <a:ln>
                            <a:noFill/>
                          </a:ln>
                          <a:solidFill>
                            <a:srgbClr val="CC3300"/>
                          </a:solidFill>
                          <a:effectLst/>
                          <a:latin typeface="Arial" charset="0"/>
                        </a:rPr>
                        <a:t>9/8</a:t>
                      </a:r>
                      <a:endParaRPr kumimoji="0" lang="es-ES" sz="2000" b="0" i="0" u="none" strike="noStrike" cap="none" normalizeH="0" baseline="0" smtClean="0">
                        <a:ln>
                          <a:noFill/>
                        </a:ln>
                        <a:solidFill>
                          <a:srgbClr val="CC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2000" b="0" i="0" u="none" strike="noStrike" cap="none" normalizeH="0" baseline="0" smtClean="0">
                          <a:ln>
                            <a:noFill/>
                          </a:ln>
                          <a:solidFill>
                            <a:srgbClr val="CC3300"/>
                          </a:solidFill>
                          <a:effectLst/>
                          <a:latin typeface="Arial" charset="0"/>
                        </a:rPr>
                        <a:t>Si</a:t>
                      </a:r>
                      <a:endParaRPr kumimoji="0" lang="es-ES" sz="2000" b="0" i="0" u="none" strike="noStrike" cap="none" normalizeH="0" baseline="0" smtClean="0">
                        <a:ln>
                          <a:noFill/>
                        </a:ln>
                        <a:solidFill>
                          <a:srgbClr val="CC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3730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2000" b="0" i="0" u="none" strike="noStrike" cap="none" normalizeH="0" baseline="0" smtClean="0">
                          <a:ln>
                            <a:noFill/>
                          </a:ln>
                          <a:solidFill>
                            <a:srgbClr val="CC3300"/>
                          </a:solidFill>
                          <a:effectLst/>
                          <a:latin typeface="Arial" charset="0"/>
                        </a:rPr>
                        <a:t>Octava</a:t>
                      </a:r>
                      <a:endParaRPr kumimoji="0" lang="es-ES" sz="2000" b="0" i="0" u="none" strike="noStrike" cap="none" normalizeH="0" baseline="0" smtClean="0">
                        <a:ln>
                          <a:noFill/>
                        </a:ln>
                        <a:solidFill>
                          <a:srgbClr val="CC33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2000" b="0" i="0" u="none" strike="noStrike" cap="none" normalizeH="0" baseline="0" smtClean="0">
                          <a:ln>
                            <a:noFill/>
                          </a:ln>
                          <a:solidFill>
                            <a:srgbClr val="CC3300"/>
                          </a:solidFill>
                          <a:effectLst/>
                          <a:latin typeface="Arial" charset="0"/>
                        </a:rPr>
                        <a:t>2 f</a:t>
                      </a:r>
                      <a:endParaRPr kumimoji="0" lang="es-ES" sz="2000" b="0" i="0" u="none" strike="noStrike" cap="none" normalizeH="0" baseline="0" smtClean="0">
                        <a:ln>
                          <a:noFill/>
                        </a:ln>
                        <a:solidFill>
                          <a:srgbClr val="CC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2000" b="0" i="0" u="none" strike="noStrike" cap="none" normalizeH="0" baseline="0" smtClean="0">
                          <a:ln>
                            <a:noFill/>
                          </a:ln>
                          <a:solidFill>
                            <a:srgbClr val="CC3300"/>
                          </a:solidFill>
                          <a:effectLst/>
                          <a:latin typeface="Arial" charset="0"/>
                        </a:rPr>
                        <a:t>256 / 243</a:t>
                      </a:r>
                      <a:endParaRPr kumimoji="0" lang="es-ES" sz="2000" b="0" i="0" u="none" strike="noStrike" cap="none" normalizeH="0" baseline="0" smtClean="0">
                        <a:ln>
                          <a:noFill/>
                        </a:ln>
                        <a:solidFill>
                          <a:srgbClr val="CC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2000" b="0" i="0" u="none" strike="noStrike" cap="none" normalizeH="0" baseline="0" dirty="0" smtClean="0">
                          <a:ln>
                            <a:noFill/>
                          </a:ln>
                          <a:solidFill>
                            <a:srgbClr val="CC3300"/>
                          </a:solidFill>
                          <a:effectLst/>
                          <a:latin typeface="Arial" charset="0"/>
                        </a:rPr>
                        <a:t>Do</a:t>
                      </a:r>
                      <a:endParaRPr kumimoji="0" lang="es-ES" sz="2000" b="0" i="0" u="none" strike="noStrike" cap="none" normalizeH="0" baseline="0" dirty="0" smtClean="0">
                        <a:ln>
                          <a:noFill/>
                        </a:ln>
                        <a:solidFill>
                          <a:srgbClr val="CC33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p:txBody>
          <a:bodyPr/>
          <a:lstStyle/>
          <a:p>
            <a:pPr eaLnBrk="1" hangingPunct="1"/>
            <a:r>
              <a:rPr lang="es-VE" smtClean="0">
                <a:solidFill>
                  <a:srgbClr val="CC3300"/>
                </a:solidFill>
              </a:rPr>
              <a:t>El Piano Bien Temperado</a:t>
            </a:r>
            <a:endParaRPr lang="es-ES" smtClean="0">
              <a:solidFill>
                <a:srgbClr val="CC3300"/>
              </a:solidFill>
            </a:endParaRPr>
          </a:p>
        </p:txBody>
      </p:sp>
      <p:sp>
        <p:nvSpPr>
          <p:cNvPr id="181251" name="Rectangle 1027"/>
          <p:cNvSpPr>
            <a:spLocks noGrp="1" noChangeArrowheads="1"/>
          </p:cNvSpPr>
          <p:nvPr>
            <p:ph type="body" sz="half" idx="1"/>
          </p:nvPr>
        </p:nvSpPr>
        <p:spPr/>
        <p:txBody>
          <a:bodyPr>
            <a:normAutofit fontScale="92500" lnSpcReduction="10000"/>
          </a:bodyPr>
          <a:lstStyle/>
          <a:p>
            <a:pPr eaLnBrk="1" hangingPunct="1">
              <a:lnSpc>
                <a:spcPct val="90000"/>
              </a:lnSpc>
            </a:pPr>
            <a:r>
              <a:rPr lang="es-VE" sz="2400" smtClean="0">
                <a:solidFill>
                  <a:srgbClr val="CC3300"/>
                </a:solidFill>
              </a:rPr>
              <a:t>El Piano Bien Temperado, Obra de Juan Sebastian Bach compusta de 24 piezas musicales, en doce tonalidades usando el modo mayor y menor. </a:t>
            </a:r>
          </a:p>
          <a:p>
            <a:pPr eaLnBrk="1" hangingPunct="1">
              <a:lnSpc>
                <a:spcPct val="90000"/>
              </a:lnSpc>
            </a:pPr>
            <a:r>
              <a:rPr lang="es-VE" sz="2400" smtClean="0">
                <a:solidFill>
                  <a:srgbClr val="CC3300"/>
                </a:solidFill>
              </a:rPr>
              <a:t>Bach afinó su piano en la escala temperada dividiendo los tonos en series dentro de un espacio definido.</a:t>
            </a:r>
          </a:p>
          <a:p>
            <a:pPr eaLnBrk="1" hangingPunct="1">
              <a:lnSpc>
                <a:spcPct val="90000"/>
              </a:lnSpc>
            </a:pPr>
            <a:r>
              <a:rPr lang="es-VE" sz="2400" smtClean="0">
                <a:solidFill>
                  <a:srgbClr val="CC3300"/>
                </a:solidFill>
              </a:rPr>
              <a:t>La escala temperada es la que se usa hoy en día.</a:t>
            </a:r>
            <a:endParaRPr lang="es-ES" sz="2400" smtClean="0">
              <a:solidFill>
                <a:srgbClr val="CC3300"/>
              </a:solidFill>
            </a:endParaRPr>
          </a:p>
          <a:p>
            <a:pPr eaLnBrk="1" hangingPunct="1">
              <a:lnSpc>
                <a:spcPct val="90000"/>
              </a:lnSpc>
            </a:pPr>
            <a:endParaRPr lang="es-ES" sz="2400" smtClean="0"/>
          </a:p>
        </p:txBody>
      </p:sp>
      <p:pic>
        <p:nvPicPr>
          <p:cNvPr id="181253" name="Picture 1029" descr="bachh"/>
          <p:cNvPicPr>
            <a:picLocks noGrp="1" noChangeAspect="1" noChangeArrowheads="1"/>
          </p:cNvPicPr>
          <p:nvPr>
            <p:ph type="clipArt" sz="half" idx="2"/>
          </p:nvPr>
        </p:nvPicPr>
        <p:blipFill>
          <a:blip r:embed="rId2"/>
          <a:stretch>
            <a:fillRect/>
          </a:stretch>
        </p:blipFill>
        <p:spPr>
          <a:xfrm>
            <a:off x="5083829" y="1600200"/>
            <a:ext cx="3167341" cy="4525963"/>
          </a:xfrm>
          <a:noFill/>
        </p:spPr>
      </p:pic>
      <p:sp>
        <p:nvSpPr>
          <p:cNvPr id="5" name="4 Marcador de número de diapositiva"/>
          <p:cNvSpPr>
            <a:spLocks noGrp="1"/>
          </p:cNvSpPr>
          <p:nvPr>
            <p:ph type="sldNum" sz="quarter" idx="12"/>
          </p:nvPr>
        </p:nvSpPr>
        <p:spPr/>
        <p:txBody>
          <a:bodyPr/>
          <a:lstStyle/>
          <a:p>
            <a:pPr>
              <a:defRPr/>
            </a:pPr>
            <a:fld id="{7ED5731B-6077-4EC6-9C1B-0D2D683BF2D4}" type="slidenum">
              <a:rPr lang="es-ES" smtClean="0"/>
              <a:pPr>
                <a:defRPr/>
              </a:pPr>
              <a:t>17</a:t>
            </a:fld>
            <a:endParaRPr lang="es-ES"/>
          </a:p>
        </p:txBody>
      </p:sp>
      <p:sp>
        <p:nvSpPr>
          <p:cNvPr id="6" name="5 Marcador de pie de página"/>
          <p:cNvSpPr>
            <a:spLocks noGrp="1"/>
          </p:cNvSpPr>
          <p:nvPr>
            <p:ph type="ftr" sz="quarter" idx="11"/>
          </p:nvPr>
        </p:nvSpPr>
        <p:spPr/>
        <p:txBody>
          <a:bodyPr/>
          <a:lstStyle/>
          <a:p>
            <a:pPr>
              <a:defRPr/>
            </a:pPr>
            <a:r>
              <a:rPr lang="es-ES" smtClean="0"/>
              <a:t>Francisco Rivero Mendoza</a:t>
            </a: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anim calcmode="lin" valueType="num">
                                      <p:cBhvr additive="base">
                                        <p:cTn id="7" dur="500" fill="hold"/>
                                        <p:tgtEl>
                                          <p:spTgt spid="1812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12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1251">
                                            <p:txEl>
                                              <p:pRg st="1" end="1"/>
                                            </p:txEl>
                                          </p:spTgt>
                                        </p:tgtEl>
                                        <p:attrNameLst>
                                          <p:attrName>style.visibility</p:attrName>
                                        </p:attrNameLst>
                                      </p:cBhvr>
                                      <p:to>
                                        <p:strVal val="visible"/>
                                      </p:to>
                                    </p:set>
                                    <p:anim calcmode="lin" valueType="num">
                                      <p:cBhvr additive="base">
                                        <p:cTn id="13" dur="500" fill="hold"/>
                                        <p:tgtEl>
                                          <p:spTgt spid="1812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812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81251">
                                            <p:txEl>
                                              <p:pRg st="2" end="2"/>
                                            </p:txEl>
                                          </p:spTgt>
                                        </p:tgtEl>
                                        <p:attrNameLst>
                                          <p:attrName>style.visibility</p:attrName>
                                        </p:attrNameLst>
                                      </p:cBhvr>
                                      <p:to>
                                        <p:strVal val="visible"/>
                                      </p:to>
                                    </p:set>
                                    <p:anim calcmode="lin" valueType="num">
                                      <p:cBhvr additive="base">
                                        <p:cTn id="19" dur="500" fill="hold"/>
                                        <p:tgtEl>
                                          <p:spTgt spid="1812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812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nodeType="clickEffect">
                                  <p:stCondLst>
                                    <p:cond delay="0"/>
                                  </p:stCondLst>
                                  <p:childTnLst>
                                    <p:set>
                                      <p:cBhvr>
                                        <p:cTn id="24" dur="1" fill="hold">
                                          <p:stCondLst>
                                            <p:cond delay="0"/>
                                          </p:stCondLst>
                                        </p:cTn>
                                        <p:tgtEl>
                                          <p:spTgt spid="181253"/>
                                        </p:tgtEl>
                                        <p:attrNameLst>
                                          <p:attrName>style.visibility</p:attrName>
                                        </p:attrNameLst>
                                      </p:cBhvr>
                                      <p:to>
                                        <p:strVal val="visible"/>
                                      </p:to>
                                    </p:set>
                                    <p:animEffect transition="in" filter="box(in)">
                                      <p:cBhvr>
                                        <p:cTn id="25" dur="500"/>
                                        <p:tgtEl>
                                          <p:spTgt spid="181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p:txBody>
          <a:bodyPr/>
          <a:lstStyle/>
          <a:p>
            <a:pPr eaLnBrk="1" hangingPunct="1"/>
            <a:r>
              <a:rPr lang="es-VE" dirty="0" smtClean="0">
                <a:solidFill>
                  <a:srgbClr val="CC3300"/>
                </a:solidFill>
              </a:rPr>
              <a:t>La música y el caos</a:t>
            </a:r>
            <a:endParaRPr lang="es-ES" dirty="0" smtClean="0">
              <a:solidFill>
                <a:srgbClr val="CC3300"/>
              </a:solidFill>
            </a:endParaRPr>
          </a:p>
        </p:txBody>
      </p:sp>
      <p:sp>
        <p:nvSpPr>
          <p:cNvPr id="191491" name="Rectangle 1027"/>
          <p:cNvSpPr>
            <a:spLocks noGrp="1" noChangeArrowheads="1"/>
          </p:cNvSpPr>
          <p:nvPr>
            <p:ph type="body" sz="half" idx="1"/>
          </p:nvPr>
        </p:nvSpPr>
        <p:spPr/>
        <p:txBody>
          <a:bodyPr>
            <a:normAutofit fontScale="92500" lnSpcReduction="10000"/>
          </a:bodyPr>
          <a:lstStyle/>
          <a:p>
            <a:pPr eaLnBrk="1" hangingPunct="1"/>
            <a:r>
              <a:rPr lang="es-VE" sz="2400" dirty="0" smtClean="0">
                <a:solidFill>
                  <a:srgbClr val="CC3300"/>
                </a:solidFill>
              </a:rPr>
              <a:t>Algunos músicos compusieron obras a partir de reglas y conceptos matemáticos, como por ejemplo, las simetrías, los patrones de repetición, las sucesiones,….etc..</a:t>
            </a:r>
          </a:p>
          <a:p>
            <a:pPr eaLnBrk="1" hangingPunct="1"/>
            <a:r>
              <a:rPr lang="es-VE" sz="2400" dirty="0" smtClean="0">
                <a:solidFill>
                  <a:srgbClr val="CC3300"/>
                </a:solidFill>
              </a:rPr>
              <a:t>Mozart, a la edad de 21 años, creó un juego para componer valses de 16 compases, lanzando los dados.</a:t>
            </a:r>
          </a:p>
        </p:txBody>
      </p:sp>
      <p:pic>
        <p:nvPicPr>
          <p:cNvPr id="23556" name="Picture 1030" descr="mozart_14"/>
          <p:cNvPicPr>
            <a:picLocks noGrp="1" noChangeAspect="1" noChangeArrowheads="1"/>
          </p:cNvPicPr>
          <p:nvPr>
            <p:ph type="clipArt" sz="half" idx="2"/>
          </p:nvPr>
        </p:nvPicPr>
        <p:blipFill>
          <a:blip r:embed="rId2"/>
          <a:stretch>
            <a:fillRect/>
          </a:stretch>
        </p:blipFill>
        <p:spPr>
          <a:xfrm>
            <a:off x="5072066" y="1928802"/>
            <a:ext cx="2378050" cy="3456099"/>
          </a:xfrm>
          <a:noFill/>
        </p:spPr>
      </p:pic>
      <p:sp>
        <p:nvSpPr>
          <p:cNvPr id="5" name="4 Marcador de número de diapositiva"/>
          <p:cNvSpPr>
            <a:spLocks noGrp="1"/>
          </p:cNvSpPr>
          <p:nvPr>
            <p:ph type="sldNum" sz="quarter" idx="12"/>
          </p:nvPr>
        </p:nvSpPr>
        <p:spPr/>
        <p:txBody>
          <a:bodyPr/>
          <a:lstStyle/>
          <a:p>
            <a:pPr>
              <a:defRPr/>
            </a:pPr>
            <a:fld id="{7ED5731B-6077-4EC6-9C1B-0D2D683BF2D4}" type="slidenum">
              <a:rPr lang="es-ES" smtClean="0"/>
              <a:pPr>
                <a:defRPr/>
              </a:pPr>
              <a:t>18</a:t>
            </a:fld>
            <a:endParaRPr lang="es-ES"/>
          </a:p>
        </p:txBody>
      </p:sp>
      <p:sp>
        <p:nvSpPr>
          <p:cNvPr id="6" name="5 Marcador de pie de página"/>
          <p:cNvSpPr>
            <a:spLocks noGrp="1"/>
          </p:cNvSpPr>
          <p:nvPr>
            <p:ph type="ftr" sz="quarter" idx="11"/>
          </p:nvPr>
        </p:nvSpPr>
        <p:spPr/>
        <p:txBody>
          <a:bodyPr/>
          <a:lstStyle/>
          <a:p>
            <a:pPr>
              <a:defRPr/>
            </a:pPr>
            <a:r>
              <a:rPr lang="es-ES" smtClean="0"/>
              <a:t>Francisco Rivero Mendoza</a:t>
            </a: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1491">
                                            <p:txEl>
                                              <p:pRg st="0" end="0"/>
                                            </p:txEl>
                                          </p:spTgt>
                                        </p:tgtEl>
                                        <p:attrNameLst>
                                          <p:attrName>style.visibility</p:attrName>
                                        </p:attrNameLst>
                                      </p:cBhvr>
                                      <p:to>
                                        <p:strVal val="visible"/>
                                      </p:to>
                                    </p:set>
                                    <p:anim calcmode="lin" valueType="num">
                                      <p:cBhvr additive="base">
                                        <p:cTn id="7" dur="500" fill="hold"/>
                                        <p:tgtEl>
                                          <p:spTgt spid="1914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14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1491">
                                            <p:txEl>
                                              <p:pRg st="1" end="1"/>
                                            </p:txEl>
                                          </p:spTgt>
                                        </p:tgtEl>
                                        <p:attrNameLst>
                                          <p:attrName>style.visibility</p:attrName>
                                        </p:attrNameLst>
                                      </p:cBhvr>
                                      <p:to>
                                        <p:strVal val="visible"/>
                                      </p:to>
                                    </p:set>
                                    <p:anim calcmode="lin" valueType="num">
                                      <p:cBhvr additive="base">
                                        <p:cTn id="13" dur="500" fill="hold"/>
                                        <p:tgtEl>
                                          <p:spTgt spid="1914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149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Título"/>
          <p:cNvSpPr>
            <a:spLocks noGrp="1"/>
          </p:cNvSpPr>
          <p:nvPr>
            <p:ph type="title"/>
          </p:nvPr>
        </p:nvSpPr>
        <p:spPr/>
        <p:txBody>
          <a:bodyPr>
            <a:normAutofit fontScale="90000"/>
          </a:bodyPr>
          <a:lstStyle/>
          <a:p>
            <a:r>
              <a:rPr lang="es-VE" dirty="0" smtClean="0"/>
              <a:t>Método aleatorio de composición.</a:t>
            </a:r>
            <a:endParaRPr lang="es-VE" dirty="0"/>
          </a:p>
        </p:txBody>
      </p:sp>
      <p:sp>
        <p:nvSpPr>
          <p:cNvPr id="24579" name="Rectangle 1028"/>
          <p:cNvSpPr>
            <a:spLocks noGrp="1" noChangeArrowheads="1"/>
          </p:cNvSpPr>
          <p:nvPr>
            <p:ph idx="1"/>
          </p:nvPr>
        </p:nvSpPr>
        <p:spPr/>
        <p:txBody>
          <a:bodyPr>
            <a:normAutofit/>
          </a:bodyPr>
          <a:lstStyle/>
          <a:p>
            <a:pPr eaLnBrk="1" hangingPunct="1"/>
            <a:r>
              <a:rPr lang="es-VE" sz="2000" dirty="0" smtClean="0">
                <a:solidFill>
                  <a:srgbClr val="CC3300"/>
                </a:solidFill>
              </a:rPr>
              <a:t>La obra musical se titula “ Juegos de dados musical para escribir valses con la ayuda de dos dados sin ser músico, ni saber nada de composición” (K294).</a:t>
            </a:r>
          </a:p>
          <a:p>
            <a:pPr eaLnBrk="1" hangingPunct="1"/>
            <a:r>
              <a:rPr lang="es-VE" sz="2000" dirty="0" smtClean="0">
                <a:solidFill>
                  <a:srgbClr val="CC3300"/>
                </a:solidFill>
              </a:rPr>
              <a:t>Los números en la matriz corresponden a los 176 compases que compuso Mozart.</a:t>
            </a:r>
          </a:p>
          <a:p>
            <a:pPr eaLnBrk="1" hangingPunct="1"/>
            <a:r>
              <a:rPr lang="es-VE" sz="2000" dirty="0" smtClean="0">
                <a:solidFill>
                  <a:srgbClr val="CC3300"/>
                </a:solidFill>
              </a:rPr>
              <a:t>Hay 11</a:t>
            </a:r>
            <a:r>
              <a:rPr lang="es-VE" sz="2000" baseline="30000" dirty="0" smtClean="0">
                <a:solidFill>
                  <a:srgbClr val="CC3300"/>
                </a:solidFill>
              </a:rPr>
              <a:t>16 </a:t>
            </a:r>
            <a:r>
              <a:rPr lang="es-VE" sz="2000" dirty="0" smtClean="0">
                <a:solidFill>
                  <a:srgbClr val="CC3300"/>
                </a:solidFill>
              </a:rPr>
              <a:t>variaciones del mismo vals.</a:t>
            </a:r>
            <a:endParaRPr lang="es-ES" sz="2000" dirty="0" smtClean="0">
              <a:solidFill>
                <a:srgbClr val="CC3300"/>
              </a:solidFill>
            </a:endParaRPr>
          </a:p>
          <a:p>
            <a:pPr eaLnBrk="1" hangingPunct="1"/>
            <a:endParaRPr lang="es-ES" sz="2400" dirty="0" smtClean="0"/>
          </a:p>
        </p:txBody>
      </p:sp>
      <p:sp>
        <p:nvSpPr>
          <p:cNvPr id="6" name="5 Marcador de pie de página"/>
          <p:cNvSpPr>
            <a:spLocks noGrp="1"/>
          </p:cNvSpPr>
          <p:nvPr>
            <p:ph type="ftr" sz="quarter" idx="11"/>
          </p:nvPr>
        </p:nvSpPr>
        <p:spPr/>
        <p:txBody>
          <a:bodyPr/>
          <a:lstStyle/>
          <a:p>
            <a:pPr>
              <a:defRPr/>
            </a:pPr>
            <a:r>
              <a:rPr lang="es-ES" smtClean="0"/>
              <a:t>Francisco Rivero Mendoza</a:t>
            </a:r>
            <a:endParaRPr lang="es-ES"/>
          </a:p>
        </p:txBody>
      </p:sp>
      <p:sp>
        <p:nvSpPr>
          <p:cNvPr id="5" name="4 Marcador de número de diapositiva"/>
          <p:cNvSpPr>
            <a:spLocks noGrp="1"/>
          </p:cNvSpPr>
          <p:nvPr>
            <p:ph type="sldNum" sz="quarter" idx="12"/>
          </p:nvPr>
        </p:nvSpPr>
        <p:spPr/>
        <p:txBody>
          <a:bodyPr/>
          <a:lstStyle/>
          <a:p>
            <a:pPr>
              <a:defRPr/>
            </a:pPr>
            <a:fld id="{7ED5731B-6077-4EC6-9C1B-0D2D683BF2D4}" type="slidenum">
              <a:rPr lang="es-ES" smtClean="0"/>
              <a:pPr>
                <a:defRPr/>
              </a:pPr>
              <a:t>19</a:t>
            </a:fld>
            <a:endParaRPr lang="es-E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dirty="0" smtClean="0"/>
              <a:t>Nota de Advertencia.</a:t>
            </a:r>
            <a:endParaRPr lang="es-VE" dirty="0"/>
          </a:p>
        </p:txBody>
      </p:sp>
      <p:sp>
        <p:nvSpPr>
          <p:cNvPr id="3" name="2 Marcador de contenido"/>
          <p:cNvSpPr>
            <a:spLocks noGrp="1"/>
          </p:cNvSpPr>
          <p:nvPr>
            <p:ph idx="1"/>
          </p:nvPr>
        </p:nvSpPr>
        <p:spPr/>
        <p:txBody>
          <a:bodyPr>
            <a:normAutofit fontScale="70000" lnSpcReduction="20000"/>
          </a:bodyPr>
          <a:lstStyle/>
          <a:p>
            <a:pPr>
              <a:buNone/>
            </a:pPr>
            <a:r>
              <a:rPr lang="es-VE" dirty="0" smtClean="0"/>
              <a:t>El término ARTE en esta charla, se tomará en su interpretación  más estrecha y clásica, del tipo</a:t>
            </a:r>
          </a:p>
          <a:p>
            <a:r>
              <a:rPr lang="es-VE" dirty="0" smtClean="0"/>
              <a:t>Burgués. </a:t>
            </a:r>
          </a:p>
          <a:p>
            <a:r>
              <a:rPr lang="es-VE" dirty="0" smtClean="0"/>
              <a:t>Nostálgico.</a:t>
            </a:r>
          </a:p>
          <a:p>
            <a:r>
              <a:rPr lang="es-VE" dirty="0" smtClean="0"/>
              <a:t>Dieciochesco.</a:t>
            </a:r>
          </a:p>
          <a:p>
            <a:r>
              <a:rPr lang="es-VE" dirty="0" smtClean="0"/>
              <a:t>Ortodoxo.</a:t>
            </a:r>
          </a:p>
          <a:p>
            <a:r>
              <a:rPr lang="es-VE" dirty="0" err="1" smtClean="0"/>
              <a:t>Eurocéntrico</a:t>
            </a:r>
            <a:r>
              <a:rPr lang="es-VE" dirty="0" smtClean="0"/>
              <a:t>.</a:t>
            </a:r>
          </a:p>
          <a:p>
            <a:r>
              <a:rPr lang="es-VE" dirty="0" err="1" smtClean="0"/>
              <a:t>Elitesco</a:t>
            </a:r>
            <a:r>
              <a:rPr lang="es-VE" dirty="0" smtClean="0"/>
              <a:t>.</a:t>
            </a:r>
          </a:p>
          <a:p>
            <a:r>
              <a:rPr lang="es-VE" dirty="0" smtClean="0"/>
              <a:t>Acartonado.</a:t>
            </a:r>
          </a:p>
          <a:p>
            <a:r>
              <a:rPr lang="es-VE" dirty="0" smtClean="0"/>
              <a:t>Comercial.</a:t>
            </a:r>
          </a:p>
          <a:p>
            <a:r>
              <a:rPr lang="es-VE" dirty="0" smtClean="0"/>
              <a:t>Racista.</a:t>
            </a:r>
          </a:p>
          <a:p>
            <a:r>
              <a:rPr lang="es-VE" dirty="0" smtClean="0"/>
              <a:t>Machista.</a:t>
            </a:r>
          </a:p>
          <a:p>
            <a:r>
              <a:rPr lang="es-VE" dirty="0" smtClean="0"/>
              <a:t>Académico.</a:t>
            </a:r>
          </a:p>
          <a:p>
            <a:r>
              <a:rPr lang="es-VE" dirty="0" smtClean="0"/>
              <a:t>Cursi ( </a:t>
            </a:r>
            <a:r>
              <a:rPr lang="es-VE" dirty="0" err="1" smtClean="0"/>
              <a:t>Kitch</a:t>
            </a:r>
            <a:r>
              <a:rPr lang="es-VE" dirty="0" smtClean="0"/>
              <a:t>).</a:t>
            </a:r>
          </a:p>
          <a:p>
            <a:endParaRPr lang="es-VE" dirty="0"/>
          </a:p>
        </p:txBody>
      </p:sp>
      <p:sp>
        <p:nvSpPr>
          <p:cNvPr id="4" name="3 Marcador de pie de página"/>
          <p:cNvSpPr>
            <a:spLocks noGrp="1"/>
          </p:cNvSpPr>
          <p:nvPr>
            <p:ph type="ftr" sz="quarter" idx="11"/>
          </p:nvPr>
        </p:nvSpPr>
        <p:spPr/>
        <p:txBody>
          <a:bodyPr/>
          <a:lstStyle/>
          <a:p>
            <a:pPr>
              <a:defRPr/>
            </a:pPr>
            <a:r>
              <a:rPr lang="es-ES" smtClean="0"/>
              <a:t>Francisco Rivero Mendoza</a:t>
            </a:r>
            <a:endParaRPr lang="es-ES"/>
          </a:p>
        </p:txBody>
      </p:sp>
      <p:sp>
        <p:nvSpPr>
          <p:cNvPr id="5" name="4 Marcador de número de diapositiva"/>
          <p:cNvSpPr>
            <a:spLocks noGrp="1"/>
          </p:cNvSpPr>
          <p:nvPr>
            <p:ph type="sldNum" sz="quarter" idx="12"/>
          </p:nvPr>
        </p:nvSpPr>
        <p:spPr/>
        <p:txBody>
          <a:bodyPr/>
          <a:lstStyle/>
          <a:p>
            <a:pPr>
              <a:defRPr/>
            </a:pPr>
            <a:fld id="{58DD1D58-1D4C-4E12-B88D-91F8D30A9BDF}" type="slidenum">
              <a:rPr lang="es-ES" smtClean="0"/>
              <a:pPr>
                <a:defRPr/>
              </a:pPr>
              <a:t>2</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dow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ipe(down)">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down)">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wipe(down)">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wipe(down)">
                                      <p:cBhvr>
                                        <p:cTn id="6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r>
              <a:rPr lang="es-VE" dirty="0" smtClean="0"/>
              <a:t>Juegos de dados musical I</a:t>
            </a:r>
            <a:endParaRPr lang="es-VE" dirty="0"/>
          </a:p>
        </p:txBody>
      </p:sp>
      <p:graphicFrame>
        <p:nvGraphicFramePr>
          <p:cNvPr id="9" name="8 Marcador de contenido"/>
          <p:cNvGraphicFramePr>
            <a:graphicFrameLocks noGrp="1"/>
          </p:cNvGraphicFramePr>
          <p:nvPr>
            <p:ph idx="1"/>
          </p:nvPr>
        </p:nvGraphicFramePr>
        <p:xfrm>
          <a:off x="503238" y="530225"/>
          <a:ext cx="8183565" cy="4450080"/>
        </p:xfrm>
        <a:graphic>
          <a:graphicData uri="http://schemas.openxmlformats.org/drawingml/2006/table">
            <a:tbl>
              <a:tblPr firstRow="1" bandRow="1">
                <a:tableStyleId>{5C22544A-7EE6-4342-B048-85BDC9FD1C3A}</a:tableStyleId>
              </a:tblPr>
              <a:tblGrid>
                <a:gridCol w="909285"/>
                <a:gridCol w="909285"/>
                <a:gridCol w="909285"/>
                <a:gridCol w="909285"/>
                <a:gridCol w="909285"/>
                <a:gridCol w="909285"/>
                <a:gridCol w="909285"/>
                <a:gridCol w="909285"/>
                <a:gridCol w="909285"/>
              </a:tblGrid>
              <a:tr h="370840">
                <a:tc>
                  <a:txBody>
                    <a:bodyPr/>
                    <a:lstStyle/>
                    <a:p>
                      <a:endParaRPr lang="es-VE" sz="1100" dirty="0">
                        <a:latin typeface="Calibri"/>
                      </a:endParaRPr>
                    </a:p>
                  </a:txBody>
                  <a:tcPr marL="68580" marR="68580" marT="0" marB="0"/>
                </a:tc>
                <a:tc>
                  <a:txBody>
                    <a:bodyPr/>
                    <a:lstStyle/>
                    <a:p>
                      <a:pPr algn="ctr">
                        <a:lnSpc>
                          <a:spcPct val="115000"/>
                        </a:lnSpc>
                        <a:spcAft>
                          <a:spcPts val="0"/>
                        </a:spcAft>
                      </a:pPr>
                      <a:r>
                        <a:rPr lang="es-VE" sz="1200" b="1">
                          <a:solidFill>
                            <a:srgbClr val="000000"/>
                          </a:solidFill>
                          <a:latin typeface="Times New Roman"/>
                          <a:ea typeface="Times New Roman"/>
                          <a:cs typeface="Times New Roman"/>
                        </a:rPr>
                        <a:t>I</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b="1">
                          <a:solidFill>
                            <a:srgbClr val="000000"/>
                          </a:solidFill>
                          <a:latin typeface="Times New Roman"/>
                          <a:ea typeface="Times New Roman"/>
                          <a:cs typeface="Times New Roman"/>
                        </a:rPr>
                        <a:t>II</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b="1">
                          <a:solidFill>
                            <a:srgbClr val="000000"/>
                          </a:solidFill>
                          <a:latin typeface="Times New Roman"/>
                          <a:ea typeface="Times New Roman"/>
                          <a:cs typeface="Times New Roman"/>
                        </a:rPr>
                        <a:t>III</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b="1">
                          <a:solidFill>
                            <a:srgbClr val="000000"/>
                          </a:solidFill>
                          <a:latin typeface="Times New Roman"/>
                          <a:ea typeface="Times New Roman"/>
                          <a:cs typeface="Times New Roman"/>
                        </a:rPr>
                        <a:t>IV</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b="1">
                          <a:solidFill>
                            <a:srgbClr val="000000"/>
                          </a:solidFill>
                          <a:latin typeface="Times New Roman"/>
                          <a:ea typeface="Times New Roman"/>
                          <a:cs typeface="Times New Roman"/>
                        </a:rPr>
                        <a:t>V</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b="1">
                          <a:solidFill>
                            <a:srgbClr val="000000"/>
                          </a:solidFill>
                          <a:latin typeface="Times New Roman"/>
                          <a:ea typeface="Times New Roman"/>
                          <a:cs typeface="Times New Roman"/>
                        </a:rPr>
                        <a:t>VI</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b="1">
                          <a:solidFill>
                            <a:srgbClr val="000000"/>
                          </a:solidFill>
                          <a:latin typeface="Times New Roman"/>
                          <a:ea typeface="Times New Roman"/>
                          <a:cs typeface="Times New Roman"/>
                        </a:rPr>
                        <a:t>VII</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b="1">
                          <a:solidFill>
                            <a:srgbClr val="000000"/>
                          </a:solidFill>
                          <a:latin typeface="Times New Roman"/>
                          <a:ea typeface="Times New Roman"/>
                          <a:cs typeface="Times New Roman"/>
                        </a:rPr>
                        <a:t>VIII</a:t>
                      </a:r>
                      <a:endParaRPr lang="es-VE" sz="1100">
                        <a:latin typeface="Calibri"/>
                        <a:ea typeface="Calibri"/>
                        <a:cs typeface="Times New Roman"/>
                      </a:endParaRPr>
                    </a:p>
                  </a:txBody>
                  <a:tcPr marL="68580" marR="68580" marT="0" marB="0"/>
                </a:tc>
              </a:tr>
              <a:tr h="370840">
                <a:tc>
                  <a:txBody>
                    <a:bodyPr/>
                    <a:lstStyle/>
                    <a:p>
                      <a:pPr algn="ctr">
                        <a:lnSpc>
                          <a:spcPct val="115000"/>
                        </a:lnSpc>
                        <a:spcAft>
                          <a:spcPts val="0"/>
                        </a:spcAft>
                      </a:pPr>
                      <a:r>
                        <a:rPr lang="es-VE" sz="1200" b="1">
                          <a:solidFill>
                            <a:srgbClr val="000000"/>
                          </a:solidFill>
                          <a:latin typeface="Times New Roman"/>
                          <a:ea typeface="Times New Roman"/>
                          <a:cs typeface="Times New Roman"/>
                        </a:rPr>
                        <a:t>2</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96</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22</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141</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41</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105</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122</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11</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30</a:t>
                      </a:r>
                      <a:endParaRPr lang="es-VE" sz="1100">
                        <a:latin typeface="Calibri"/>
                        <a:ea typeface="Calibri"/>
                        <a:cs typeface="Times New Roman"/>
                      </a:endParaRPr>
                    </a:p>
                  </a:txBody>
                  <a:tcPr marL="68580" marR="68580" marT="0" marB="0"/>
                </a:tc>
              </a:tr>
              <a:tr h="370840">
                <a:tc>
                  <a:txBody>
                    <a:bodyPr/>
                    <a:lstStyle/>
                    <a:p>
                      <a:pPr algn="ctr">
                        <a:lnSpc>
                          <a:spcPct val="115000"/>
                        </a:lnSpc>
                        <a:spcAft>
                          <a:spcPts val="0"/>
                        </a:spcAft>
                      </a:pPr>
                      <a:r>
                        <a:rPr lang="es-VE" sz="1200" b="1">
                          <a:solidFill>
                            <a:srgbClr val="000000"/>
                          </a:solidFill>
                          <a:latin typeface="Times New Roman"/>
                          <a:ea typeface="Times New Roman"/>
                          <a:cs typeface="Times New Roman"/>
                        </a:rPr>
                        <a:t>3</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32</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dirty="0">
                          <a:solidFill>
                            <a:srgbClr val="000000"/>
                          </a:solidFill>
                          <a:latin typeface="Times New Roman"/>
                          <a:ea typeface="Times New Roman"/>
                          <a:cs typeface="Times New Roman"/>
                        </a:rPr>
                        <a:t>6</a:t>
                      </a:r>
                      <a:endParaRPr lang="es-VE" sz="1100" dirty="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128</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63</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146</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46</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134</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81</a:t>
                      </a:r>
                      <a:endParaRPr lang="es-VE" sz="1100">
                        <a:latin typeface="Calibri"/>
                        <a:ea typeface="Calibri"/>
                        <a:cs typeface="Times New Roman"/>
                      </a:endParaRPr>
                    </a:p>
                  </a:txBody>
                  <a:tcPr marL="68580" marR="68580" marT="0" marB="0"/>
                </a:tc>
              </a:tr>
              <a:tr h="370840">
                <a:tc>
                  <a:txBody>
                    <a:bodyPr/>
                    <a:lstStyle/>
                    <a:p>
                      <a:pPr algn="ctr">
                        <a:lnSpc>
                          <a:spcPct val="115000"/>
                        </a:lnSpc>
                        <a:spcAft>
                          <a:spcPts val="0"/>
                        </a:spcAft>
                      </a:pPr>
                      <a:r>
                        <a:rPr lang="es-VE" sz="1200" b="1">
                          <a:solidFill>
                            <a:srgbClr val="000000"/>
                          </a:solidFill>
                          <a:latin typeface="Times New Roman"/>
                          <a:ea typeface="Times New Roman"/>
                          <a:cs typeface="Times New Roman"/>
                        </a:rPr>
                        <a:t>4</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69</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95</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dirty="0">
                          <a:solidFill>
                            <a:srgbClr val="000000"/>
                          </a:solidFill>
                          <a:latin typeface="Times New Roman"/>
                          <a:ea typeface="Times New Roman"/>
                          <a:cs typeface="Times New Roman"/>
                        </a:rPr>
                        <a:t>158</a:t>
                      </a:r>
                      <a:endParaRPr lang="es-VE" sz="1100" dirty="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13</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153</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55</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110</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24</a:t>
                      </a:r>
                      <a:endParaRPr lang="es-VE" sz="1100">
                        <a:latin typeface="Calibri"/>
                        <a:ea typeface="Calibri"/>
                        <a:cs typeface="Times New Roman"/>
                      </a:endParaRPr>
                    </a:p>
                  </a:txBody>
                  <a:tcPr marL="68580" marR="68580" marT="0" marB="0"/>
                </a:tc>
              </a:tr>
              <a:tr h="370840">
                <a:tc>
                  <a:txBody>
                    <a:bodyPr/>
                    <a:lstStyle/>
                    <a:p>
                      <a:pPr algn="ctr">
                        <a:lnSpc>
                          <a:spcPct val="115000"/>
                        </a:lnSpc>
                        <a:spcAft>
                          <a:spcPts val="0"/>
                        </a:spcAft>
                      </a:pPr>
                      <a:r>
                        <a:rPr lang="es-VE" sz="1200" b="1">
                          <a:solidFill>
                            <a:srgbClr val="000000"/>
                          </a:solidFill>
                          <a:latin typeface="Times New Roman"/>
                          <a:ea typeface="Times New Roman"/>
                          <a:cs typeface="Times New Roman"/>
                        </a:rPr>
                        <a:t>5</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40</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17</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113</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85</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161</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2</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159</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100</a:t>
                      </a:r>
                      <a:endParaRPr lang="es-VE" sz="1100">
                        <a:latin typeface="Calibri"/>
                        <a:ea typeface="Calibri"/>
                        <a:cs typeface="Times New Roman"/>
                      </a:endParaRPr>
                    </a:p>
                  </a:txBody>
                  <a:tcPr marL="68580" marR="68580" marT="0" marB="0"/>
                </a:tc>
              </a:tr>
              <a:tr h="370840">
                <a:tc>
                  <a:txBody>
                    <a:bodyPr/>
                    <a:lstStyle/>
                    <a:p>
                      <a:pPr algn="ctr">
                        <a:lnSpc>
                          <a:spcPct val="115000"/>
                        </a:lnSpc>
                        <a:spcAft>
                          <a:spcPts val="0"/>
                        </a:spcAft>
                      </a:pPr>
                      <a:r>
                        <a:rPr lang="es-VE" sz="1200" b="1">
                          <a:solidFill>
                            <a:srgbClr val="000000"/>
                          </a:solidFill>
                          <a:latin typeface="Times New Roman"/>
                          <a:ea typeface="Times New Roman"/>
                          <a:cs typeface="Times New Roman"/>
                        </a:rPr>
                        <a:t>6</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148</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74</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163</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45</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80</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97</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36</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107</a:t>
                      </a:r>
                      <a:endParaRPr lang="es-VE" sz="1100">
                        <a:latin typeface="Calibri"/>
                        <a:ea typeface="Calibri"/>
                        <a:cs typeface="Times New Roman"/>
                      </a:endParaRPr>
                    </a:p>
                  </a:txBody>
                  <a:tcPr marL="68580" marR="68580" marT="0" marB="0"/>
                </a:tc>
              </a:tr>
              <a:tr h="370840">
                <a:tc>
                  <a:txBody>
                    <a:bodyPr/>
                    <a:lstStyle/>
                    <a:p>
                      <a:pPr algn="ctr">
                        <a:lnSpc>
                          <a:spcPct val="115000"/>
                        </a:lnSpc>
                        <a:spcAft>
                          <a:spcPts val="0"/>
                        </a:spcAft>
                      </a:pPr>
                      <a:r>
                        <a:rPr lang="es-VE" sz="1200" b="1">
                          <a:solidFill>
                            <a:srgbClr val="000000"/>
                          </a:solidFill>
                          <a:latin typeface="Times New Roman"/>
                          <a:ea typeface="Times New Roman"/>
                          <a:cs typeface="Times New Roman"/>
                        </a:rPr>
                        <a:t>7</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104</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157</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27</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167</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154</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68</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118</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91</a:t>
                      </a:r>
                      <a:endParaRPr lang="es-VE" sz="1100">
                        <a:latin typeface="Calibri"/>
                        <a:ea typeface="Calibri"/>
                        <a:cs typeface="Times New Roman"/>
                      </a:endParaRPr>
                    </a:p>
                  </a:txBody>
                  <a:tcPr marL="68580" marR="68580" marT="0" marB="0"/>
                </a:tc>
              </a:tr>
              <a:tr h="370840">
                <a:tc>
                  <a:txBody>
                    <a:bodyPr/>
                    <a:lstStyle/>
                    <a:p>
                      <a:pPr algn="ctr">
                        <a:lnSpc>
                          <a:spcPct val="115000"/>
                        </a:lnSpc>
                        <a:spcAft>
                          <a:spcPts val="0"/>
                        </a:spcAft>
                      </a:pPr>
                      <a:r>
                        <a:rPr lang="es-VE" sz="1200" b="1">
                          <a:solidFill>
                            <a:srgbClr val="000000"/>
                          </a:solidFill>
                          <a:latin typeface="Times New Roman"/>
                          <a:ea typeface="Times New Roman"/>
                          <a:cs typeface="Times New Roman"/>
                        </a:rPr>
                        <a:t>8</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152</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60</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171</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53</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99</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133</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21</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127</a:t>
                      </a:r>
                      <a:endParaRPr lang="es-VE" sz="1100">
                        <a:latin typeface="Calibri"/>
                        <a:ea typeface="Calibri"/>
                        <a:cs typeface="Times New Roman"/>
                      </a:endParaRPr>
                    </a:p>
                  </a:txBody>
                  <a:tcPr marL="68580" marR="68580" marT="0" marB="0"/>
                </a:tc>
              </a:tr>
              <a:tr h="370840">
                <a:tc>
                  <a:txBody>
                    <a:bodyPr/>
                    <a:lstStyle/>
                    <a:p>
                      <a:pPr algn="ctr">
                        <a:lnSpc>
                          <a:spcPct val="115000"/>
                        </a:lnSpc>
                        <a:spcAft>
                          <a:spcPts val="0"/>
                        </a:spcAft>
                      </a:pPr>
                      <a:r>
                        <a:rPr lang="es-VE" sz="1200" b="1">
                          <a:solidFill>
                            <a:srgbClr val="000000"/>
                          </a:solidFill>
                          <a:latin typeface="Times New Roman"/>
                          <a:ea typeface="Times New Roman"/>
                          <a:cs typeface="Times New Roman"/>
                        </a:rPr>
                        <a:t>9</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119</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84</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114</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50</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140</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86</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169</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94</a:t>
                      </a:r>
                      <a:endParaRPr lang="es-VE" sz="1100">
                        <a:latin typeface="Calibri"/>
                        <a:ea typeface="Calibri"/>
                        <a:cs typeface="Times New Roman"/>
                      </a:endParaRPr>
                    </a:p>
                  </a:txBody>
                  <a:tcPr marL="68580" marR="68580" marT="0" marB="0"/>
                </a:tc>
              </a:tr>
              <a:tr h="370840">
                <a:tc>
                  <a:txBody>
                    <a:bodyPr/>
                    <a:lstStyle/>
                    <a:p>
                      <a:pPr algn="ctr">
                        <a:lnSpc>
                          <a:spcPct val="115000"/>
                        </a:lnSpc>
                        <a:spcAft>
                          <a:spcPts val="0"/>
                        </a:spcAft>
                      </a:pPr>
                      <a:r>
                        <a:rPr lang="es-VE" sz="1200" b="1">
                          <a:solidFill>
                            <a:srgbClr val="000000"/>
                          </a:solidFill>
                          <a:latin typeface="Times New Roman"/>
                          <a:ea typeface="Times New Roman"/>
                          <a:cs typeface="Times New Roman"/>
                        </a:rPr>
                        <a:t>10</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98</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142</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42</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156</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75</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129</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62</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123</a:t>
                      </a:r>
                      <a:endParaRPr lang="es-VE" sz="1100">
                        <a:latin typeface="Calibri"/>
                        <a:ea typeface="Calibri"/>
                        <a:cs typeface="Times New Roman"/>
                      </a:endParaRPr>
                    </a:p>
                  </a:txBody>
                  <a:tcPr marL="68580" marR="68580" marT="0" marB="0"/>
                </a:tc>
              </a:tr>
              <a:tr h="370840">
                <a:tc>
                  <a:txBody>
                    <a:bodyPr/>
                    <a:lstStyle/>
                    <a:p>
                      <a:pPr algn="ctr">
                        <a:lnSpc>
                          <a:spcPct val="115000"/>
                        </a:lnSpc>
                        <a:spcAft>
                          <a:spcPts val="0"/>
                        </a:spcAft>
                      </a:pPr>
                      <a:r>
                        <a:rPr lang="es-VE" sz="1200" b="1">
                          <a:solidFill>
                            <a:srgbClr val="000000"/>
                          </a:solidFill>
                          <a:latin typeface="Times New Roman"/>
                          <a:ea typeface="Times New Roman"/>
                          <a:cs typeface="Times New Roman"/>
                        </a:rPr>
                        <a:t>11</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3</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87</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165</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61</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135</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47</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147</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33</a:t>
                      </a:r>
                      <a:endParaRPr lang="es-VE" sz="1100">
                        <a:latin typeface="Calibri"/>
                        <a:ea typeface="Calibri"/>
                        <a:cs typeface="Times New Roman"/>
                      </a:endParaRPr>
                    </a:p>
                  </a:txBody>
                  <a:tcPr marL="68580" marR="68580" marT="0" marB="0"/>
                </a:tc>
              </a:tr>
              <a:tr h="370840">
                <a:tc>
                  <a:txBody>
                    <a:bodyPr/>
                    <a:lstStyle/>
                    <a:p>
                      <a:pPr algn="ctr">
                        <a:lnSpc>
                          <a:spcPct val="115000"/>
                        </a:lnSpc>
                        <a:spcAft>
                          <a:spcPts val="0"/>
                        </a:spcAft>
                      </a:pPr>
                      <a:r>
                        <a:rPr lang="es-VE" sz="1200" b="1">
                          <a:solidFill>
                            <a:srgbClr val="000000"/>
                          </a:solidFill>
                          <a:latin typeface="Times New Roman"/>
                          <a:ea typeface="Times New Roman"/>
                          <a:cs typeface="Times New Roman"/>
                        </a:rPr>
                        <a:t>12</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54</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130</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10</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103</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28</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37</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solidFill>
                            <a:srgbClr val="000000"/>
                          </a:solidFill>
                          <a:latin typeface="Times New Roman"/>
                          <a:ea typeface="Times New Roman"/>
                          <a:cs typeface="Times New Roman"/>
                        </a:rPr>
                        <a:t>106</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dirty="0">
                          <a:solidFill>
                            <a:srgbClr val="000000"/>
                          </a:solidFill>
                          <a:latin typeface="Times New Roman"/>
                          <a:ea typeface="Times New Roman"/>
                          <a:cs typeface="Times New Roman"/>
                        </a:rPr>
                        <a:t>5</a:t>
                      </a:r>
                      <a:endParaRPr lang="es-VE" sz="1100" dirty="0">
                        <a:latin typeface="Calibri"/>
                        <a:ea typeface="Calibri"/>
                        <a:cs typeface="Times New Roman"/>
                      </a:endParaRPr>
                    </a:p>
                  </a:txBody>
                  <a:tcPr marL="68580" marR="68580" marT="0" marB="0"/>
                </a:tc>
              </a:tr>
            </a:tbl>
          </a:graphicData>
        </a:graphic>
      </p:graphicFrame>
      <p:sp>
        <p:nvSpPr>
          <p:cNvPr id="5" name="4 Marcador de pie de página"/>
          <p:cNvSpPr>
            <a:spLocks noGrp="1"/>
          </p:cNvSpPr>
          <p:nvPr>
            <p:ph type="ftr" sz="quarter" idx="11"/>
          </p:nvPr>
        </p:nvSpPr>
        <p:spPr/>
        <p:txBody>
          <a:bodyPr/>
          <a:lstStyle/>
          <a:p>
            <a:pPr>
              <a:defRPr/>
            </a:pPr>
            <a:r>
              <a:rPr lang="es-ES" smtClean="0"/>
              <a:t>Francisco Rivero Mendoza</a:t>
            </a:r>
            <a:endParaRPr lang="es-ES"/>
          </a:p>
        </p:txBody>
      </p:sp>
      <p:sp>
        <p:nvSpPr>
          <p:cNvPr id="6" name="5 Marcador de número de diapositiva"/>
          <p:cNvSpPr>
            <a:spLocks noGrp="1"/>
          </p:cNvSpPr>
          <p:nvPr>
            <p:ph type="sldNum" sz="quarter" idx="12"/>
          </p:nvPr>
        </p:nvSpPr>
        <p:spPr/>
        <p:txBody>
          <a:bodyPr/>
          <a:lstStyle/>
          <a:p>
            <a:pPr>
              <a:defRPr/>
            </a:pPr>
            <a:fld id="{7ED5731B-6077-4EC6-9C1B-0D2D683BF2D4}" type="slidenum">
              <a:rPr lang="es-ES" smtClean="0"/>
              <a:pPr>
                <a:defRPr/>
              </a:pPr>
              <a:t>20</a:t>
            </a:fld>
            <a:endParaRPr lang="es-E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dirty="0" smtClean="0"/>
              <a:t>Juego de dados musical 2.</a:t>
            </a:r>
            <a:endParaRPr lang="es-VE" dirty="0"/>
          </a:p>
        </p:txBody>
      </p:sp>
      <p:graphicFrame>
        <p:nvGraphicFramePr>
          <p:cNvPr id="6" name="5 Marcador de contenido"/>
          <p:cNvGraphicFramePr>
            <a:graphicFrameLocks noGrp="1"/>
          </p:cNvGraphicFramePr>
          <p:nvPr>
            <p:ph idx="1"/>
          </p:nvPr>
        </p:nvGraphicFramePr>
        <p:xfrm>
          <a:off x="503238" y="530225"/>
          <a:ext cx="8183556" cy="4450080"/>
        </p:xfrm>
        <a:graphic>
          <a:graphicData uri="http://schemas.openxmlformats.org/drawingml/2006/table">
            <a:tbl>
              <a:tblPr firstRow="1" bandRow="1">
                <a:tableStyleId>{5C22544A-7EE6-4342-B048-85BDC9FD1C3A}</a:tableStyleId>
              </a:tblPr>
              <a:tblGrid>
                <a:gridCol w="909284"/>
                <a:gridCol w="909284"/>
                <a:gridCol w="909284"/>
                <a:gridCol w="909284"/>
                <a:gridCol w="909284"/>
                <a:gridCol w="909284"/>
                <a:gridCol w="909284"/>
                <a:gridCol w="909284"/>
                <a:gridCol w="909284"/>
              </a:tblGrid>
              <a:tr h="370840">
                <a:tc>
                  <a:txBody>
                    <a:bodyPr/>
                    <a:lstStyle/>
                    <a:p>
                      <a:endParaRPr lang="es-VE" sz="1100" dirty="0">
                        <a:latin typeface="Calibri"/>
                      </a:endParaRPr>
                    </a:p>
                  </a:txBody>
                  <a:tcPr marL="68580" marR="68580" marT="0" marB="0"/>
                </a:tc>
                <a:tc>
                  <a:txBody>
                    <a:bodyPr/>
                    <a:lstStyle/>
                    <a:p>
                      <a:pPr algn="ctr">
                        <a:lnSpc>
                          <a:spcPct val="115000"/>
                        </a:lnSpc>
                        <a:spcAft>
                          <a:spcPts val="0"/>
                        </a:spcAft>
                      </a:pPr>
                      <a:r>
                        <a:rPr lang="es-VE" sz="1200" b="1">
                          <a:latin typeface="Times New Roman"/>
                          <a:ea typeface="Times New Roman"/>
                          <a:cs typeface="Times New Roman"/>
                        </a:rPr>
                        <a:t>IX</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b="1">
                          <a:latin typeface="Times New Roman"/>
                          <a:ea typeface="Times New Roman"/>
                          <a:cs typeface="Times New Roman"/>
                        </a:rPr>
                        <a:t>X</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b="1">
                          <a:latin typeface="Times New Roman"/>
                          <a:ea typeface="Times New Roman"/>
                          <a:cs typeface="Times New Roman"/>
                        </a:rPr>
                        <a:t>XI</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b="1">
                          <a:latin typeface="Times New Roman"/>
                          <a:ea typeface="Times New Roman"/>
                          <a:cs typeface="Times New Roman"/>
                        </a:rPr>
                        <a:t>XII</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b="1">
                          <a:latin typeface="Times New Roman"/>
                          <a:ea typeface="Times New Roman"/>
                          <a:cs typeface="Times New Roman"/>
                        </a:rPr>
                        <a:t>XIII</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b="1">
                          <a:latin typeface="Times New Roman"/>
                          <a:ea typeface="Times New Roman"/>
                          <a:cs typeface="Times New Roman"/>
                        </a:rPr>
                        <a:t>XIV</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b="1">
                          <a:latin typeface="Times New Roman"/>
                          <a:ea typeface="Times New Roman"/>
                          <a:cs typeface="Times New Roman"/>
                        </a:rPr>
                        <a:t>XV</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b="1">
                          <a:latin typeface="Times New Roman"/>
                          <a:ea typeface="Times New Roman"/>
                          <a:cs typeface="Times New Roman"/>
                        </a:rPr>
                        <a:t>XVI</a:t>
                      </a:r>
                      <a:endParaRPr lang="es-VE" sz="1100">
                        <a:latin typeface="Calibri"/>
                        <a:ea typeface="Calibri"/>
                        <a:cs typeface="Times New Roman"/>
                      </a:endParaRPr>
                    </a:p>
                  </a:txBody>
                  <a:tcPr marL="68580" marR="68580" marT="0" marB="0"/>
                </a:tc>
              </a:tr>
              <a:tr h="370840">
                <a:tc>
                  <a:txBody>
                    <a:bodyPr/>
                    <a:lstStyle/>
                    <a:p>
                      <a:pPr algn="ctr">
                        <a:lnSpc>
                          <a:spcPct val="115000"/>
                        </a:lnSpc>
                        <a:spcAft>
                          <a:spcPts val="0"/>
                        </a:spcAft>
                      </a:pPr>
                      <a:r>
                        <a:rPr lang="es-VE" sz="1200" b="1">
                          <a:latin typeface="Times New Roman"/>
                          <a:ea typeface="Times New Roman"/>
                          <a:cs typeface="Times New Roman"/>
                        </a:rPr>
                        <a:t>2</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70</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121</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26</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9</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112</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49</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109</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14</a:t>
                      </a:r>
                      <a:endParaRPr lang="es-VE" sz="1100">
                        <a:latin typeface="Calibri"/>
                        <a:ea typeface="Calibri"/>
                        <a:cs typeface="Times New Roman"/>
                      </a:endParaRPr>
                    </a:p>
                  </a:txBody>
                  <a:tcPr marL="68580" marR="68580" marT="0" marB="0"/>
                </a:tc>
              </a:tr>
              <a:tr h="370840">
                <a:tc>
                  <a:txBody>
                    <a:bodyPr/>
                    <a:lstStyle/>
                    <a:p>
                      <a:pPr algn="ctr">
                        <a:lnSpc>
                          <a:spcPct val="115000"/>
                        </a:lnSpc>
                        <a:spcAft>
                          <a:spcPts val="0"/>
                        </a:spcAft>
                      </a:pPr>
                      <a:r>
                        <a:rPr lang="es-VE" sz="1200" b="1">
                          <a:latin typeface="Times New Roman"/>
                          <a:ea typeface="Times New Roman"/>
                          <a:cs typeface="Times New Roman"/>
                        </a:rPr>
                        <a:t>3</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117</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39</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126</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56</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174</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18</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116</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83</a:t>
                      </a:r>
                      <a:endParaRPr lang="es-VE" sz="1100">
                        <a:latin typeface="Calibri"/>
                        <a:ea typeface="Calibri"/>
                        <a:cs typeface="Times New Roman"/>
                      </a:endParaRPr>
                    </a:p>
                  </a:txBody>
                  <a:tcPr marL="68580" marR="68580" marT="0" marB="0"/>
                </a:tc>
              </a:tr>
              <a:tr h="370840">
                <a:tc>
                  <a:txBody>
                    <a:bodyPr/>
                    <a:lstStyle/>
                    <a:p>
                      <a:pPr algn="ctr">
                        <a:lnSpc>
                          <a:spcPct val="115000"/>
                        </a:lnSpc>
                        <a:spcAft>
                          <a:spcPts val="0"/>
                        </a:spcAft>
                      </a:pPr>
                      <a:r>
                        <a:rPr lang="es-VE" sz="1200" b="1">
                          <a:latin typeface="Times New Roman"/>
                          <a:ea typeface="Times New Roman"/>
                          <a:cs typeface="Times New Roman"/>
                        </a:rPr>
                        <a:t>4</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66</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139</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15</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132</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73</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58</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145</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79</a:t>
                      </a:r>
                      <a:endParaRPr lang="es-VE" sz="1100">
                        <a:latin typeface="Calibri"/>
                        <a:ea typeface="Calibri"/>
                        <a:cs typeface="Times New Roman"/>
                      </a:endParaRPr>
                    </a:p>
                  </a:txBody>
                  <a:tcPr marL="68580" marR="68580" marT="0" marB="0"/>
                </a:tc>
              </a:tr>
              <a:tr h="370840">
                <a:tc>
                  <a:txBody>
                    <a:bodyPr/>
                    <a:lstStyle/>
                    <a:p>
                      <a:pPr algn="ctr">
                        <a:lnSpc>
                          <a:spcPct val="115000"/>
                        </a:lnSpc>
                        <a:spcAft>
                          <a:spcPts val="0"/>
                        </a:spcAft>
                      </a:pPr>
                      <a:r>
                        <a:rPr lang="es-VE" sz="1200" b="1">
                          <a:latin typeface="Times New Roman"/>
                          <a:ea typeface="Times New Roman"/>
                          <a:cs typeface="Times New Roman"/>
                        </a:rPr>
                        <a:t>5</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90</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176</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7</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34</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67</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160</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52</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170</a:t>
                      </a:r>
                      <a:endParaRPr lang="es-VE" sz="1100">
                        <a:latin typeface="Calibri"/>
                        <a:ea typeface="Calibri"/>
                        <a:cs typeface="Times New Roman"/>
                      </a:endParaRPr>
                    </a:p>
                  </a:txBody>
                  <a:tcPr marL="68580" marR="68580" marT="0" marB="0"/>
                </a:tc>
              </a:tr>
              <a:tr h="370840">
                <a:tc>
                  <a:txBody>
                    <a:bodyPr/>
                    <a:lstStyle/>
                    <a:p>
                      <a:pPr algn="ctr">
                        <a:lnSpc>
                          <a:spcPct val="115000"/>
                        </a:lnSpc>
                        <a:spcAft>
                          <a:spcPts val="0"/>
                        </a:spcAft>
                      </a:pPr>
                      <a:r>
                        <a:rPr lang="es-VE" sz="1200" b="1">
                          <a:latin typeface="Times New Roman"/>
                          <a:ea typeface="Times New Roman"/>
                          <a:cs typeface="Times New Roman"/>
                        </a:rPr>
                        <a:t>6</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25</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143</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64</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125</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76</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136</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1</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93</a:t>
                      </a:r>
                      <a:endParaRPr lang="es-VE" sz="1100">
                        <a:latin typeface="Calibri"/>
                        <a:ea typeface="Calibri"/>
                        <a:cs typeface="Times New Roman"/>
                      </a:endParaRPr>
                    </a:p>
                  </a:txBody>
                  <a:tcPr marL="68580" marR="68580" marT="0" marB="0"/>
                </a:tc>
              </a:tr>
              <a:tr h="370840">
                <a:tc>
                  <a:txBody>
                    <a:bodyPr/>
                    <a:lstStyle/>
                    <a:p>
                      <a:pPr algn="ctr">
                        <a:lnSpc>
                          <a:spcPct val="115000"/>
                        </a:lnSpc>
                        <a:spcAft>
                          <a:spcPts val="0"/>
                        </a:spcAft>
                      </a:pPr>
                      <a:r>
                        <a:rPr lang="es-VE" sz="1200" b="1">
                          <a:latin typeface="Times New Roman"/>
                          <a:ea typeface="Times New Roman"/>
                          <a:cs typeface="Times New Roman"/>
                        </a:rPr>
                        <a:t>7</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138</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71</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150</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29</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101</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162</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23</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151</a:t>
                      </a:r>
                      <a:endParaRPr lang="es-VE" sz="1100">
                        <a:latin typeface="Calibri"/>
                        <a:ea typeface="Calibri"/>
                        <a:cs typeface="Times New Roman"/>
                      </a:endParaRPr>
                    </a:p>
                  </a:txBody>
                  <a:tcPr marL="68580" marR="68580" marT="0" marB="0"/>
                </a:tc>
              </a:tr>
              <a:tr h="370840">
                <a:tc>
                  <a:txBody>
                    <a:bodyPr/>
                    <a:lstStyle/>
                    <a:p>
                      <a:pPr algn="ctr">
                        <a:lnSpc>
                          <a:spcPct val="115000"/>
                        </a:lnSpc>
                        <a:spcAft>
                          <a:spcPts val="0"/>
                        </a:spcAft>
                      </a:pPr>
                      <a:r>
                        <a:rPr lang="es-VE" sz="1200" b="1">
                          <a:latin typeface="Times New Roman"/>
                          <a:ea typeface="Times New Roman"/>
                          <a:cs typeface="Times New Roman"/>
                        </a:rPr>
                        <a:t>8</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16</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155</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57</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175</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43</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168</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89</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172</a:t>
                      </a:r>
                      <a:endParaRPr lang="es-VE" sz="1100">
                        <a:latin typeface="Calibri"/>
                        <a:ea typeface="Calibri"/>
                        <a:cs typeface="Times New Roman"/>
                      </a:endParaRPr>
                    </a:p>
                  </a:txBody>
                  <a:tcPr marL="68580" marR="68580" marT="0" marB="0"/>
                </a:tc>
              </a:tr>
              <a:tr h="370840">
                <a:tc>
                  <a:txBody>
                    <a:bodyPr/>
                    <a:lstStyle/>
                    <a:p>
                      <a:pPr algn="ctr">
                        <a:lnSpc>
                          <a:spcPct val="115000"/>
                        </a:lnSpc>
                        <a:spcAft>
                          <a:spcPts val="0"/>
                        </a:spcAft>
                      </a:pPr>
                      <a:r>
                        <a:rPr lang="es-VE" sz="1200" b="1">
                          <a:latin typeface="Times New Roman"/>
                          <a:ea typeface="Times New Roman"/>
                          <a:cs typeface="Times New Roman"/>
                        </a:rPr>
                        <a:t>9</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120</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88</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48</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166</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51</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115</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72</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111</a:t>
                      </a:r>
                      <a:endParaRPr lang="es-VE" sz="1100">
                        <a:latin typeface="Calibri"/>
                        <a:ea typeface="Calibri"/>
                        <a:cs typeface="Times New Roman"/>
                      </a:endParaRPr>
                    </a:p>
                  </a:txBody>
                  <a:tcPr marL="68580" marR="68580" marT="0" marB="0"/>
                </a:tc>
              </a:tr>
              <a:tr h="370840">
                <a:tc>
                  <a:txBody>
                    <a:bodyPr/>
                    <a:lstStyle/>
                    <a:p>
                      <a:pPr algn="ctr">
                        <a:lnSpc>
                          <a:spcPct val="115000"/>
                        </a:lnSpc>
                        <a:spcAft>
                          <a:spcPts val="0"/>
                        </a:spcAft>
                      </a:pPr>
                      <a:r>
                        <a:rPr lang="es-VE" sz="1200" b="1">
                          <a:latin typeface="Times New Roman"/>
                          <a:ea typeface="Times New Roman"/>
                          <a:cs typeface="Times New Roman"/>
                        </a:rPr>
                        <a:t>10</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65</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77</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19</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82</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137</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38</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149</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8</a:t>
                      </a:r>
                      <a:endParaRPr lang="es-VE" sz="1100">
                        <a:latin typeface="Calibri"/>
                        <a:ea typeface="Calibri"/>
                        <a:cs typeface="Times New Roman"/>
                      </a:endParaRPr>
                    </a:p>
                  </a:txBody>
                  <a:tcPr marL="68580" marR="68580" marT="0" marB="0"/>
                </a:tc>
              </a:tr>
              <a:tr h="370840">
                <a:tc>
                  <a:txBody>
                    <a:bodyPr/>
                    <a:lstStyle/>
                    <a:p>
                      <a:pPr algn="ctr">
                        <a:lnSpc>
                          <a:spcPct val="115000"/>
                        </a:lnSpc>
                        <a:spcAft>
                          <a:spcPts val="0"/>
                        </a:spcAft>
                      </a:pPr>
                      <a:r>
                        <a:rPr lang="es-VE" sz="1200" b="1">
                          <a:latin typeface="Times New Roman"/>
                          <a:ea typeface="Times New Roman"/>
                          <a:cs typeface="Times New Roman"/>
                        </a:rPr>
                        <a:t>11</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102</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4</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31</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164</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144</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59</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173</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78</a:t>
                      </a:r>
                      <a:endParaRPr lang="es-VE" sz="1100">
                        <a:latin typeface="Calibri"/>
                        <a:ea typeface="Calibri"/>
                        <a:cs typeface="Times New Roman"/>
                      </a:endParaRPr>
                    </a:p>
                  </a:txBody>
                  <a:tcPr marL="68580" marR="68580" marT="0" marB="0"/>
                </a:tc>
              </a:tr>
              <a:tr h="370840">
                <a:tc>
                  <a:txBody>
                    <a:bodyPr/>
                    <a:lstStyle/>
                    <a:p>
                      <a:pPr algn="ctr">
                        <a:lnSpc>
                          <a:spcPct val="115000"/>
                        </a:lnSpc>
                        <a:spcAft>
                          <a:spcPts val="0"/>
                        </a:spcAft>
                      </a:pPr>
                      <a:r>
                        <a:rPr lang="es-VE" sz="1200" b="1">
                          <a:latin typeface="Times New Roman"/>
                          <a:ea typeface="Times New Roman"/>
                          <a:cs typeface="Times New Roman"/>
                        </a:rPr>
                        <a:t>12</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35</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20</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108</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92</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12</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124</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a:latin typeface="Times New Roman"/>
                          <a:ea typeface="Times New Roman"/>
                          <a:cs typeface="Times New Roman"/>
                        </a:rPr>
                        <a:t>44</a:t>
                      </a:r>
                      <a:endParaRPr lang="es-VE" sz="1100">
                        <a:latin typeface="Calibri"/>
                        <a:ea typeface="Calibri"/>
                        <a:cs typeface="Times New Roman"/>
                      </a:endParaRPr>
                    </a:p>
                  </a:txBody>
                  <a:tcPr marL="68580" marR="68580" marT="0" marB="0"/>
                </a:tc>
                <a:tc>
                  <a:txBody>
                    <a:bodyPr/>
                    <a:lstStyle/>
                    <a:p>
                      <a:pPr algn="ctr">
                        <a:lnSpc>
                          <a:spcPct val="115000"/>
                        </a:lnSpc>
                        <a:spcAft>
                          <a:spcPts val="0"/>
                        </a:spcAft>
                      </a:pPr>
                      <a:r>
                        <a:rPr lang="es-VE" sz="1200" dirty="0">
                          <a:latin typeface="Times New Roman"/>
                          <a:ea typeface="Times New Roman"/>
                          <a:cs typeface="Times New Roman"/>
                        </a:rPr>
                        <a:t>131</a:t>
                      </a:r>
                      <a:endParaRPr lang="es-VE" sz="1100" dirty="0">
                        <a:latin typeface="Calibri"/>
                        <a:ea typeface="Calibri"/>
                        <a:cs typeface="Times New Roman"/>
                      </a:endParaRPr>
                    </a:p>
                  </a:txBody>
                  <a:tcPr marL="68580" marR="68580" marT="0" marB="0"/>
                </a:tc>
              </a:tr>
            </a:tbl>
          </a:graphicData>
        </a:graphic>
      </p:graphicFrame>
      <p:sp>
        <p:nvSpPr>
          <p:cNvPr id="4" name="3 Marcador de pie de página"/>
          <p:cNvSpPr>
            <a:spLocks noGrp="1"/>
          </p:cNvSpPr>
          <p:nvPr>
            <p:ph type="ftr" sz="quarter" idx="11"/>
          </p:nvPr>
        </p:nvSpPr>
        <p:spPr/>
        <p:txBody>
          <a:bodyPr/>
          <a:lstStyle/>
          <a:p>
            <a:pPr>
              <a:defRPr/>
            </a:pPr>
            <a:r>
              <a:rPr lang="es-ES" smtClean="0"/>
              <a:t>Francisco Rivero Mendoza</a:t>
            </a:r>
            <a:endParaRPr lang="es-ES"/>
          </a:p>
        </p:txBody>
      </p:sp>
      <p:sp>
        <p:nvSpPr>
          <p:cNvPr id="5" name="4 Marcador de número de diapositiva"/>
          <p:cNvSpPr>
            <a:spLocks noGrp="1"/>
          </p:cNvSpPr>
          <p:nvPr>
            <p:ph type="sldNum" sz="quarter" idx="12"/>
          </p:nvPr>
        </p:nvSpPr>
        <p:spPr/>
        <p:txBody>
          <a:bodyPr/>
          <a:lstStyle/>
          <a:p>
            <a:pPr>
              <a:defRPr/>
            </a:pPr>
            <a:fld id="{58DD1D58-1D4C-4E12-B88D-91F8D30A9BDF}" type="slidenum">
              <a:rPr lang="es-ES" smtClean="0"/>
              <a:pPr>
                <a:defRPr/>
              </a:pPr>
              <a:t>21</a:t>
            </a:fld>
            <a:endParaRPr lang="es-E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VE" dirty="0" smtClean="0"/>
              <a:t>Ejemplos de la Matemática en la Música Moderna.</a:t>
            </a:r>
            <a:endParaRPr lang="es-VE" dirty="0"/>
          </a:p>
        </p:txBody>
      </p:sp>
      <p:sp>
        <p:nvSpPr>
          <p:cNvPr id="3" name="2 Marcador de contenido"/>
          <p:cNvSpPr>
            <a:spLocks noGrp="1"/>
          </p:cNvSpPr>
          <p:nvPr>
            <p:ph idx="1"/>
          </p:nvPr>
        </p:nvSpPr>
        <p:spPr>
          <a:xfrm>
            <a:off x="571472" y="571480"/>
            <a:ext cx="8183880" cy="4187952"/>
          </a:xfrm>
        </p:spPr>
        <p:txBody>
          <a:bodyPr>
            <a:normAutofit fontScale="85000" lnSpcReduction="20000"/>
          </a:bodyPr>
          <a:lstStyle/>
          <a:p>
            <a:r>
              <a:rPr lang="es-VE" dirty="0" smtClean="0"/>
              <a:t>Música Dodecafónica. </a:t>
            </a:r>
            <a:r>
              <a:rPr lang="es-VE" dirty="0" err="1" smtClean="0">
                <a:solidFill>
                  <a:srgbClr val="C00000"/>
                </a:solidFill>
              </a:rPr>
              <a:t>Arnold</a:t>
            </a:r>
            <a:r>
              <a:rPr lang="es-VE" dirty="0" smtClean="0">
                <a:solidFill>
                  <a:srgbClr val="C00000"/>
                </a:solidFill>
              </a:rPr>
              <a:t> </a:t>
            </a:r>
            <a:r>
              <a:rPr lang="es-VE" dirty="0" err="1" smtClean="0">
                <a:solidFill>
                  <a:srgbClr val="C00000"/>
                </a:solidFill>
              </a:rPr>
              <a:t>Schoenberg</a:t>
            </a:r>
            <a:r>
              <a:rPr lang="es-VE" dirty="0" smtClean="0">
                <a:solidFill>
                  <a:srgbClr val="C00000"/>
                </a:solidFill>
              </a:rPr>
              <a:t> </a:t>
            </a:r>
            <a:r>
              <a:rPr lang="es-VE" dirty="0" smtClean="0"/>
              <a:t>( 1923).</a:t>
            </a:r>
          </a:p>
          <a:p>
            <a:r>
              <a:rPr lang="es-VE" dirty="0" smtClean="0"/>
              <a:t>Música para Cuerdas percusión y celesta. </a:t>
            </a:r>
            <a:r>
              <a:rPr lang="es-VE" dirty="0" err="1" smtClean="0">
                <a:solidFill>
                  <a:srgbClr val="C00000"/>
                </a:solidFill>
              </a:rPr>
              <a:t>Bela</a:t>
            </a:r>
            <a:r>
              <a:rPr lang="es-VE" dirty="0" smtClean="0">
                <a:solidFill>
                  <a:srgbClr val="C00000"/>
                </a:solidFill>
              </a:rPr>
              <a:t> </a:t>
            </a:r>
            <a:r>
              <a:rPr lang="es-VE" dirty="0" err="1" smtClean="0">
                <a:solidFill>
                  <a:srgbClr val="C00000"/>
                </a:solidFill>
              </a:rPr>
              <a:t>Bartok</a:t>
            </a:r>
            <a:r>
              <a:rPr lang="es-VE" dirty="0" smtClean="0"/>
              <a:t>.(1936)</a:t>
            </a:r>
          </a:p>
          <a:p>
            <a:r>
              <a:rPr lang="es-VE" dirty="0" err="1" smtClean="0"/>
              <a:t>Serialismo</a:t>
            </a:r>
            <a:r>
              <a:rPr lang="es-VE" dirty="0" smtClean="0"/>
              <a:t> Integral . </a:t>
            </a:r>
            <a:r>
              <a:rPr lang="es-VE" dirty="0" smtClean="0">
                <a:solidFill>
                  <a:srgbClr val="C00000"/>
                </a:solidFill>
              </a:rPr>
              <a:t>Pierre Boulez </a:t>
            </a:r>
            <a:r>
              <a:rPr lang="es-VE" dirty="0" smtClean="0"/>
              <a:t>( 1950).</a:t>
            </a:r>
          </a:p>
          <a:p>
            <a:r>
              <a:rPr lang="es-VE" dirty="0" smtClean="0"/>
              <a:t>Música Electrónica. Ruidos coloreados. Ondas </a:t>
            </a:r>
            <a:r>
              <a:rPr lang="es-VE" dirty="0" err="1" smtClean="0"/>
              <a:t>senosoidales</a:t>
            </a:r>
            <a:r>
              <a:rPr lang="es-VE" dirty="0" smtClean="0"/>
              <a:t>. </a:t>
            </a:r>
            <a:r>
              <a:rPr lang="es-VE" dirty="0" err="1" smtClean="0">
                <a:solidFill>
                  <a:srgbClr val="C00000"/>
                </a:solidFill>
              </a:rPr>
              <a:t>Karlheinz</a:t>
            </a:r>
            <a:r>
              <a:rPr lang="es-VE" dirty="0" smtClean="0">
                <a:solidFill>
                  <a:srgbClr val="C00000"/>
                </a:solidFill>
              </a:rPr>
              <a:t> </a:t>
            </a:r>
            <a:r>
              <a:rPr lang="es-VE" dirty="0" err="1" smtClean="0">
                <a:solidFill>
                  <a:srgbClr val="C00000"/>
                </a:solidFill>
              </a:rPr>
              <a:t>Stockhausen</a:t>
            </a:r>
            <a:r>
              <a:rPr lang="es-VE" dirty="0" smtClean="0"/>
              <a:t>.</a:t>
            </a:r>
          </a:p>
          <a:p>
            <a:r>
              <a:rPr lang="es-VE" dirty="0" smtClean="0"/>
              <a:t>Superficies musicales. </a:t>
            </a:r>
            <a:r>
              <a:rPr lang="es-VE" dirty="0" err="1" smtClean="0">
                <a:solidFill>
                  <a:srgbClr val="C00000"/>
                </a:solidFill>
              </a:rPr>
              <a:t>Penderecki</a:t>
            </a:r>
            <a:r>
              <a:rPr lang="es-VE" dirty="0" smtClean="0">
                <a:solidFill>
                  <a:srgbClr val="C00000"/>
                </a:solidFill>
              </a:rPr>
              <a:t>.</a:t>
            </a:r>
          </a:p>
          <a:p>
            <a:r>
              <a:rPr lang="es-VE" dirty="0" smtClean="0"/>
              <a:t>Música Aleatoria. </a:t>
            </a:r>
            <a:r>
              <a:rPr lang="es-VE" dirty="0" smtClean="0">
                <a:solidFill>
                  <a:srgbClr val="C00000"/>
                </a:solidFill>
              </a:rPr>
              <a:t>John </a:t>
            </a:r>
            <a:r>
              <a:rPr lang="es-VE" dirty="0" err="1" smtClean="0">
                <a:solidFill>
                  <a:srgbClr val="C00000"/>
                </a:solidFill>
              </a:rPr>
              <a:t>Cage</a:t>
            </a:r>
            <a:r>
              <a:rPr lang="es-VE" dirty="0" smtClean="0">
                <a:solidFill>
                  <a:srgbClr val="C00000"/>
                </a:solidFill>
              </a:rPr>
              <a:t> </a:t>
            </a:r>
            <a:r>
              <a:rPr lang="es-VE" dirty="0" smtClean="0"/>
              <a:t>( 1950).</a:t>
            </a:r>
          </a:p>
          <a:p>
            <a:r>
              <a:rPr lang="es-VE" dirty="0" smtClean="0"/>
              <a:t>Música Estocástica. </a:t>
            </a:r>
            <a:r>
              <a:rPr lang="es-VE" dirty="0" err="1" smtClean="0">
                <a:solidFill>
                  <a:srgbClr val="C00000"/>
                </a:solidFill>
              </a:rPr>
              <a:t>Iannis</a:t>
            </a:r>
            <a:r>
              <a:rPr lang="es-VE" dirty="0" smtClean="0">
                <a:solidFill>
                  <a:srgbClr val="C00000"/>
                </a:solidFill>
              </a:rPr>
              <a:t> </a:t>
            </a:r>
            <a:r>
              <a:rPr lang="es-VE" dirty="0" err="1" smtClean="0">
                <a:solidFill>
                  <a:srgbClr val="C00000"/>
                </a:solidFill>
              </a:rPr>
              <a:t>Xenakis</a:t>
            </a:r>
            <a:r>
              <a:rPr lang="es-VE" dirty="0" smtClean="0"/>
              <a:t>.</a:t>
            </a:r>
          </a:p>
          <a:p>
            <a:r>
              <a:rPr lang="es-VE" dirty="0" err="1" smtClean="0"/>
              <a:t>Phasing</a:t>
            </a:r>
            <a:r>
              <a:rPr lang="es-VE" dirty="0" smtClean="0"/>
              <a:t>. Minimalismo. Steve </a:t>
            </a:r>
            <a:r>
              <a:rPr lang="es-VE" dirty="0" err="1" smtClean="0"/>
              <a:t>Reich</a:t>
            </a:r>
            <a:r>
              <a:rPr lang="es-VE" dirty="0" smtClean="0"/>
              <a:t>. </a:t>
            </a:r>
            <a:r>
              <a:rPr lang="es-VE" dirty="0" smtClean="0">
                <a:solidFill>
                  <a:srgbClr val="C00000"/>
                </a:solidFill>
              </a:rPr>
              <a:t>Philip </a:t>
            </a:r>
            <a:r>
              <a:rPr lang="es-VE" dirty="0" err="1" smtClean="0">
                <a:solidFill>
                  <a:srgbClr val="C00000"/>
                </a:solidFill>
              </a:rPr>
              <a:t>Glass</a:t>
            </a:r>
            <a:r>
              <a:rPr lang="es-VE" dirty="0" smtClean="0">
                <a:solidFill>
                  <a:srgbClr val="C00000"/>
                </a:solidFill>
              </a:rPr>
              <a:t> </a:t>
            </a:r>
            <a:r>
              <a:rPr lang="es-VE" dirty="0" smtClean="0"/>
              <a:t>( 1980).  </a:t>
            </a:r>
            <a:endParaRPr lang="es-VE" dirty="0"/>
          </a:p>
        </p:txBody>
      </p:sp>
      <p:sp>
        <p:nvSpPr>
          <p:cNvPr id="4" name="3 Marcador de pie de página"/>
          <p:cNvSpPr>
            <a:spLocks noGrp="1"/>
          </p:cNvSpPr>
          <p:nvPr>
            <p:ph type="ftr" sz="quarter" idx="11"/>
          </p:nvPr>
        </p:nvSpPr>
        <p:spPr/>
        <p:txBody>
          <a:bodyPr/>
          <a:lstStyle/>
          <a:p>
            <a:pPr>
              <a:defRPr/>
            </a:pPr>
            <a:r>
              <a:rPr lang="es-ES" smtClean="0"/>
              <a:t>Francisco Rivero Mendoza</a:t>
            </a:r>
            <a:endParaRPr lang="es-ES"/>
          </a:p>
        </p:txBody>
      </p:sp>
      <p:sp>
        <p:nvSpPr>
          <p:cNvPr id="5" name="4 Marcador de número de diapositiva"/>
          <p:cNvSpPr>
            <a:spLocks noGrp="1"/>
          </p:cNvSpPr>
          <p:nvPr>
            <p:ph type="sldNum" sz="quarter" idx="12"/>
          </p:nvPr>
        </p:nvSpPr>
        <p:spPr/>
        <p:txBody>
          <a:bodyPr/>
          <a:lstStyle/>
          <a:p>
            <a:pPr>
              <a:defRPr/>
            </a:pPr>
            <a:fld id="{58DD1D58-1D4C-4E12-B88D-91F8D30A9BDF}" type="slidenum">
              <a:rPr lang="es-ES" smtClean="0"/>
              <a:pPr>
                <a:defRPr/>
              </a:pPr>
              <a:t>22</a:t>
            </a:fld>
            <a:endParaRPr lang="es-ES"/>
          </a:p>
        </p:txBody>
      </p:sp>
      <p:sp>
        <p:nvSpPr>
          <p:cNvPr id="6" name="5 CuadroTexto"/>
          <p:cNvSpPr txBox="1"/>
          <p:nvPr/>
        </p:nvSpPr>
        <p:spPr>
          <a:xfrm>
            <a:off x="4000496" y="4643446"/>
            <a:ext cx="4758547" cy="369332"/>
          </a:xfrm>
          <a:prstGeom prst="rect">
            <a:avLst/>
          </a:prstGeom>
          <a:solidFill>
            <a:schemeClr val="accent6">
              <a:lumMod val="60000"/>
              <a:lumOff val="40000"/>
            </a:schemeClr>
          </a:solidFill>
        </p:spPr>
        <p:txBody>
          <a:bodyPr wrap="none" rtlCol="0">
            <a:spAutoFit/>
          </a:bodyPr>
          <a:lstStyle/>
          <a:p>
            <a:r>
              <a:rPr lang="es-VE" dirty="0" smtClean="0"/>
              <a:t>La Música Moderna. Francisco Rivero. 2011.</a:t>
            </a:r>
            <a:endParaRPr lang="es-V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iterate type="lt">
                                    <p:tmPct val="0"/>
                                  </p:iterate>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iterate type="lt">
                                    <p:tmPct val="0"/>
                                  </p:iterate>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iterate type="lt">
                                    <p:tmPct val="0"/>
                                  </p:iterate>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iterate type="lt">
                                    <p:tmPct val="0"/>
                                  </p:iterate>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iterate type="lt">
                                    <p:tmPct val="0"/>
                                  </p:iterate>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dow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iterate type="lt">
                                    <p:tmPct val="0"/>
                                  </p:iterate>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dow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iterate type="lt">
                                    <p:tmPct val="0"/>
                                  </p:iterate>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dow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bg/>
                                          </p:spTgt>
                                        </p:tgtEl>
                                        <p:attrNameLst>
                                          <p:attrName>style.visibility</p:attrName>
                                        </p:attrNameLst>
                                      </p:cBhvr>
                                      <p:to>
                                        <p:strVal val="visible"/>
                                      </p:to>
                                    </p:set>
                                    <p:animEffect transition="in" filter="fade">
                                      <p:cBhvr>
                                        <p:cTn id="47" dur="2000"/>
                                        <p:tgtEl>
                                          <p:spTgt spid="6">
                                            <p:bg/>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0" end="0"/>
                                            </p:txEl>
                                          </p:spTgt>
                                        </p:tgtEl>
                                        <p:attrNameLst>
                                          <p:attrName>style.visibility</p:attrName>
                                        </p:attrNameLst>
                                      </p:cBhvr>
                                      <p:to>
                                        <p:strVal val="visible"/>
                                      </p:to>
                                    </p:set>
                                    <p:animEffect transition="in" filter="fade">
                                      <p:cBhvr>
                                        <p:cTn id="5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p:txBody>
          <a:bodyPr/>
          <a:lstStyle/>
          <a:p>
            <a:pPr eaLnBrk="1" hangingPunct="1"/>
            <a:r>
              <a:rPr lang="es-VE" smtClean="0"/>
              <a:t>El Osciloscopio sonoro</a:t>
            </a:r>
            <a:endParaRPr lang="es-ES" smtClean="0"/>
          </a:p>
        </p:txBody>
      </p:sp>
      <p:sp>
        <p:nvSpPr>
          <p:cNvPr id="28675" name="Rectangle 1027"/>
          <p:cNvSpPr>
            <a:spLocks noGrp="1" noChangeArrowheads="1"/>
          </p:cNvSpPr>
          <p:nvPr>
            <p:ph type="body" sz="half" idx="1"/>
          </p:nvPr>
        </p:nvSpPr>
        <p:spPr>
          <a:xfrm>
            <a:off x="381000" y="1600200"/>
            <a:ext cx="4038600" cy="4525963"/>
          </a:xfrm>
        </p:spPr>
        <p:txBody>
          <a:bodyPr/>
          <a:lstStyle/>
          <a:p>
            <a:pPr eaLnBrk="1" hangingPunct="1"/>
            <a:r>
              <a:rPr lang="es-VE" sz="2800" smtClean="0">
                <a:hlinkClick r:id="rId2"/>
              </a:rPr>
              <a:t>musica</a:t>
            </a:r>
            <a:endParaRPr lang="es-ES" sz="2800" smtClean="0"/>
          </a:p>
        </p:txBody>
      </p:sp>
      <p:sp>
        <p:nvSpPr>
          <p:cNvPr id="28676" name="Rectangle 1028"/>
          <p:cNvSpPr>
            <a:spLocks noGrp="1" noChangeArrowheads="1" noTextEdit="1"/>
          </p:cNvSpPr>
          <p:nvPr>
            <p:ph type="clipArt" sz="half" idx="2"/>
          </p:nvPr>
        </p:nvSpPr>
        <p:spPr/>
      </p:sp>
      <p:sp>
        <p:nvSpPr>
          <p:cNvPr id="5" name="4 Marcador de número de diapositiva"/>
          <p:cNvSpPr>
            <a:spLocks noGrp="1"/>
          </p:cNvSpPr>
          <p:nvPr>
            <p:ph type="sldNum" sz="quarter" idx="12"/>
          </p:nvPr>
        </p:nvSpPr>
        <p:spPr/>
        <p:txBody>
          <a:bodyPr/>
          <a:lstStyle/>
          <a:p>
            <a:pPr>
              <a:defRPr/>
            </a:pPr>
            <a:fld id="{7ED5731B-6077-4EC6-9C1B-0D2D683BF2D4}" type="slidenum">
              <a:rPr lang="es-ES" smtClean="0"/>
              <a:pPr>
                <a:defRPr/>
              </a:pPr>
              <a:t>23</a:t>
            </a:fld>
            <a:endParaRPr lang="es-ES"/>
          </a:p>
        </p:txBody>
      </p:sp>
      <p:sp>
        <p:nvSpPr>
          <p:cNvPr id="6" name="5 Marcador de pie de página"/>
          <p:cNvSpPr>
            <a:spLocks noGrp="1"/>
          </p:cNvSpPr>
          <p:nvPr>
            <p:ph type="ftr" sz="quarter" idx="11"/>
          </p:nvPr>
        </p:nvSpPr>
        <p:spPr/>
        <p:txBody>
          <a:bodyPr/>
          <a:lstStyle/>
          <a:p>
            <a:pPr>
              <a:defRPr/>
            </a:pPr>
            <a:r>
              <a:rPr lang="es-ES" smtClean="0"/>
              <a:t>Francisco Rivero Mendoza</a:t>
            </a:r>
            <a:endParaRPr lang="es-E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p:txBody>
          <a:bodyPr>
            <a:normAutofit fontScale="90000"/>
          </a:bodyPr>
          <a:lstStyle/>
          <a:p>
            <a:pPr eaLnBrk="1" hangingPunct="1"/>
            <a:r>
              <a:rPr lang="es-VE" smtClean="0"/>
              <a:t>¿ Y que hay del ritmo y la melodía?</a:t>
            </a:r>
            <a:endParaRPr lang="es-ES" smtClean="0"/>
          </a:p>
        </p:txBody>
      </p:sp>
      <p:sp>
        <p:nvSpPr>
          <p:cNvPr id="224259" name="Rectangle 1027"/>
          <p:cNvSpPr>
            <a:spLocks noGrp="1" noChangeArrowheads="1"/>
          </p:cNvSpPr>
          <p:nvPr>
            <p:ph idx="1"/>
          </p:nvPr>
        </p:nvSpPr>
        <p:spPr/>
        <p:txBody>
          <a:bodyPr/>
          <a:lstStyle/>
          <a:p>
            <a:pPr eaLnBrk="1" hangingPunct="1"/>
            <a:r>
              <a:rPr lang="es-VE" dirty="0" smtClean="0"/>
              <a:t>En 2002, los trabajos </a:t>
            </a:r>
            <a:r>
              <a:rPr lang="es-VE" dirty="0" err="1" smtClean="0"/>
              <a:t>Toussaint</a:t>
            </a:r>
            <a:r>
              <a:rPr lang="es-VE" dirty="0" smtClean="0"/>
              <a:t>, inician una investigación teórica de ritmos con herramientas matemáticas, introduciendo nuevas técnicas geométricas, gráficas y de combinatoria.</a:t>
            </a:r>
          </a:p>
          <a:p>
            <a:pPr eaLnBrk="1" hangingPunct="1"/>
            <a:r>
              <a:rPr lang="es-VE" dirty="0" smtClean="0"/>
              <a:t>Esto permite la enseñanza, el análisis, la visualización y el reconocimiento automatizado de ritmos.</a:t>
            </a:r>
            <a:endParaRPr lang="es-ES" dirty="0" smtClean="0"/>
          </a:p>
        </p:txBody>
      </p:sp>
      <p:sp>
        <p:nvSpPr>
          <p:cNvPr id="224261" name="Comment 1029"/>
          <p:cNvSpPr>
            <a:spLocks noChangeArrowheads="1"/>
          </p:cNvSpPr>
          <p:nvPr/>
        </p:nvSpPr>
        <p:spPr bwMode="auto">
          <a:xfrm>
            <a:off x="5715008" y="3786190"/>
            <a:ext cx="2667000" cy="1201738"/>
          </a:xfrm>
          <a:prstGeom prst="rect">
            <a:avLst/>
          </a:prstGeom>
          <a:solidFill>
            <a:srgbClr val="FCFF91"/>
          </a:solidFill>
          <a:ln w="9525">
            <a:solidFill>
              <a:srgbClr val="000000"/>
            </a:solidFill>
            <a:miter lim="800000"/>
            <a:headEnd/>
            <a:tailEnd/>
          </a:ln>
          <a:effectLst>
            <a:outerShdw dist="107763" dir="2700000" algn="ctr" rotWithShape="0">
              <a:srgbClr val="808080"/>
            </a:outerShdw>
          </a:effectLst>
        </p:spPr>
        <p:txBody>
          <a:bodyPr>
            <a:spAutoFit/>
          </a:bodyPr>
          <a:lstStyle/>
          <a:p>
            <a:pPr>
              <a:spcBef>
                <a:spcPct val="50000"/>
              </a:spcBef>
              <a:defRPr/>
            </a:pPr>
            <a:r>
              <a:rPr lang="es-VE" sz="1600" dirty="0" err="1">
                <a:solidFill>
                  <a:srgbClr val="000000"/>
                </a:solidFill>
              </a:rPr>
              <a:t>Godfried</a:t>
            </a:r>
            <a:r>
              <a:rPr lang="es-VE" sz="1600" dirty="0">
                <a:solidFill>
                  <a:srgbClr val="000000"/>
                </a:solidFill>
              </a:rPr>
              <a:t> T. </a:t>
            </a:r>
            <a:r>
              <a:rPr lang="es-VE" sz="1600" dirty="0" err="1">
                <a:solidFill>
                  <a:srgbClr val="000000"/>
                </a:solidFill>
              </a:rPr>
              <a:t>Toussaint</a:t>
            </a:r>
            <a:r>
              <a:rPr lang="es-VE" sz="1600" dirty="0">
                <a:solidFill>
                  <a:srgbClr val="000000"/>
                </a:solidFill>
              </a:rPr>
              <a:t> </a:t>
            </a:r>
            <a:r>
              <a:rPr lang="es-ES" sz="1600" b="1" dirty="0">
                <a:solidFill>
                  <a:srgbClr val="000000"/>
                </a:solidFill>
              </a:rPr>
              <a:t>:</a:t>
            </a:r>
            <a:endParaRPr lang="es-ES" sz="1600" dirty="0">
              <a:solidFill>
                <a:srgbClr val="000000"/>
              </a:solidFill>
            </a:endParaRPr>
          </a:p>
          <a:p>
            <a:pPr>
              <a:spcBef>
                <a:spcPct val="50000"/>
              </a:spcBef>
              <a:defRPr/>
            </a:pPr>
            <a:r>
              <a:rPr lang="es-VE" sz="1600" dirty="0">
                <a:solidFill>
                  <a:srgbClr val="000000"/>
                </a:solidFill>
              </a:rPr>
              <a:t>“ A </a:t>
            </a:r>
            <a:r>
              <a:rPr lang="es-VE" sz="1600" dirty="0" err="1">
                <a:solidFill>
                  <a:srgbClr val="000000"/>
                </a:solidFill>
              </a:rPr>
              <a:t>mathematical</a:t>
            </a:r>
            <a:r>
              <a:rPr lang="es-VE" sz="1600" dirty="0">
                <a:solidFill>
                  <a:srgbClr val="000000"/>
                </a:solidFill>
              </a:rPr>
              <a:t> </a:t>
            </a:r>
            <a:r>
              <a:rPr lang="es-VE" sz="1600" dirty="0" err="1">
                <a:solidFill>
                  <a:srgbClr val="000000"/>
                </a:solidFill>
              </a:rPr>
              <a:t>analysis</a:t>
            </a:r>
            <a:r>
              <a:rPr lang="es-VE" sz="1600" dirty="0">
                <a:solidFill>
                  <a:srgbClr val="000000"/>
                </a:solidFill>
              </a:rPr>
              <a:t> of </a:t>
            </a:r>
            <a:r>
              <a:rPr lang="es-VE" sz="1600" dirty="0" err="1">
                <a:solidFill>
                  <a:srgbClr val="000000"/>
                </a:solidFill>
              </a:rPr>
              <a:t>African</a:t>
            </a:r>
            <a:r>
              <a:rPr lang="es-VE" sz="1600" dirty="0">
                <a:solidFill>
                  <a:srgbClr val="000000"/>
                </a:solidFill>
              </a:rPr>
              <a:t>, </a:t>
            </a:r>
            <a:r>
              <a:rPr lang="es-VE" sz="1600" dirty="0" err="1">
                <a:solidFill>
                  <a:srgbClr val="000000"/>
                </a:solidFill>
              </a:rPr>
              <a:t>Brasilian</a:t>
            </a:r>
            <a:r>
              <a:rPr lang="es-VE" sz="1600" dirty="0">
                <a:solidFill>
                  <a:srgbClr val="000000"/>
                </a:solidFill>
              </a:rPr>
              <a:t> and Cuban clave </a:t>
            </a:r>
            <a:r>
              <a:rPr lang="es-VE" sz="1600" dirty="0" err="1">
                <a:solidFill>
                  <a:srgbClr val="000000"/>
                </a:solidFill>
              </a:rPr>
              <a:t>rithms</a:t>
            </a:r>
            <a:r>
              <a:rPr lang="es-VE" sz="1600" dirty="0">
                <a:solidFill>
                  <a:srgbClr val="000000"/>
                </a:solidFill>
              </a:rPr>
              <a:t>”</a:t>
            </a:r>
            <a:endParaRPr lang="es-ES" sz="1600" dirty="0">
              <a:solidFill>
                <a:srgbClr val="000000"/>
              </a:solidFill>
            </a:endParaRPr>
          </a:p>
        </p:txBody>
      </p:sp>
      <p:sp>
        <p:nvSpPr>
          <p:cNvPr id="5" name="4 Marcador de número de diapositiva"/>
          <p:cNvSpPr>
            <a:spLocks noGrp="1"/>
          </p:cNvSpPr>
          <p:nvPr>
            <p:ph type="sldNum" sz="quarter" idx="12"/>
          </p:nvPr>
        </p:nvSpPr>
        <p:spPr/>
        <p:txBody>
          <a:bodyPr/>
          <a:lstStyle/>
          <a:p>
            <a:pPr>
              <a:defRPr/>
            </a:pPr>
            <a:fld id="{58DD1D58-1D4C-4E12-B88D-91F8D30A9BDF}" type="slidenum">
              <a:rPr lang="es-ES" smtClean="0"/>
              <a:pPr>
                <a:defRPr/>
              </a:pPr>
              <a:t>24</a:t>
            </a:fld>
            <a:endParaRPr lang="es-ES"/>
          </a:p>
        </p:txBody>
      </p:sp>
      <p:sp>
        <p:nvSpPr>
          <p:cNvPr id="6" name="5 Marcador de pie de página"/>
          <p:cNvSpPr>
            <a:spLocks noGrp="1"/>
          </p:cNvSpPr>
          <p:nvPr>
            <p:ph type="ftr" sz="quarter" idx="11"/>
          </p:nvPr>
        </p:nvSpPr>
        <p:spPr/>
        <p:txBody>
          <a:bodyPr/>
          <a:lstStyle/>
          <a:p>
            <a:pPr>
              <a:defRPr/>
            </a:pPr>
            <a:r>
              <a:rPr lang="es-ES" smtClean="0"/>
              <a:t>Francisco Rivero Mendoza</a:t>
            </a: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42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42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24261"/>
                                        </p:tgtEl>
                                        <p:attrNameLst>
                                          <p:attrName>style.visibility</p:attrName>
                                        </p:attrNameLst>
                                      </p:cBhvr>
                                      <p:to>
                                        <p:strVal val="visible"/>
                                      </p:to>
                                    </p:set>
                                    <p:anim calcmode="lin" valueType="num">
                                      <p:cBhvr>
                                        <p:cTn id="15" dur="1000" fill="hold"/>
                                        <p:tgtEl>
                                          <p:spTgt spid="224261"/>
                                        </p:tgtEl>
                                        <p:attrNameLst>
                                          <p:attrName>ppt_w</p:attrName>
                                        </p:attrNameLst>
                                      </p:cBhvr>
                                      <p:tavLst>
                                        <p:tav tm="0">
                                          <p:val>
                                            <p:fltVal val="0"/>
                                          </p:val>
                                        </p:tav>
                                        <p:tav tm="100000">
                                          <p:val>
                                            <p:strVal val="#ppt_w"/>
                                          </p:val>
                                        </p:tav>
                                      </p:tavLst>
                                    </p:anim>
                                    <p:anim calcmode="lin" valueType="num">
                                      <p:cBhvr>
                                        <p:cTn id="16" dur="1000" fill="hold"/>
                                        <p:tgtEl>
                                          <p:spTgt spid="224261"/>
                                        </p:tgtEl>
                                        <p:attrNameLst>
                                          <p:attrName>ppt_h</p:attrName>
                                        </p:attrNameLst>
                                      </p:cBhvr>
                                      <p:tavLst>
                                        <p:tav tm="0">
                                          <p:val>
                                            <p:fltVal val="0"/>
                                          </p:val>
                                        </p:tav>
                                        <p:tav tm="100000">
                                          <p:val>
                                            <p:strVal val="#ppt_h"/>
                                          </p:val>
                                        </p:tav>
                                      </p:tavLst>
                                    </p:anim>
                                    <p:anim calcmode="lin" valueType="num">
                                      <p:cBhvr>
                                        <p:cTn id="17" dur="1000" fill="hold"/>
                                        <p:tgtEl>
                                          <p:spTgt spid="224261"/>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2426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build="p" autoUpdateAnimBg="0"/>
      <p:bldP spid="224261"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050"/>
          <p:cNvSpPr>
            <a:spLocks noGrp="1" noChangeArrowheads="1"/>
          </p:cNvSpPr>
          <p:nvPr>
            <p:ph type="title"/>
          </p:nvPr>
        </p:nvSpPr>
        <p:spPr/>
        <p:txBody>
          <a:bodyPr>
            <a:normAutofit fontScale="90000"/>
          </a:bodyPr>
          <a:lstStyle/>
          <a:p>
            <a:pPr eaLnBrk="1" hangingPunct="1"/>
            <a:r>
              <a:rPr lang="es-VE" smtClean="0"/>
              <a:t>El ritmo clave son y su análisis matemático.</a:t>
            </a:r>
            <a:endParaRPr lang="es-ES" smtClean="0"/>
          </a:p>
        </p:txBody>
      </p:sp>
      <p:sp>
        <p:nvSpPr>
          <p:cNvPr id="226307" name="Rectangle 2051"/>
          <p:cNvSpPr>
            <a:spLocks noGrp="1" noChangeArrowheads="1"/>
          </p:cNvSpPr>
          <p:nvPr>
            <p:ph idx="1"/>
          </p:nvPr>
        </p:nvSpPr>
        <p:spPr/>
        <p:txBody>
          <a:bodyPr/>
          <a:lstStyle/>
          <a:p>
            <a:pPr eaLnBrk="1" hangingPunct="1"/>
            <a:r>
              <a:rPr lang="es-VE" smtClean="0"/>
              <a:t>Para los ritmos se usa un sistema sencillo de notación en base a unidades de tiempo.</a:t>
            </a:r>
          </a:p>
          <a:p>
            <a:pPr eaLnBrk="1" hangingPunct="1"/>
            <a:endParaRPr lang="es-ES" smtClean="0"/>
          </a:p>
        </p:txBody>
      </p:sp>
      <p:sp>
        <p:nvSpPr>
          <p:cNvPr id="226308" name="Rectangle 2052"/>
          <p:cNvSpPr>
            <a:spLocks noChangeArrowheads="1"/>
          </p:cNvSpPr>
          <p:nvPr/>
        </p:nvSpPr>
        <p:spPr bwMode="auto">
          <a:xfrm>
            <a:off x="990600" y="3733800"/>
            <a:ext cx="5943600" cy="381000"/>
          </a:xfrm>
          <a:prstGeom prst="rect">
            <a:avLst/>
          </a:prstGeom>
          <a:solidFill>
            <a:srgbClr val="FFCC00"/>
          </a:solidFill>
          <a:ln w="9525">
            <a:solidFill>
              <a:schemeClr val="tx1"/>
            </a:solidFill>
            <a:miter lim="800000"/>
            <a:headEnd/>
            <a:tailEnd/>
          </a:ln>
        </p:spPr>
        <p:txBody>
          <a:bodyPr wrap="none" anchor="ctr"/>
          <a:lstStyle/>
          <a:p>
            <a:endParaRPr lang="es-VE"/>
          </a:p>
        </p:txBody>
      </p:sp>
      <p:sp>
        <p:nvSpPr>
          <p:cNvPr id="226309" name="Rectangle 2053">
            <a:hlinkClick r:id="" action="ppaction://noaction">
              <a:snd r:embed="rId2" name="clap.wav" builtIn="1"/>
            </a:hlinkClick>
          </p:cNvPr>
          <p:cNvSpPr>
            <a:spLocks noChangeArrowheads="1"/>
          </p:cNvSpPr>
          <p:nvPr/>
        </p:nvSpPr>
        <p:spPr bwMode="auto">
          <a:xfrm>
            <a:off x="990600" y="3733800"/>
            <a:ext cx="304800" cy="381000"/>
          </a:xfrm>
          <a:prstGeom prst="rect">
            <a:avLst/>
          </a:prstGeom>
          <a:solidFill>
            <a:srgbClr val="FF3300"/>
          </a:solidFill>
          <a:ln w="9525">
            <a:solidFill>
              <a:schemeClr val="tx1"/>
            </a:solidFill>
            <a:miter lim="800000"/>
            <a:headEnd/>
            <a:tailEnd/>
          </a:ln>
        </p:spPr>
        <p:txBody>
          <a:bodyPr wrap="none" anchor="ctr"/>
          <a:lstStyle/>
          <a:p>
            <a:endParaRPr lang="es-VE"/>
          </a:p>
        </p:txBody>
      </p:sp>
      <p:sp>
        <p:nvSpPr>
          <p:cNvPr id="226311" name="Rectangle 2055"/>
          <p:cNvSpPr>
            <a:spLocks noChangeArrowheads="1"/>
          </p:cNvSpPr>
          <p:nvPr/>
        </p:nvSpPr>
        <p:spPr bwMode="auto">
          <a:xfrm>
            <a:off x="1981200" y="3733800"/>
            <a:ext cx="304800" cy="381000"/>
          </a:xfrm>
          <a:prstGeom prst="rect">
            <a:avLst/>
          </a:prstGeom>
          <a:solidFill>
            <a:srgbClr val="FF3300"/>
          </a:solidFill>
          <a:ln w="9525">
            <a:solidFill>
              <a:schemeClr val="tx1"/>
            </a:solidFill>
            <a:miter lim="800000"/>
            <a:headEnd/>
            <a:tailEnd/>
          </a:ln>
        </p:spPr>
        <p:txBody>
          <a:bodyPr wrap="none" anchor="ctr"/>
          <a:lstStyle/>
          <a:p>
            <a:endParaRPr lang="es-VE"/>
          </a:p>
        </p:txBody>
      </p:sp>
      <p:sp>
        <p:nvSpPr>
          <p:cNvPr id="226312" name="Rectangle 2056"/>
          <p:cNvSpPr>
            <a:spLocks noChangeArrowheads="1"/>
          </p:cNvSpPr>
          <p:nvPr/>
        </p:nvSpPr>
        <p:spPr bwMode="auto">
          <a:xfrm>
            <a:off x="2895600" y="3733800"/>
            <a:ext cx="304800" cy="381000"/>
          </a:xfrm>
          <a:prstGeom prst="rect">
            <a:avLst/>
          </a:prstGeom>
          <a:solidFill>
            <a:srgbClr val="FF3300"/>
          </a:solidFill>
          <a:ln w="9525">
            <a:solidFill>
              <a:schemeClr val="tx1"/>
            </a:solidFill>
            <a:miter lim="800000"/>
            <a:headEnd/>
            <a:tailEnd/>
          </a:ln>
        </p:spPr>
        <p:txBody>
          <a:bodyPr wrap="none" anchor="ctr"/>
          <a:lstStyle/>
          <a:p>
            <a:endParaRPr lang="es-VE"/>
          </a:p>
        </p:txBody>
      </p:sp>
      <p:sp>
        <p:nvSpPr>
          <p:cNvPr id="226313" name="Rectangle 2057"/>
          <p:cNvSpPr>
            <a:spLocks noChangeArrowheads="1"/>
          </p:cNvSpPr>
          <p:nvPr/>
        </p:nvSpPr>
        <p:spPr bwMode="auto">
          <a:xfrm>
            <a:off x="4495800" y="3733800"/>
            <a:ext cx="304800" cy="381000"/>
          </a:xfrm>
          <a:prstGeom prst="rect">
            <a:avLst/>
          </a:prstGeom>
          <a:solidFill>
            <a:srgbClr val="FF3300"/>
          </a:solidFill>
          <a:ln w="9525">
            <a:solidFill>
              <a:schemeClr val="tx1"/>
            </a:solidFill>
            <a:miter lim="800000"/>
            <a:headEnd/>
            <a:tailEnd/>
          </a:ln>
        </p:spPr>
        <p:txBody>
          <a:bodyPr wrap="none" anchor="ctr"/>
          <a:lstStyle/>
          <a:p>
            <a:endParaRPr lang="es-VE"/>
          </a:p>
        </p:txBody>
      </p:sp>
      <p:sp>
        <p:nvSpPr>
          <p:cNvPr id="226314" name="Rectangle 2058"/>
          <p:cNvSpPr>
            <a:spLocks noChangeArrowheads="1"/>
          </p:cNvSpPr>
          <p:nvPr/>
        </p:nvSpPr>
        <p:spPr bwMode="auto">
          <a:xfrm>
            <a:off x="5334000" y="3733800"/>
            <a:ext cx="304800" cy="381000"/>
          </a:xfrm>
          <a:prstGeom prst="rect">
            <a:avLst/>
          </a:prstGeom>
          <a:solidFill>
            <a:srgbClr val="FF3300"/>
          </a:solidFill>
          <a:ln w="9525">
            <a:solidFill>
              <a:schemeClr val="tx1"/>
            </a:solidFill>
            <a:miter lim="800000"/>
            <a:headEnd/>
            <a:tailEnd/>
          </a:ln>
        </p:spPr>
        <p:txBody>
          <a:bodyPr wrap="none" anchor="ctr"/>
          <a:lstStyle/>
          <a:p>
            <a:endParaRPr lang="es-VE"/>
          </a:p>
        </p:txBody>
      </p:sp>
      <p:sp>
        <p:nvSpPr>
          <p:cNvPr id="10" name="9 Marcador de número de diapositiva"/>
          <p:cNvSpPr>
            <a:spLocks noGrp="1"/>
          </p:cNvSpPr>
          <p:nvPr>
            <p:ph type="sldNum" sz="quarter" idx="12"/>
          </p:nvPr>
        </p:nvSpPr>
        <p:spPr/>
        <p:txBody>
          <a:bodyPr/>
          <a:lstStyle/>
          <a:p>
            <a:pPr>
              <a:defRPr/>
            </a:pPr>
            <a:fld id="{58DD1D58-1D4C-4E12-B88D-91F8D30A9BDF}" type="slidenum">
              <a:rPr lang="es-ES" smtClean="0"/>
              <a:pPr>
                <a:defRPr/>
              </a:pPr>
              <a:t>25</a:t>
            </a:fld>
            <a:endParaRPr lang="es-ES"/>
          </a:p>
        </p:txBody>
      </p:sp>
      <p:sp>
        <p:nvSpPr>
          <p:cNvPr id="11" name="10 Marcador de pie de página"/>
          <p:cNvSpPr>
            <a:spLocks noGrp="1"/>
          </p:cNvSpPr>
          <p:nvPr>
            <p:ph type="ftr" sz="quarter" idx="11"/>
          </p:nvPr>
        </p:nvSpPr>
        <p:spPr/>
        <p:txBody>
          <a:bodyPr/>
          <a:lstStyle/>
          <a:p>
            <a:pPr>
              <a:defRPr/>
            </a:pPr>
            <a:r>
              <a:rPr lang="es-ES" smtClean="0"/>
              <a:t>Francisco Rivero Mendoza</a:t>
            </a: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6307">
                                            <p:txEl>
                                              <p:pRg st="0" end="0"/>
                                            </p:txEl>
                                          </p:spTgt>
                                        </p:tgtEl>
                                        <p:attrNameLst>
                                          <p:attrName>style.visibility</p:attrName>
                                        </p:attrNameLst>
                                      </p:cBhvr>
                                      <p:to>
                                        <p:strVal val="visible"/>
                                      </p:to>
                                    </p:set>
                                    <p:anim calcmode="lin" valueType="num">
                                      <p:cBhvr additive="base">
                                        <p:cTn id="7" dur="500" fill="hold"/>
                                        <p:tgtEl>
                                          <p:spTgt spid="2263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63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2630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2630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263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263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2263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226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build="p" autoUpdateAnimBg="0"/>
      <p:bldP spid="226308" grpId="0" animBg="1"/>
      <p:bldP spid="226309" grpId="0" animBg="1"/>
      <p:bldP spid="226311" grpId="0" animBg="1"/>
      <p:bldP spid="226312" grpId="0" animBg="1"/>
      <p:bldP spid="226313" grpId="0" animBg="1"/>
      <p:bldP spid="2263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26"/>
          <p:cNvSpPr>
            <a:spLocks noGrp="1" noChangeArrowheads="1"/>
          </p:cNvSpPr>
          <p:nvPr>
            <p:ph type="title"/>
          </p:nvPr>
        </p:nvSpPr>
        <p:spPr/>
        <p:txBody>
          <a:bodyPr/>
          <a:lstStyle/>
          <a:p>
            <a:pPr eaLnBrk="1" hangingPunct="1"/>
            <a:endParaRPr lang="es-VE" smtClean="0"/>
          </a:p>
        </p:txBody>
      </p:sp>
      <p:sp>
        <p:nvSpPr>
          <p:cNvPr id="31747" name="Rectangle 1027"/>
          <p:cNvSpPr>
            <a:spLocks noGrp="1" noChangeArrowheads="1"/>
          </p:cNvSpPr>
          <p:nvPr>
            <p:ph idx="1"/>
          </p:nvPr>
        </p:nvSpPr>
        <p:spPr/>
        <p:txBody>
          <a:bodyPr/>
          <a:lstStyle/>
          <a:p>
            <a:pPr eaLnBrk="1" hangingPunct="1"/>
            <a:r>
              <a:rPr lang="es-VE" smtClean="0"/>
              <a:t>Otra forma de representar los ritmos consiste en emplear un vector de intervalos.</a:t>
            </a:r>
          </a:p>
          <a:p>
            <a:pPr eaLnBrk="1" hangingPunct="1"/>
            <a:r>
              <a:rPr lang="es-VE" smtClean="0"/>
              <a:t>Cada dígito representa  el intervalo de tiempo entre sonidos sucesivos.</a:t>
            </a:r>
          </a:p>
          <a:p>
            <a:pPr eaLnBrk="1" hangingPunct="1"/>
            <a:r>
              <a:rPr lang="es-VE" smtClean="0"/>
              <a:t>Clave son se representa por: (3 3 4 2 4)</a:t>
            </a:r>
          </a:p>
          <a:p>
            <a:pPr eaLnBrk="1" hangingPunct="1"/>
            <a:r>
              <a:rPr lang="es-VE" smtClean="0"/>
              <a:t>Ejercicio ¿ cómo se representa el ritmo de Gaita?</a:t>
            </a:r>
            <a:endParaRPr lang="es-ES" smtClean="0"/>
          </a:p>
        </p:txBody>
      </p:sp>
      <p:sp>
        <p:nvSpPr>
          <p:cNvPr id="4" name="3 Marcador de número de diapositiva"/>
          <p:cNvSpPr>
            <a:spLocks noGrp="1"/>
          </p:cNvSpPr>
          <p:nvPr>
            <p:ph type="sldNum" sz="quarter" idx="12"/>
          </p:nvPr>
        </p:nvSpPr>
        <p:spPr/>
        <p:txBody>
          <a:bodyPr/>
          <a:lstStyle/>
          <a:p>
            <a:pPr>
              <a:defRPr/>
            </a:pPr>
            <a:fld id="{58DD1D58-1D4C-4E12-B88D-91F8D30A9BDF}" type="slidenum">
              <a:rPr lang="es-ES" smtClean="0"/>
              <a:pPr>
                <a:defRPr/>
              </a:pPr>
              <a:t>26</a:t>
            </a:fld>
            <a:endParaRPr lang="es-ES"/>
          </a:p>
        </p:txBody>
      </p:sp>
      <p:sp>
        <p:nvSpPr>
          <p:cNvPr id="5" name="4 Marcador de pie de página"/>
          <p:cNvSpPr>
            <a:spLocks noGrp="1"/>
          </p:cNvSpPr>
          <p:nvPr>
            <p:ph type="ftr" sz="quarter" idx="11"/>
          </p:nvPr>
        </p:nvSpPr>
        <p:spPr/>
        <p:txBody>
          <a:bodyPr/>
          <a:lstStyle/>
          <a:p>
            <a:pPr>
              <a:defRPr/>
            </a:pPr>
            <a:r>
              <a:rPr lang="es-ES" smtClean="0"/>
              <a:t>Francisco Rivero Mendoza</a:t>
            </a:r>
            <a:endParaRPr lang="es-E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dirty="0" smtClean="0"/>
              <a:t>El mundo de la pintura</a:t>
            </a:r>
            <a:endParaRPr lang="es-VE" dirty="0"/>
          </a:p>
        </p:txBody>
      </p:sp>
      <p:sp>
        <p:nvSpPr>
          <p:cNvPr id="4" name="3 Marcador de pie de página"/>
          <p:cNvSpPr>
            <a:spLocks noGrp="1"/>
          </p:cNvSpPr>
          <p:nvPr>
            <p:ph type="ftr" sz="quarter" idx="11"/>
          </p:nvPr>
        </p:nvSpPr>
        <p:spPr/>
        <p:txBody>
          <a:bodyPr/>
          <a:lstStyle/>
          <a:p>
            <a:pPr>
              <a:defRPr/>
            </a:pPr>
            <a:r>
              <a:rPr lang="es-ES" smtClean="0"/>
              <a:t>Francisco Rivero Mendoza</a:t>
            </a:r>
            <a:endParaRPr lang="es-ES"/>
          </a:p>
        </p:txBody>
      </p:sp>
      <p:sp>
        <p:nvSpPr>
          <p:cNvPr id="5" name="4 Marcador de número de diapositiva"/>
          <p:cNvSpPr>
            <a:spLocks noGrp="1"/>
          </p:cNvSpPr>
          <p:nvPr>
            <p:ph type="sldNum" sz="quarter" idx="12"/>
          </p:nvPr>
        </p:nvSpPr>
        <p:spPr/>
        <p:txBody>
          <a:bodyPr/>
          <a:lstStyle/>
          <a:p>
            <a:pPr>
              <a:defRPr/>
            </a:pPr>
            <a:fld id="{58DD1D58-1D4C-4E12-B88D-91F8D30A9BDF}" type="slidenum">
              <a:rPr lang="es-ES" smtClean="0"/>
              <a:pPr>
                <a:defRPr/>
              </a:pPr>
              <a:t>27</a:t>
            </a:fld>
            <a:endParaRPr lang="es-ES"/>
          </a:p>
        </p:txBody>
      </p:sp>
      <p:pic>
        <p:nvPicPr>
          <p:cNvPr id="6" name="Picture 4" descr="Rivera Desnudo con alcatraces"/>
          <p:cNvPicPr>
            <a:picLocks noGrp="1" noChangeAspect="1" noChangeArrowheads="1"/>
          </p:cNvPicPr>
          <p:nvPr>
            <p:ph idx="1"/>
          </p:nvPr>
        </p:nvPicPr>
        <p:blipFill>
          <a:blip r:embed="rId2"/>
          <a:srcRect/>
          <a:stretch>
            <a:fillRect/>
          </a:stretch>
        </p:blipFill>
        <p:spPr>
          <a:xfrm>
            <a:off x="2500298" y="928670"/>
            <a:ext cx="3287443" cy="4187825"/>
          </a:xfr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02920" y="4983480"/>
            <a:ext cx="8183880" cy="1661993"/>
          </a:xfrm>
        </p:spPr>
        <p:txBody>
          <a:bodyPr>
            <a:spAutoFit/>
          </a:bodyPr>
          <a:lstStyle/>
          <a:p>
            <a:pPr eaLnBrk="1" hangingPunct="1"/>
            <a:r>
              <a:rPr lang="es-ES" sz="3100" dirty="0" smtClean="0">
                <a:solidFill>
                  <a:srgbClr val="FD321D"/>
                </a:solidFill>
              </a:rPr>
              <a:t>La Trilogía Sagrada: </a:t>
            </a:r>
            <a:br>
              <a:rPr lang="es-ES" sz="3100" dirty="0" smtClean="0">
                <a:solidFill>
                  <a:srgbClr val="FD321D"/>
                </a:solidFill>
              </a:rPr>
            </a:br>
            <a:r>
              <a:rPr lang="es-ES" sz="3100" dirty="0" smtClean="0">
                <a:solidFill>
                  <a:srgbClr val="FD321D"/>
                </a:solidFill>
              </a:rPr>
              <a:t>Matemáticas, Arte y Naturaleza</a:t>
            </a:r>
            <a:r>
              <a:rPr lang="es-ES" sz="4000" dirty="0" smtClean="0"/>
              <a:t/>
            </a:r>
            <a:br>
              <a:rPr lang="es-ES" sz="4000" dirty="0" smtClean="0"/>
            </a:br>
            <a:endParaRPr lang="es-ES" sz="4000" dirty="0" smtClean="0"/>
          </a:p>
        </p:txBody>
      </p:sp>
      <p:sp>
        <p:nvSpPr>
          <p:cNvPr id="3075" name="Rectangle 3"/>
          <p:cNvSpPr>
            <a:spLocks noGrp="1" noChangeArrowheads="1"/>
          </p:cNvSpPr>
          <p:nvPr>
            <p:ph idx="1"/>
          </p:nvPr>
        </p:nvSpPr>
        <p:spPr/>
        <p:txBody>
          <a:bodyPr>
            <a:normAutofit/>
          </a:bodyPr>
          <a:lstStyle/>
          <a:p>
            <a:pPr eaLnBrk="1" hangingPunct="1"/>
            <a:r>
              <a:rPr lang="es-ES" sz="2800" dirty="0" smtClean="0"/>
              <a:t>La belleza de las proporciones</a:t>
            </a:r>
          </a:p>
          <a:p>
            <a:pPr eaLnBrk="1" hangingPunct="1"/>
            <a:r>
              <a:rPr lang="es-ES" sz="2800" dirty="0" smtClean="0"/>
              <a:t>El rectángulo dorado</a:t>
            </a:r>
          </a:p>
          <a:p>
            <a:pPr eaLnBrk="1" hangingPunct="1"/>
            <a:r>
              <a:rPr lang="es-ES" sz="2800" dirty="0" smtClean="0"/>
              <a:t>El Número de Oro </a:t>
            </a:r>
          </a:p>
          <a:p>
            <a:pPr eaLnBrk="1" hangingPunct="1"/>
            <a:r>
              <a:rPr lang="es-ES" sz="2800" dirty="0" smtClean="0"/>
              <a:t>La sucesión de </a:t>
            </a:r>
            <a:r>
              <a:rPr lang="es-ES" sz="2800" dirty="0" err="1" smtClean="0"/>
              <a:t>Fibonacci</a:t>
            </a:r>
            <a:endParaRPr lang="es-ES" sz="2800" dirty="0" smtClean="0"/>
          </a:p>
          <a:p>
            <a:pPr eaLnBrk="1" hangingPunct="1"/>
            <a:r>
              <a:rPr lang="es-ES" sz="2800" dirty="0" smtClean="0"/>
              <a:t>La espiral</a:t>
            </a:r>
          </a:p>
          <a:p>
            <a:pPr eaLnBrk="1" hangingPunct="1"/>
            <a:r>
              <a:rPr lang="es-ES" sz="2800" dirty="0" smtClean="0"/>
              <a:t>Las simetrías</a:t>
            </a:r>
          </a:p>
          <a:p>
            <a:pPr eaLnBrk="1" hangingPunct="1"/>
            <a:r>
              <a:rPr lang="es-ES" sz="2800" dirty="0" smtClean="0"/>
              <a:t>Los teselados.</a:t>
            </a:r>
          </a:p>
        </p:txBody>
      </p:sp>
      <p:sp>
        <p:nvSpPr>
          <p:cNvPr id="6" name="5 Marcador de pie de página"/>
          <p:cNvSpPr>
            <a:spLocks noGrp="1"/>
          </p:cNvSpPr>
          <p:nvPr>
            <p:ph type="ftr" sz="quarter" idx="11"/>
          </p:nvPr>
        </p:nvSpPr>
        <p:spPr/>
        <p:txBody>
          <a:bodyPr/>
          <a:lstStyle/>
          <a:p>
            <a:pPr>
              <a:defRPr/>
            </a:pPr>
            <a:r>
              <a:rPr lang="es-ES" smtClean="0"/>
              <a:t>Francisco Rivero Mendoza</a:t>
            </a:r>
            <a:endParaRPr lang="es-ES"/>
          </a:p>
        </p:txBody>
      </p:sp>
      <p:sp>
        <p:nvSpPr>
          <p:cNvPr id="5" name="4 Marcador de número de diapositiva"/>
          <p:cNvSpPr>
            <a:spLocks noGrp="1"/>
          </p:cNvSpPr>
          <p:nvPr>
            <p:ph type="sldNum" sz="quarter" idx="12"/>
          </p:nvPr>
        </p:nvSpPr>
        <p:spPr/>
        <p:txBody>
          <a:bodyPr/>
          <a:lstStyle/>
          <a:p>
            <a:pPr>
              <a:defRPr/>
            </a:pPr>
            <a:fld id="{A3AEC4B5-53F9-4B45-8A9B-3DB1A4EA6888}" type="slidenum">
              <a:rPr lang="es-ES" smtClean="0"/>
              <a:pPr>
                <a:defRPr/>
              </a:pPr>
              <a:t>28</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5" presetClass="entr" presetSubtype="0" fill="hold" grpId="0" nodeType="clickEffect">
                                  <p:stCondLst>
                                    <p:cond delay="0"/>
                                  </p:stCondLst>
                                  <p:childTnLst>
                                    <p:set>
                                      <p:cBhvr>
                                        <p:cTn id="10" dur="1" fill="hold">
                                          <p:stCondLst>
                                            <p:cond delay="0"/>
                                          </p:stCondLst>
                                        </p:cTn>
                                        <p:tgtEl>
                                          <p:spTgt spid="3075">
                                            <p:txEl>
                                              <p:pRg st="0" end="0"/>
                                            </p:txEl>
                                          </p:spTgt>
                                        </p:tgtEl>
                                        <p:attrNameLst>
                                          <p:attrName>style.visibility</p:attrName>
                                        </p:attrNameLst>
                                      </p:cBhvr>
                                      <p:to>
                                        <p:strVal val="visible"/>
                                      </p:to>
                                    </p:set>
                                    <p:anim calcmode="lin" valueType="num">
                                      <p:cBhvr>
                                        <p:cTn id="11" dur="1000" fill="hold"/>
                                        <p:tgtEl>
                                          <p:spTgt spid="3075">
                                            <p:txEl>
                                              <p:pRg st="0" end="0"/>
                                            </p:txEl>
                                          </p:spTgt>
                                        </p:tgtEl>
                                        <p:attrNameLst>
                                          <p:attrName>ppt_w</p:attrName>
                                        </p:attrNameLst>
                                      </p:cBhvr>
                                      <p:tavLst>
                                        <p:tav tm="0">
                                          <p:val>
                                            <p:fltVal val="0"/>
                                          </p:val>
                                        </p:tav>
                                        <p:tav tm="100000">
                                          <p:val>
                                            <p:strVal val="#ppt_w"/>
                                          </p:val>
                                        </p:tav>
                                      </p:tavLst>
                                    </p:anim>
                                    <p:anim calcmode="lin" valueType="num">
                                      <p:cBhvr>
                                        <p:cTn id="12" dur="1000" fill="hold"/>
                                        <p:tgtEl>
                                          <p:spTgt spid="3075">
                                            <p:txEl>
                                              <p:pRg st="0" end="0"/>
                                            </p:txEl>
                                          </p:spTgt>
                                        </p:tgtEl>
                                        <p:attrNameLst>
                                          <p:attrName>ppt_h</p:attrName>
                                        </p:attrNameLst>
                                      </p:cBhvr>
                                      <p:tavLst>
                                        <p:tav tm="0">
                                          <p:val>
                                            <p:fltVal val="0"/>
                                          </p:val>
                                        </p:tav>
                                        <p:tav tm="100000">
                                          <p:val>
                                            <p:strVal val="#ppt_h"/>
                                          </p:val>
                                        </p:tav>
                                      </p:tavLst>
                                    </p:anim>
                                    <p:anim calcmode="lin" valueType="num">
                                      <p:cBhvr>
                                        <p:cTn id="13" dur="1000" fill="hold"/>
                                        <p:tgtEl>
                                          <p:spTgt spid="307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307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grpId="0" nodeType="clickEffect">
                                  <p:stCondLst>
                                    <p:cond delay="0"/>
                                  </p:stCondLst>
                                  <p:childTnLst>
                                    <p:set>
                                      <p:cBhvr>
                                        <p:cTn id="18" dur="1" fill="hold">
                                          <p:stCondLst>
                                            <p:cond delay="0"/>
                                          </p:stCondLst>
                                        </p:cTn>
                                        <p:tgtEl>
                                          <p:spTgt spid="3075">
                                            <p:txEl>
                                              <p:pRg st="1" end="1"/>
                                            </p:txEl>
                                          </p:spTgt>
                                        </p:tgtEl>
                                        <p:attrNameLst>
                                          <p:attrName>style.visibility</p:attrName>
                                        </p:attrNameLst>
                                      </p:cBhvr>
                                      <p:to>
                                        <p:strVal val="visible"/>
                                      </p:to>
                                    </p:set>
                                    <p:anim calcmode="lin" valueType="num">
                                      <p:cBhvr>
                                        <p:cTn id="19" dur="1000" fill="hold"/>
                                        <p:tgtEl>
                                          <p:spTgt spid="3075">
                                            <p:txEl>
                                              <p:pRg st="1" end="1"/>
                                            </p:txEl>
                                          </p:spTgt>
                                        </p:tgtEl>
                                        <p:attrNameLst>
                                          <p:attrName>ppt_w</p:attrName>
                                        </p:attrNameLst>
                                      </p:cBhvr>
                                      <p:tavLst>
                                        <p:tav tm="0">
                                          <p:val>
                                            <p:fltVal val="0"/>
                                          </p:val>
                                        </p:tav>
                                        <p:tav tm="100000">
                                          <p:val>
                                            <p:strVal val="#ppt_w"/>
                                          </p:val>
                                        </p:tav>
                                      </p:tavLst>
                                    </p:anim>
                                    <p:anim calcmode="lin" valueType="num">
                                      <p:cBhvr>
                                        <p:cTn id="20" dur="1000" fill="hold"/>
                                        <p:tgtEl>
                                          <p:spTgt spid="3075">
                                            <p:txEl>
                                              <p:pRg st="1" end="1"/>
                                            </p:txEl>
                                          </p:spTgt>
                                        </p:tgtEl>
                                        <p:attrNameLst>
                                          <p:attrName>ppt_h</p:attrName>
                                        </p:attrNameLst>
                                      </p:cBhvr>
                                      <p:tavLst>
                                        <p:tav tm="0">
                                          <p:val>
                                            <p:fltVal val="0"/>
                                          </p:val>
                                        </p:tav>
                                        <p:tav tm="100000">
                                          <p:val>
                                            <p:strVal val="#ppt_h"/>
                                          </p:val>
                                        </p:tav>
                                      </p:tavLst>
                                    </p:anim>
                                    <p:anim calcmode="lin" valueType="num">
                                      <p:cBhvr>
                                        <p:cTn id="21" dur="1000" fill="hold"/>
                                        <p:tgtEl>
                                          <p:spTgt spid="307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307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15" presetClass="entr" presetSubtype="0" fill="hold" grpId="0" nodeType="clickEffect">
                                  <p:stCondLst>
                                    <p:cond delay="0"/>
                                  </p:stCondLst>
                                  <p:childTnLst>
                                    <p:set>
                                      <p:cBhvr>
                                        <p:cTn id="26" dur="1" fill="hold">
                                          <p:stCondLst>
                                            <p:cond delay="0"/>
                                          </p:stCondLst>
                                        </p:cTn>
                                        <p:tgtEl>
                                          <p:spTgt spid="3075">
                                            <p:txEl>
                                              <p:pRg st="2" end="2"/>
                                            </p:txEl>
                                          </p:spTgt>
                                        </p:tgtEl>
                                        <p:attrNameLst>
                                          <p:attrName>style.visibility</p:attrName>
                                        </p:attrNameLst>
                                      </p:cBhvr>
                                      <p:to>
                                        <p:strVal val="visible"/>
                                      </p:to>
                                    </p:set>
                                    <p:anim calcmode="lin" valueType="num">
                                      <p:cBhvr>
                                        <p:cTn id="27" dur="1000" fill="hold"/>
                                        <p:tgtEl>
                                          <p:spTgt spid="3075">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3075">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307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307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1" fill="hold">
                      <p:stCondLst>
                        <p:cond delay="indefinite"/>
                      </p:stCondLst>
                      <p:childTnLst>
                        <p:par>
                          <p:cTn id="32" fill="hold">
                            <p:stCondLst>
                              <p:cond delay="0"/>
                            </p:stCondLst>
                            <p:childTnLst>
                              <p:par>
                                <p:cTn id="33" presetID="15" presetClass="entr" presetSubtype="0" fill="hold" grpId="0" nodeType="clickEffect">
                                  <p:stCondLst>
                                    <p:cond delay="0"/>
                                  </p:stCondLst>
                                  <p:childTnLst>
                                    <p:set>
                                      <p:cBhvr>
                                        <p:cTn id="34" dur="1" fill="hold">
                                          <p:stCondLst>
                                            <p:cond delay="0"/>
                                          </p:stCondLst>
                                        </p:cTn>
                                        <p:tgtEl>
                                          <p:spTgt spid="3075">
                                            <p:txEl>
                                              <p:pRg st="3" end="3"/>
                                            </p:txEl>
                                          </p:spTgt>
                                        </p:tgtEl>
                                        <p:attrNameLst>
                                          <p:attrName>style.visibility</p:attrName>
                                        </p:attrNameLst>
                                      </p:cBhvr>
                                      <p:to>
                                        <p:strVal val="visible"/>
                                      </p:to>
                                    </p:set>
                                    <p:anim calcmode="lin" valueType="num">
                                      <p:cBhvr>
                                        <p:cTn id="35" dur="1000" fill="hold"/>
                                        <p:tgtEl>
                                          <p:spTgt spid="3075">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3075">
                                            <p:txEl>
                                              <p:pRg st="3" end="3"/>
                                            </p:txEl>
                                          </p:spTgt>
                                        </p:tgtEl>
                                        <p:attrNameLst>
                                          <p:attrName>ppt_h</p:attrName>
                                        </p:attrNameLst>
                                      </p:cBhvr>
                                      <p:tavLst>
                                        <p:tav tm="0">
                                          <p:val>
                                            <p:fltVal val="0"/>
                                          </p:val>
                                        </p:tav>
                                        <p:tav tm="100000">
                                          <p:val>
                                            <p:strVal val="#ppt_h"/>
                                          </p:val>
                                        </p:tav>
                                      </p:tavLst>
                                    </p:anim>
                                    <p:anim calcmode="lin" valueType="num">
                                      <p:cBhvr>
                                        <p:cTn id="37" dur="1000" fill="hold"/>
                                        <p:tgtEl>
                                          <p:spTgt spid="3075">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3075">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9" fill="hold">
                      <p:stCondLst>
                        <p:cond delay="indefinite"/>
                      </p:stCondLst>
                      <p:childTnLst>
                        <p:par>
                          <p:cTn id="40" fill="hold">
                            <p:stCondLst>
                              <p:cond delay="0"/>
                            </p:stCondLst>
                            <p:childTnLst>
                              <p:par>
                                <p:cTn id="41" presetID="15" presetClass="entr" presetSubtype="0" fill="hold" grpId="0" nodeType="clickEffect">
                                  <p:stCondLst>
                                    <p:cond delay="0"/>
                                  </p:stCondLst>
                                  <p:childTnLst>
                                    <p:set>
                                      <p:cBhvr>
                                        <p:cTn id="42" dur="1" fill="hold">
                                          <p:stCondLst>
                                            <p:cond delay="0"/>
                                          </p:stCondLst>
                                        </p:cTn>
                                        <p:tgtEl>
                                          <p:spTgt spid="3075">
                                            <p:txEl>
                                              <p:pRg st="4" end="4"/>
                                            </p:txEl>
                                          </p:spTgt>
                                        </p:tgtEl>
                                        <p:attrNameLst>
                                          <p:attrName>style.visibility</p:attrName>
                                        </p:attrNameLst>
                                      </p:cBhvr>
                                      <p:to>
                                        <p:strVal val="visible"/>
                                      </p:to>
                                    </p:set>
                                    <p:anim calcmode="lin" valueType="num">
                                      <p:cBhvr>
                                        <p:cTn id="43" dur="1000" fill="hold"/>
                                        <p:tgtEl>
                                          <p:spTgt spid="3075">
                                            <p:txEl>
                                              <p:pRg st="4" end="4"/>
                                            </p:txEl>
                                          </p:spTgt>
                                        </p:tgtEl>
                                        <p:attrNameLst>
                                          <p:attrName>ppt_w</p:attrName>
                                        </p:attrNameLst>
                                      </p:cBhvr>
                                      <p:tavLst>
                                        <p:tav tm="0">
                                          <p:val>
                                            <p:fltVal val="0"/>
                                          </p:val>
                                        </p:tav>
                                        <p:tav tm="100000">
                                          <p:val>
                                            <p:strVal val="#ppt_w"/>
                                          </p:val>
                                        </p:tav>
                                      </p:tavLst>
                                    </p:anim>
                                    <p:anim calcmode="lin" valueType="num">
                                      <p:cBhvr>
                                        <p:cTn id="44" dur="1000" fill="hold"/>
                                        <p:tgtEl>
                                          <p:spTgt spid="3075">
                                            <p:txEl>
                                              <p:pRg st="4" end="4"/>
                                            </p:txEl>
                                          </p:spTgt>
                                        </p:tgtEl>
                                        <p:attrNameLst>
                                          <p:attrName>ppt_h</p:attrName>
                                        </p:attrNameLst>
                                      </p:cBhvr>
                                      <p:tavLst>
                                        <p:tav tm="0">
                                          <p:val>
                                            <p:fltVal val="0"/>
                                          </p:val>
                                        </p:tav>
                                        <p:tav tm="100000">
                                          <p:val>
                                            <p:strVal val="#ppt_h"/>
                                          </p:val>
                                        </p:tav>
                                      </p:tavLst>
                                    </p:anim>
                                    <p:anim calcmode="lin" valueType="num">
                                      <p:cBhvr>
                                        <p:cTn id="45" dur="1000" fill="hold"/>
                                        <p:tgtEl>
                                          <p:spTgt spid="3075">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3075">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7" fill="hold">
                      <p:stCondLst>
                        <p:cond delay="indefinite"/>
                      </p:stCondLst>
                      <p:childTnLst>
                        <p:par>
                          <p:cTn id="48" fill="hold">
                            <p:stCondLst>
                              <p:cond delay="0"/>
                            </p:stCondLst>
                            <p:childTnLst>
                              <p:par>
                                <p:cTn id="49" presetID="15" presetClass="entr" presetSubtype="0" fill="hold" grpId="0" nodeType="clickEffect">
                                  <p:stCondLst>
                                    <p:cond delay="0"/>
                                  </p:stCondLst>
                                  <p:childTnLst>
                                    <p:set>
                                      <p:cBhvr>
                                        <p:cTn id="50" dur="1" fill="hold">
                                          <p:stCondLst>
                                            <p:cond delay="0"/>
                                          </p:stCondLst>
                                        </p:cTn>
                                        <p:tgtEl>
                                          <p:spTgt spid="3075">
                                            <p:txEl>
                                              <p:pRg st="5" end="5"/>
                                            </p:txEl>
                                          </p:spTgt>
                                        </p:tgtEl>
                                        <p:attrNameLst>
                                          <p:attrName>style.visibility</p:attrName>
                                        </p:attrNameLst>
                                      </p:cBhvr>
                                      <p:to>
                                        <p:strVal val="visible"/>
                                      </p:to>
                                    </p:set>
                                    <p:anim calcmode="lin" valueType="num">
                                      <p:cBhvr>
                                        <p:cTn id="51" dur="1000" fill="hold"/>
                                        <p:tgtEl>
                                          <p:spTgt spid="3075">
                                            <p:txEl>
                                              <p:pRg st="5" end="5"/>
                                            </p:txEl>
                                          </p:spTgt>
                                        </p:tgtEl>
                                        <p:attrNameLst>
                                          <p:attrName>ppt_w</p:attrName>
                                        </p:attrNameLst>
                                      </p:cBhvr>
                                      <p:tavLst>
                                        <p:tav tm="0">
                                          <p:val>
                                            <p:fltVal val="0"/>
                                          </p:val>
                                        </p:tav>
                                        <p:tav tm="100000">
                                          <p:val>
                                            <p:strVal val="#ppt_w"/>
                                          </p:val>
                                        </p:tav>
                                      </p:tavLst>
                                    </p:anim>
                                    <p:anim calcmode="lin" valueType="num">
                                      <p:cBhvr>
                                        <p:cTn id="52" dur="1000" fill="hold"/>
                                        <p:tgtEl>
                                          <p:spTgt spid="3075">
                                            <p:txEl>
                                              <p:pRg st="5" end="5"/>
                                            </p:txEl>
                                          </p:spTgt>
                                        </p:tgtEl>
                                        <p:attrNameLst>
                                          <p:attrName>ppt_h</p:attrName>
                                        </p:attrNameLst>
                                      </p:cBhvr>
                                      <p:tavLst>
                                        <p:tav tm="0">
                                          <p:val>
                                            <p:fltVal val="0"/>
                                          </p:val>
                                        </p:tav>
                                        <p:tav tm="100000">
                                          <p:val>
                                            <p:strVal val="#ppt_h"/>
                                          </p:val>
                                        </p:tav>
                                      </p:tavLst>
                                    </p:anim>
                                    <p:anim calcmode="lin" valueType="num">
                                      <p:cBhvr>
                                        <p:cTn id="53" dur="1000" fill="hold"/>
                                        <p:tgtEl>
                                          <p:spTgt spid="3075">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3075">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5" fill="hold">
                      <p:stCondLst>
                        <p:cond delay="indefinite"/>
                      </p:stCondLst>
                      <p:childTnLst>
                        <p:par>
                          <p:cTn id="56" fill="hold">
                            <p:stCondLst>
                              <p:cond delay="0"/>
                            </p:stCondLst>
                            <p:childTnLst>
                              <p:par>
                                <p:cTn id="57" presetID="15" presetClass="entr" presetSubtype="0" fill="hold" grpId="0" nodeType="clickEffect">
                                  <p:stCondLst>
                                    <p:cond delay="0"/>
                                  </p:stCondLst>
                                  <p:childTnLst>
                                    <p:set>
                                      <p:cBhvr>
                                        <p:cTn id="58" dur="1" fill="hold">
                                          <p:stCondLst>
                                            <p:cond delay="0"/>
                                          </p:stCondLst>
                                        </p:cTn>
                                        <p:tgtEl>
                                          <p:spTgt spid="3075">
                                            <p:txEl>
                                              <p:pRg st="6" end="6"/>
                                            </p:txEl>
                                          </p:spTgt>
                                        </p:tgtEl>
                                        <p:attrNameLst>
                                          <p:attrName>style.visibility</p:attrName>
                                        </p:attrNameLst>
                                      </p:cBhvr>
                                      <p:to>
                                        <p:strVal val="visible"/>
                                      </p:to>
                                    </p:set>
                                    <p:anim calcmode="lin" valueType="num">
                                      <p:cBhvr>
                                        <p:cTn id="59" dur="1000" fill="hold"/>
                                        <p:tgtEl>
                                          <p:spTgt spid="3075">
                                            <p:txEl>
                                              <p:pRg st="6" end="6"/>
                                            </p:txEl>
                                          </p:spTgt>
                                        </p:tgtEl>
                                        <p:attrNameLst>
                                          <p:attrName>ppt_w</p:attrName>
                                        </p:attrNameLst>
                                      </p:cBhvr>
                                      <p:tavLst>
                                        <p:tav tm="0">
                                          <p:val>
                                            <p:fltVal val="0"/>
                                          </p:val>
                                        </p:tav>
                                        <p:tav tm="100000">
                                          <p:val>
                                            <p:strVal val="#ppt_w"/>
                                          </p:val>
                                        </p:tav>
                                      </p:tavLst>
                                    </p:anim>
                                    <p:anim calcmode="lin" valueType="num">
                                      <p:cBhvr>
                                        <p:cTn id="60" dur="1000" fill="hold"/>
                                        <p:tgtEl>
                                          <p:spTgt spid="3075">
                                            <p:txEl>
                                              <p:pRg st="6" end="6"/>
                                            </p:txEl>
                                          </p:spTgt>
                                        </p:tgtEl>
                                        <p:attrNameLst>
                                          <p:attrName>ppt_h</p:attrName>
                                        </p:attrNameLst>
                                      </p:cBhvr>
                                      <p:tavLst>
                                        <p:tav tm="0">
                                          <p:val>
                                            <p:fltVal val="0"/>
                                          </p:val>
                                        </p:tav>
                                        <p:tav tm="100000">
                                          <p:val>
                                            <p:strVal val="#ppt_h"/>
                                          </p:val>
                                        </p:tav>
                                      </p:tavLst>
                                    </p:anim>
                                    <p:anim calcmode="lin" valueType="num">
                                      <p:cBhvr>
                                        <p:cTn id="61" dur="1000" fill="hold"/>
                                        <p:tgtEl>
                                          <p:spTgt spid="3075">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3075">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utoUpdateAnimBg="0"/>
      <p:bldP spid="3075"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s-ES" smtClean="0">
                <a:solidFill>
                  <a:srgbClr val="FD321D"/>
                </a:solidFill>
              </a:rPr>
              <a:t>La belleza de las proporciones</a:t>
            </a:r>
          </a:p>
        </p:txBody>
      </p:sp>
      <p:sp>
        <p:nvSpPr>
          <p:cNvPr id="4099" name="Rectangle 3"/>
          <p:cNvSpPr>
            <a:spLocks noGrp="1" noChangeArrowheads="1"/>
          </p:cNvSpPr>
          <p:nvPr>
            <p:ph type="body" sz="half" idx="1"/>
          </p:nvPr>
        </p:nvSpPr>
        <p:spPr/>
        <p:txBody>
          <a:bodyPr>
            <a:normAutofit/>
          </a:bodyPr>
          <a:lstStyle/>
          <a:p>
            <a:pPr eaLnBrk="1" hangingPunct="1">
              <a:lnSpc>
                <a:spcPct val="90000"/>
              </a:lnSpc>
            </a:pPr>
            <a:endParaRPr lang="es-ES" sz="2800" dirty="0" smtClean="0"/>
          </a:p>
          <a:p>
            <a:pPr eaLnBrk="1" hangingPunct="1">
              <a:lnSpc>
                <a:spcPct val="90000"/>
              </a:lnSpc>
            </a:pPr>
            <a:r>
              <a:rPr lang="es-ES" sz="2800" dirty="0" smtClean="0"/>
              <a:t>La altura total dividida entre la altura hasta el ombligo debe ser iguala la proporción dorada </a:t>
            </a:r>
            <a:r>
              <a:rPr lang="es-ES" sz="2800" dirty="0" smtClean="0">
                <a:sym typeface="Symbol" pitchFamily="18" charset="2"/>
              </a:rPr>
              <a:t> = 1.618…</a:t>
            </a:r>
          </a:p>
        </p:txBody>
      </p:sp>
      <p:pic>
        <p:nvPicPr>
          <p:cNvPr id="4100" name="Picture 4" descr="Ingres La fuente"/>
          <p:cNvPicPr>
            <a:picLocks noGrp="1" noChangeAspect="1" noChangeArrowheads="1"/>
          </p:cNvPicPr>
          <p:nvPr>
            <p:ph sz="half" idx="2"/>
          </p:nvPr>
        </p:nvPicPr>
        <p:blipFill>
          <a:blip r:embed="rId3"/>
          <a:stretch>
            <a:fillRect/>
          </a:stretch>
        </p:blipFill>
        <p:spPr>
          <a:xfrm>
            <a:off x="5143504" y="1428736"/>
            <a:ext cx="2571768" cy="5156427"/>
          </a:xfrm>
          <a:prstGeom prst="rect">
            <a:avLst/>
          </a:prstGeom>
          <a:noFill/>
          <a:ln>
            <a:noFill/>
          </a:ln>
        </p:spPr>
      </p:pic>
      <p:sp>
        <p:nvSpPr>
          <p:cNvPr id="8" name="7 Marcador de pie de página"/>
          <p:cNvSpPr>
            <a:spLocks noGrp="1"/>
          </p:cNvSpPr>
          <p:nvPr>
            <p:ph type="ftr" sz="quarter" idx="11"/>
          </p:nvPr>
        </p:nvSpPr>
        <p:spPr>
          <a:xfrm>
            <a:off x="4714876" y="1500175"/>
            <a:ext cx="3714776" cy="4976826"/>
          </a:xfrm>
        </p:spPr>
        <p:txBody>
          <a:bodyPr/>
          <a:lstStyle/>
          <a:p>
            <a:pPr>
              <a:defRPr/>
            </a:pPr>
            <a:r>
              <a:rPr lang="es-ES" dirty="0" smtClean="0"/>
              <a:t>Francisco Rivero Mendoza</a:t>
            </a:r>
            <a:endParaRPr lang="es-ES" dirty="0"/>
          </a:p>
        </p:txBody>
      </p:sp>
      <p:sp>
        <p:nvSpPr>
          <p:cNvPr id="7" name="6 Marcador de número de diapositiva"/>
          <p:cNvSpPr>
            <a:spLocks noGrp="1"/>
          </p:cNvSpPr>
          <p:nvPr>
            <p:ph type="sldNum" sz="quarter" idx="12"/>
          </p:nvPr>
        </p:nvSpPr>
        <p:spPr/>
        <p:txBody>
          <a:bodyPr/>
          <a:lstStyle/>
          <a:p>
            <a:pPr>
              <a:defRPr/>
            </a:pPr>
            <a:fld id="{A3AEC4B5-53F9-4B45-8A9B-3DB1A4EA6888}" type="slidenum">
              <a:rPr lang="es-ES" smtClean="0"/>
              <a:pPr>
                <a:defRPr/>
              </a:pPr>
              <a:t>29</a:t>
            </a:fld>
            <a:endParaRPr lang="es-ES"/>
          </a:p>
        </p:txBody>
      </p:sp>
      <p:sp>
        <p:nvSpPr>
          <p:cNvPr id="4104" name="Line 8"/>
          <p:cNvSpPr>
            <a:spLocks noChangeShapeType="1"/>
          </p:cNvSpPr>
          <p:nvPr/>
        </p:nvSpPr>
        <p:spPr bwMode="auto">
          <a:xfrm flipV="1">
            <a:off x="6357950" y="1857364"/>
            <a:ext cx="0" cy="4465637"/>
          </a:xfrm>
          <a:prstGeom prst="line">
            <a:avLst/>
          </a:prstGeom>
          <a:noFill/>
          <a:ln w="9525">
            <a:solidFill>
              <a:schemeClr val="bg1"/>
            </a:solidFill>
            <a:round/>
            <a:headEnd type="triangle" w="med" len="med"/>
            <a:tailEnd type="triangle" w="med" len="med"/>
          </a:ln>
        </p:spPr>
        <p:txBody>
          <a:bodyPr/>
          <a:lstStyle/>
          <a:p>
            <a:endParaRPr lang="es-VE"/>
          </a:p>
        </p:txBody>
      </p:sp>
      <p:sp>
        <p:nvSpPr>
          <p:cNvPr id="4105" name="Line 9"/>
          <p:cNvSpPr>
            <a:spLocks noChangeShapeType="1"/>
          </p:cNvSpPr>
          <p:nvPr/>
        </p:nvSpPr>
        <p:spPr bwMode="auto">
          <a:xfrm flipV="1">
            <a:off x="6643702" y="3571876"/>
            <a:ext cx="71438" cy="2735262"/>
          </a:xfrm>
          <a:prstGeom prst="line">
            <a:avLst/>
          </a:prstGeom>
          <a:noFill/>
          <a:ln w="9525">
            <a:solidFill>
              <a:schemeClr val="bg1"/>
            </a:solidFill>
            <a:round/>
            <a:headEnd type="triangle" w="med" len="med"/>
            <a:tailEnd type="triangle" w="med" len="med"/>
          </a:ln>
        </p:spPr>
        <p:txBody>
          <a:bodyPr/>
          <a:lstStyle/>
          <a:p>
            <a:endParaRPr lang="es-V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 calcmode="lin" valueType="num">
                                      <p:cBhvr>
                                        <p:cTn id="7" dur="1000" fill="hold"/>
                                        <p:tgtEl>
                                          <p:spTgt spid="4099">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4099">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409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099">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4100"/>
                                        </p:tgtEl>
                                        <p:attrNameLst>
                                          <p:attrName>style.visibility</p:attrName>
                                        </p:attrNameLst>
                                      </p:cBhvr>
                                      <p:to>
                                        <p:strVal val="visible"/>
                                      </p:to>
                                    </p:set>
                                    <p:animEffect transition="in" filter="blinds(horizontal)">
                                      <p:cBhvr>
                                        <p:cTn id="15" dur="500"/>
                                        <p:tgtEl>
                                          <p:spTgt spid="410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499"/>
                                          </p:stCondLst>
                                        </p:cTn>
                                        <p:tgtEl>
                                          <p:spTgt spid="410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4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P spid="4104" grpId="0" animBg="1"/>
      <p:bldP spid="410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dirty="0" smtClean="0"/>
              <a:t>Otra Nota</a:t>
            </a:r>
            <a:endParaRPr lang="es-VE" dirty="0"/>
          </a:p>
        </p:txBody>
      </p:sp>
      <p:sp>
        <p:nvSpPr>
          <p:cNvPr id="3" name="2 Marcador de contenido"/>
          <p:cNvSpPr>
            <a:spLocks noGrp="1"/>
          </p:cNvSpPr>
          <p:nvPr>
            <p:ph idx="1"/>
          </p:nvPr>
        </p:nvSpPr>
        <p:spPr/>
        <p:txBody>
          <a:bodyPr>
            <a:normAutofit fontScale="85000" lnSpcReduction="20000"/>
          </a:bodyPr>
          <a:lstStyle/>
          <a:p>
            <a:r>
              <a:rPr lang="es-VE" dirty="0" smtClean="0"/>
              <a:t>Si alguien  entre el público protestara de manera airada y ofensiva, con palabras inadecuadas, alzando la voz, entonces el expositor pudiese responder de la misma forma.</a:t>
            </a:r>
          </a:p>
          <a:p>
            <a:r>
              <a:rPr lang="es-VE" dirty="0" smtClean="0"/>
              <a:t>Se pudieran formar grupos de ambos bandos que tomarán partido. Se armará entonces una trifulca. Se irán a, los puños, se lanzarán vasos y botellas.</a:t>
            </a:r>
          </a:p>
          <a:p>
            <a:r>
              <a:rPr lang="es-VE" dirty="0" smtClean="0"/>
              <a:t>Al final de la batalla, quedarán mesas rotas, sillas tiradas por todos lados, chichones, ojos morados, manteles y servilletas por el suelo.</a:t>
            </a:r>
          </a:p>
          <a:p>
            <a:r>
              <a:rPr lang="es-VE" dirty="0" smtClean="0"/>
              <a:t>El resultado será entonces una verdadera Obra de Arte.</a:t>
            </a:r>
            <a:endParaRPr lang="es-VE" dirty="0"/>
          </a:p>
        </p:txBody>
      </p:sp>
      <p:sp>
        <p:nvSpPr>
          <p:cNvPr id="4" name="3 Marcador de pie de página"/>
          <p:cNvSpPr>
            <a:spLocks noGrp="1"/>
          </p:cNvSpPr>
          <p:nvPr>
            <p:ph type="ftr" sz="quarter" idx="11"/>
          </p:nvPr>
        </p:nvSpPr>
        <p:spPr/>
        <p:txBody>
          <a:bodyPr/>
          <a:lstStyle/>
          <a:p>
            <a:pPr>
              <a:defRPr/>
            </a:pPr>
            <a:r>
              <a:rPr lang="es-ES" smtClean="0"/>
              <a:t>Francisco Rivero Mendoza</a:t>
            </a:r>
            <a:endParaRPr lang="es-ES"/>
          </a:p>
        </p:txBody>
      </p:sp>
      <p:sp>
        <p:nvSpPr>
          <p:cNvPr id="5" name="4 Marcador de número de diapositiva"/>
          <p:cNvSpPr>
            <a:spLocks noGrp="1"/>
          </p:cNvSpPr>
          <p:nvPr>
            <p:ph type="sldNum" sz="quarter" idx="12"/>
          </p:nvPr>
        </p:nvSpPr>
        <p:spPr/>
        <p:txBody>
          <a:bodyPr/>
          <a:lstStyle/>
          <a:p>
            <a:pPr>
              <a:defRPr/>
            </a:pPr>
            <a:fld id="{58DD1D58-1D4C-4E12-B88D-91F8D30A9BDF}" type="slidenum">
              <a:rPr lang="es-ES" smtClean="0"/>
              <a:pPr>
                <a:defRPr/>
              </a:pPr>
              <a:t>3</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s-ES" smtClean="0">
                <a:solidFill>
                  <a:srgbClr val="FFCC66"/>
                </a:solidFill>
              </a:rPr>
              <a:t>El rectángulo dorado</a:t>
            </a:r>
          </a:p>
        </p:txBody>
      </p:sp>
      <p:sp>
        <p:nvSpPr>
          <p:cNvPr id="16" name="15 Marcador de pie de página"/>
          <p:cNvSpPr>
            <a:spLocks noGrp="1"/>
          </p:cNvSpPr>
          <p:nvPr>
            <p:ph type="ftr" sz="quarter" idx="11"/>
          </p:nvPr>
        </p:nvSpPr>
        <p:spPr/>
        <p:txBody>
          <a:bodyPr/>
          <a:lstStyle/>
          <a:p>
            <a:pPr>
              <a:defRPr/>
            </a:pPr>
            <a:r>
              <a:rPr lang="es-ES" smtClean="0"/>
              <a:t>Francisco Rivero Mendoza</a:t>
            </a:r>
            <a:endParaRPr lang="es-ES"/>
          </a:p>
        </p:txBody>
      </p:sp>
      <p:sp>
        <p:nvSpPr>
          <p:cNvPr id="15" name="14 Marcador de número de diapositiva"/>
          <p:cNvSpPr>
            <a:spLocks noGrp="1"/>
          </p:cNvSpPr>
          <p:nvPr>
            <p:ph type="sldNum" sz="quarter" idx="12"/>
          </p:nvPr>
        </p:nvSpPr>
        <p:spPr/>
        <p:txBody>
          <a:bodyPr/>
          <a:lstStyle/>
          <a:p>
            <a:pPr>
              <a:defRPr/>
            </a:pPr>
            <a:fld id="{58DD1D58-1D4C-4E12-B88D-91F8D30A9BDF}" type="slidenum">
              <a:rPr lang="es-ES" smtClean="0"/>
              <a:pPr>
                <a:defRPr/>
              </a:pPr>
              <a:t>30</a:t>
            </a:fld>
            <a:endParaRPr lang="es-ES"/>
          </a:p>
        </p:txBody>
      </p:sp>
      <p:sp>
        <p:nvSpPr>
          <p:cNvPr id="22533" name="Rectangle 5"/>
          <p:cNvSpPr>
            <a:spLocks noChangeArrowheads="1"/>
          </p:cNvSpPr>
          <p:nvPr/>
        </p:nvSpPr>
        <p:spPr bwMode="auto">
          <a:xfrm>
            <a:off x="1643042" y="785794"/>
            <a:ext cx="4751388" cy="4392613"/>
          </a:xfrm>
          <a:prstGeom prst="rect">
            <a:avLst/>
          </a:prstGeom>
          <a:solidFill>
            <a:schemeClr val="accent1"/>
          </a:solidFill>
          <a:ln w="28575">
            <a:solidFill>
              <a:srgbClr val="FFCC66"/>
            </a:solidFill>
            <a:miter lim="800000"/>
            <a:headEnd/>
            <a:tailEnd/>
          </a:ln>
        </p:spPr>
        <p:txBody>
          <a:bodyPr wrap="none" anchor="ctr"/>
          <a:lstStyle/>
          <a:p>
            <a:endParaRPr lang="es-VE"/>
          </a:p>
        </p:txBody>
      </p:sp>
      <p:sp>
        <p:nvSpPr>
          <p:cNvPr id="22534" name="Line 6"/>
          <p:cNvSpPr>
            <a:spLocks noChangeShapeType="1"/>
          </p:cNvSpPr>
          <p:nvPr/>
        </p:nvSpPr>
        <p:spPr bwMode="auto">
          <a:xfrm>
            <a:off x="3428992" y="785794"/>
            <a:ext cx="0" cy="4321175"/>
          </a:xfrm>
          <a:prstGeom prst="line">
            <a:avLst/>
          </a:prstGeom>
          <a:noFill/>
          <a:ln w="9525">
            <a:solidFill>
              <a:schemeClr val="tx1"/>
            </a:solidFill>
            <a:round/>
            <a:headEnd/>
            <a:tailEnd/>
          </a:ln>
        </p:spPr>
        <p:txBody>
          <a:bodyPr/>
          <a:lstStyle/>
          <a:p>
            <a:endParaRPr lang="es-VE"/>
          </a:p>
        </p:txBody>
      </p:sp>
      <p:sp>
        <p:nvSpPr>
          <p:cNvPr id="22535" name="Line 7"/>
          <p:cNvSpPr>
            <a:spLocks noChangeShapeType="1"/>
          </p:cNvSpPr>
          <p:nvPr/>
        </p:nvSpPr>
        <p:spPr bwMode="auto">
          <a:xfrm>
            <a:off x="1643042" y="2571744"/>
            <a:ext cx="4751388" cy="0"/>
          </a:xfrm>
          <a:prstGeom prst="line">
            <a:avLst/>
          </a:prstGeom>
          <a:noFill/>
          <a:ln w="9525">
            <a:solidFill>
              <a:schemeClr val="tx1"/>
            </a:solidFill>
            <a:round/>
            <a:headEnd/>
            <a:tailEnd/>
          </a:ln>
        </p:spPr>
        <p:txBody>
          <a:bodyPr/>
          <a:lstStyle/>
          <a:p>
            <a:endParaRPr lang="es-VE"/>
          </a:p>
        </p:txBody>
      </p:sp>
      <p:sp>
        <p:nvSpPr>
          <p:cNvPr id="22536" name="Text Box 8"/>
          <p:cNvSpPr txBox="1">
            <a:spLocks noChangeArrowheads="1"/>
          </p:cNvSpPr>
          <p:nvPr/>
        </p:nvSpPr>
        <p:spPr bwMode="auto">
          <a:xfrm>
            <a:off x="928662" y="1357298"/>
            <a:ext cx="504825" cy="366713"/>
          </a:xfrm>
          <a:prstGeom prst="rect">
            <a:avLst/>
          </a:prstGeom>
          <a:noFill/>
          <a:ln w="9525">
            <a:noFill/>
            <a:miter lim="800000"/>
            <a:headEnd/>
            <a:tailEnd/>
          </a:ln>
        </p:spPr>
        <p:txBody>
          <a:bodyPr>
            <a:spAutoFit/>
          </a:bodyPr>
          <a:lstStyle/>
          <a:p>
            <a:pPr algn="l">
              <a:spcBef>
                <a:spcPct val="50000"/>
              </a:spcBef>
            </a:pPr>
            <a:r>
              <a:rPr lang="es-ES" dirty="0"/>
              <a:t>1</a:t>
            </a:r>
          </a:p>
        </p:txBody>
      </p:sp>
      <p:sp>
        <p:nvSpPr>
          <p:cNvPr id="22537" name="Text Box 9"/>
          <p:cNvSpPr txBox="1">
            <a:spLocks noChangeArrowheads="1"/>
          </p:cNvSpPr>
          <p:nvPr/>
        </p:nvSpPr>
        <p:spPr bwMode="auto">
          <a:xfrm>
            <a:off x="2051050" y="2133600"/>
            <a:ext cx="649288" cy="366713"/>
          </a:xfrm>
          <a:prstGeom prst="rect">
            <a:avLst/>
          </a:prstGeom>
          <a:noFill/>
          <a:ln w="9525">
            <a:noFill/>
            <a:miter lim="800000"/>
            <a:headEnd/>
            <a:tailEnd/>
          </a:ln>
        </p:spPr>
        <p:txBody>
          <a:bodyPr>
            <a:spAutoFit/>
          </a:bodyPr>
          <a:lstStyle/>
          <a:p>
            <a:pPr algn="l">
              <a:spcBef>
                <a:spcPct val="50000"/>
              </a:spcBef>
            </a:pPr>
            <a:r>
              <a:rPr lang="es-ES"/>
              <a:t>1</a:t>
            </a:r>
          </a:p>
        </p:txBody>
      </p:sp>
      <p:sp>
        <p:nvSpPr>
          <p:cNvPr id="22538" name="Text Box 10"/>
          <p:cNvSpPr txBox="1">
            <a:spLocks noChangeArrowheads="1"/>
          </p:cNvSpPr>
          <p:nvPr/>
        </p:nvSpPr>
        <p:spPr bwMode="auto">
          <a:xfrm>
            <a:off x="1071538" y="3714752"/>
            <a:ext cx="431800" cy="366713"/>
          </a:xfrm>
          <a:prstGeom prst="rect">
            <a:avLst/>
          </a:prstGeom>
          <a:noFill/>
          <a:ln w="9525">
            <a:noFill/>
            <a:miter lim="800000"/>
            <a:headEnd/>
            <a:tailEnd/>
          </a:ln>
        </p:spPr>
        <p:txBody>
          <a:bodyPr>
            <a:spAutoFit/>
          </a:bodyPr>
          <a:lstStyle/>
          <a:p>
            <a:pPr algn="l">
              <a:spcBef>
                <a:spcPct val="50000"/>
              </a:spcBef>
            </a:pPr>
            <a:r>
              <a:rPr lang="es-ES"/>
              <a:t>x</a:t>
            </a:r>
          </a:p>
        </p:txBody>
      </p:sp>
      <p:sp>
        <p:nvSpPr>
          <p:cNvPr id="22539" name="Text Box 11"/>
          <p:cNvSpPr txBox="1">
            <a:spLocks noChangeArrowheads="1"/>
          </p:cNvSpPr>
          <p:nvPr/>
        </p:nvSpPr>
        <p:spPr bwMode="auto">
          <a:xfrm>
            <a:off x="4500563" y="2133600"/>
            <a:ext cx="576262" cy="366713"/>
          </a:xfrm>
          <a:prstGeom prst="rect">
            <a:avLst/>
          </a:prstGeom>
          <a:noFill/>
          <a:ln w="9525">
            <a:noFill/>
            <a:miter lim="800000"/>
            <a:headEnd/>
            <a:tailEnd/>
          </a:ln>
        </p:spPr>
        <p:txBody>
          <a:bodyPr>
            <a:spAutoFit/>
          </a:bodyPr>
          <a:lstStyle/>
          <a:p>
            <a:pPr algn="l">
              <a:spcBef>
                <a:spcPct val="50000"/>
              </a:spcBef>
            </a:pPr>
            <a:r>
              <a:rPr lang="es-ES"/>
              <a:t>x</a:t>
            </a:r>
          </a:p>
        </p:txBody>
      </p:sp>
      <p:sp>
        <p:nvSpPr>
          <p:cNvPr id="22540" name="Text Box 12"/>
          <p:cNvSpPr txBox="1">
            <a:spLocks noChangeArrowheads="1"/>
          </p:cNvSpPr>
          <p:nvPr/>
        </p:nvSpPr>
        <p:spPr bwMode="auto">
          <a:xfrm>
            <a:off x="6357950" y="2143116"/>
            <a:ext cx="2303462" cy="396875"/>
          </a:xfrm>
          <a:prstGeom prst="rect">
            <a:avLst/>
          </a:prstGeom>
          <a:noFill/>
          <a:ln w="9525">
            <a:noFill/>
            <a:miter lim="800000"/>
            <a:headEnd/>
            <a:tailEnd/>
          </a:ln>
        </p:spPr>
        <p:txBody>
          <a:bodyPr>
            <a:spAutoFit/>
          </a:bodyPr>
          <a:lstStyle/>
          <a:p>
            <a:pPr algn="l">
              <a:spcBef>
                <a:spcPct val="50000"/>
              </a:spcBef>
            </a:pPr>
            <a:r>
              <a:rPr lang="es-ES" sz="2000" dirty="0"/>
              <a:t>(X + 1) : x =  x : 1</a:t>
            </a:r>
          </a:p>
        </p:txBody>
      </p:sp>
      <p:sp>
        <p:nvSpPr>
          <p:cNvPr id="22541" name="Text Box 13"/>
          <p:cNvSpPr txBox="1">
            <a:spLocks noChangeArrowheads="1"/>
          </p:cNvSpPr>
          <p:nvPr/>
        </p:nvSpPr>
        <p:spPr bwMode="auto">
          <a:xfrm>
            <a:off x="6500826" y="3000372"/>
            <a:ext cx="2087563" cy="366713"/>
          </a:xfrm>
          <a:prstGeom prst="rect">
            <a:avLst/>
          </a:prstGeom>
          <a:noFill/>
          <a:ln w="9525">
            <a:noFill/>
            <a:miter lim="800000"/>
            <a:headEnd/>
            <a:tailEnd/>
          </a:ln>
        </p:spPr>
        <p:txBody>
          <a:bodyPr>
            <a:spAutoFit/>
          </a:bodyPr>
          <a:lstStyle/>
          <a:p>
            <a:pPr algn="l">
              <a:spcBef>
                <a:spcPct val="50000"/>
              </a:spcBef>
            </a:pPr>
            <a:r>
              <a:rPr lang="es-ES"/>
              <a:t>X = ( 1 + </a:t>
            </a:r>
            <a:r>
              <a:rPr lang="es-ES">
                <a:cs typeface="Arial" charset="0"/>
              </a:rPr>
              <a:t>√</a:t>
            </a:r>
            <a:r>
              <a:rPr lang="es-ES"/>
              <a:t> 5 ) / 2</a:t>
            </a:r>
          </a:p>
        </p:txBody>
      </p:sp>
      <p:sp>
        <p:nvSpPr>
          <p:cNvPr id="22542" name="Rectangle 14"/>
          <p:cNvSpPr>
            <a:spLocks noChangeArrowheads="1"/>
          </p:cNvSpPr>
          <p:nvPr/>
        </p:nvSpPr>
        <p:spPr bwMode="auto">
          <a:xfrm>
            <a:off x="3428992" y="785794"/>
            <a:ext cx="2951163" cy="1800225"/>
          </a:xfrm>
          <a:prstGeom prst="rect">
            <a:avLst/>
          </a:prstGeom>
          <a:solidFill>
            <a:srgbClr val="FFCC66"/>
          </a:solidFill>
          <a:ln w="9525">
            <a:solidFill>
              <a:schemeClr val="tx1"/>
            </a:solidFill>
            <a:miter lim="800000"/>
            <a:headEnd/>
            <a:tailEnd/>
          </a:ln>
        </p:spPr>
        <p:txBody>
          <a:bodyPr wrap="none" anchor="ctr"/>
          <a:lstStyle/>
          <a:p>
            <a:endParaRPr lang="es-VE"/>
          </a:p>
        </p:txBody>
      </p:sp>
      <p:sp>
        <p:nvSpPr>
          <p:cNvPr id="22543" name="Text Box 15"/>
          <p:cNvSpPr txBox="1">
            <a:spLocks noChangeArrowheads="1"/>
          </p:cNvSpPr>
          <p:nvPr/>
        </p:nvSpPr>
        <p:spPr bwMode="auto">
          <a:xfrm>
            <a:off x="3643306" y="3714752"/>
            <a:ext cx="2447925" cy="701675"/>
          </a:xfrm>
          <a:prstGeom prst="rect">
            <a:avLst/>
          </a:prstGeom>
          <a:noFill/>
          <a:ln w="9525">
            <a:noFill/>
            <a:miter lim="800000"/>
            <a:headEnd/>
            <a:tailEnd/>
          </a:ln>
        </p:spPr>
        <p:txBody>
          <a:bodyPr>
            <a:spAutoFit/>
          </a:bodyPr>
          <a:lstStyle/>
          <a:p>
            <a:pPr algn="l">
              <a:spcBef>
                <a:spcPct val="50000"/>
              </a:spcBef>
            </a:pPr>
            <a:r>
              <a:rPr lang="es-ES" dirty="0">
                <a:cs typeface="Arial" charset="0"/>
              </a:rPr>
              <a:t>     </a:t>
            </a:r>
            <a:r>
              <a:rPr lang="es-ES" sz="4000" dirty="0">
                <a:cs typeface="Arial" charset="0"/>
                <a:sym typeface="Symbol" pitchFamily="18" charset="2"/>
              </a:rPr>
              <a:t> </a:t>
            </a:r>
            <a:r>
              <a:rPr lang="es-ES" dirty="0">
                <a:cs typeface="Arial" charset="0"/>
                <a:sym typeface="Symbol" pitchFamily="18" charset="2"/>
              </a:rPr>
              <a:t> </a:t>
            </a:r>
            <a:r>
              <a:rPr lang="es-ES" dirty="0">
                <a:cs typeface="Arial" charset="0"/>
              </a:rPr>
              <a:t>≈  </a:t>
            </a:r>
            <a:r>
              <a:rPr lang="es-ES" sz="2800" dirty="0">
                <a:cs typeface="Arial" charset="0"/>
              </a:rPr>
              <a:t>1.56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5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5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253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25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25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253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7" presetClass="entr" presetSubtype="4" fill="hold" grpId="0" nodeType="clickEffect">
                                  <p:stCondLst>
                                    <p:cond delay="0"/>
                                  </p:stCondLst>
                                  <p:childTnLst>
                                    <p:set>
                                      <p:cBhvr>
                                        <p:cTn id="34" dur="1" fill="hold">
                                          <p:stCondLst>
                                            <p:cond delay="0"/>
                                          </p:stCondLst>
                                        </p:cTn>
                                        <p:tgtEl>
                                          <p:spTgt spid="22540"/>
                                        </p:tgtEl>
                                        <p:attrNameLst>
                                          <p:attrName>style.visibility</p:attrName>
                                        </p:attrNameLst>
                                      </p:cBhvr>
                                      <p:to>
                                        <p:strVal val="visible"/>
                                      </p:to>
                                    </p:set>
                                    <p:anim calcmode="lin" valueType="num">
                                      <p:cBhvr additive="base">
                                        <p:cTn id="35" dur="5000" fill="hold"/>
                                        <p:tgtEl>
                                          <p:spTgt spid="22540"/>
                                        </p:tgtEl>
                                        <p:attrNameLst>
                                          <p:attrName>ppt_x</p:attrName>
                                        </p:attrNameLst>
                                      </p:cBhvr>
                                      <p:tavLst>
                                        <p:tav tm="0">
                                          <p:val>
                                            <p:strVal val="#ppt_x"/>
                                          </p:val>
                                        </p:tav>
                                        <p:tav tm="100000">
                                          <p:val>
                                            <p:strVal val="#ppt_x"/>
                                          </p:val>
                                        </p:tav>
                                      </p:tavLst>
                                    </p:anim>
                                    <p:anim calcmode="lin" valueType="num">
                                      <p:cBhvr additive="base">
                                        <p:cTn id="36" dur="5000" fill="hold"/>
                                        <p:tgtEl>
                                          <p:spTgt spid="2254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2254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2254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499"/>
                                          </p:stCondLst>
                                        </p:cTn>
                                        <p:tgtEl>
                                          <p:spTgt spid="225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animBg="1"/>
      <p:bldP spid="22534" grpId="0" animBg="1"/>
      <p:bldP spid="22535" grpId="0" animBg="1"/>
      <p:bldP spid="22536" grpId="0" autoUpdateAnimBg="0"/>
      <p:bldP spid="22537" grpId="0" autoUpdateAnimBg="0"/>
      <p:bldP spid="22538" grpId="0" autoUpdateAnimBg="0"/>
      <p:bldP spid="22539" grpId="0" autoUpdateAnimBg="0"/>
      <p:bldP spid="22540" grpId="0" autoUpdateAnimBg="0"/>
      <p:bldP spid="22541" grpId="0" autoUpdateAnimBg="0"/>
      <p:bldP spid="22542" grpId="0" animBg="1"/>
      <p:bldP spid="22543"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4"/>
          <p:cNvSpPr>
            <a:spLocks noGrp="1" noChangeArrowheads="1"/>
          </p:cNvSpPr>
          <p:nvPr>
            <p:ph type="title"/>
          </p:nvPr>
        </p:nvSpPr>
        <p:spPr/>
        <p:txBody>
          <a:bodyPr>
            <a:normAutofit fontScale="90000"/>
          </a:bodyPr>
          <a:lstStyle/>
          <a:p>
            <a:pPr eaLnBrk="1" hangingPunct="1"/>
            <a:r>
              <a:rPr lang="es-VE" sz="4000" dirty="0" smtClean="0"/>
              <a:t>Número de oro en el arte del renacimiento italiano</a:t>
            </a:r>
          </a:p>
        </p:txBody>
      </p:sp>
      <p:pic>
        <p:nvPicPr>
          <p:cNvPr id="53255" name="Picture 7" descr="Perugino madona con santos"/>
          <p:cNvPicPr>
            <a:picLocks noGrp="1" noChangeAspect="1" noChangeArrowheads="1"/>
          </p:cNvPicPr>
          <p:nvPr>
            <p:ph idx="1"/>
          </p:nvPr>
        </p:nvPicPr>
        <p:blipFill>
          <a:blip r:embed="rId2"/>
          <a:stretch>
            <a:fillRect/>
          </a:stretch>
        </p:blipFill>
        <p:spPr>
          <a:xfrm>
            <a:off x="2645913" y="530225"/>
            <a:ext cx="4028259" cy="4327535"/>
          </a:xfrm>
          <a:noFill/>
        </p:spPr>
      </p:pic>
      <p:sp>
        <p:nvSpPr>
          <p:cNvPr id="9" name="8 Marcador de pie de página"/>
          <p:cNvSpPr>
            <a:spLocks noGrp="1"/>
          </p:cNvSpPr>
          <p:nvPr>
            <p:ph type="ftr" sz="quarter" idx="11"/>
          </p:nvPr>
        </p:nvSpPr>
        <p:spPr/>
        <p:txBody>
          <a:bodyPr/>
          <a:lstStyle/>
          <a:p>
            <a:pPr>
              <a:defRPr/>
            </a:pPr>
            <a:r>
              <a:rPr lang="es-ES" smtClean="0"/>
              <a:t>Francisco Rivero Mendoza</a:t>
            </a:r>
            <a:endParaRPr lang="es-ES"/>
          </a:p>
        </p:txBody>
      </p:sp>
      <p:sp>
        <p:nvSpPr>
          <p:cNvPr id="8" name="7 Marcador de número de diapositiva"/>
          <p:cNvSpPr>
            <a:spLocks noGrp="1"/>
          </p:cNvSpPr>
          <p:nvPr>
            <p:ph type="sldNum" sz="quarter" idx="12"/>
          </p:nvPr>
        </p:nvSpPr>
        <p:spPr/>
        <p:txBody>
          <a:bodyPr/>
          <a:lstStyle/>
          <a:p>
            <a:pPr>
              <a:defRPr/>
            </a:pPr>
            <a:fld id="{A3AEC4B5-53F9-4B45-8A9B-3DB1A4EA6888}" type="slidenum">
              <a:rPr lang="es-ES" smtClean="0"/>
              <a:pPr>
                <a:defRPr/>
              </a:pPr>
              <a:t>31</a:t>
            </a:fld>
            <a:endParaRPr lang="es-ES"/>
          </a:p>
        </p:txBody>
      </p:sp>
      <p:sp>
        <p:nvSpPr>
          <p:cNvPr id="53256" name="Rectangle 8"/>
          <p:cNvSpPr>
            <a:spLocks noChangeArrowheads="1"/>
          </p:cNvSpPr>
          <p:nvPr/>
        </p:nvSpPr>
        <p:spPr bwMode="auto">
          <a:xfrm>
            <a:off x="3714744" y="1000108"/>
            <a:ext cx="1800225" cy="2736850"/>
          </a:xfrm>
          <a:prstGeom prst="rect">
            <a:avLst/>
          </a:prstGeom>
          <a:solidFill>
            <a:srgbClr val="CCFFFF">
              <a:alpha val="52156"/>
            </a:srgbClr>
          </a:solidFill>
          <a:ln w="9525">
            <a:solidFill>
              <a:srgbClr val="333300"/>
            </a:solidFill>
            <a:miter lim="800000"/>
            <a:headEnd/>
            <a:tailEnd/>
          </a:ln>
        </p:spPr>
        <p:txBody>
          <a:bodyPr wrap="none" anchor="ctr"/>
          <a:lstStyle/>
          <a:p>
            <a:endParaRPr lang="es-VE"/>
          </a:p>
        </p:txBody>
      </p:sp>
      <p:sp>
        <p:nvSpPr>
          <p:cNvPr id="53257" name="Rectangle 9"/>
          <p:cNvSpPr>
            <a:spLocks noChangeArrowheads="1"/>
          </p:cNvSpPr>
          <p:nvPr/>
        </p:nvSpPr>
        <p:spPr bwMode="auto">
          <a:xfrm>
            <a:off x="3143240" y="500042"/>
            <a:ext cx="2879725" cy="4321175"/>
          </a:xfrm>
          <a:prstGeom prst="rect">
            <a:avLst/>
          </a:prstGeom>
          <a:solidFill>
            <a:srgbClr val="FFFF99">
              <a:alpha val="25882"/>
            </a:srgbClr>
          </a:solidFill>
          <a:ln w="9525">
            <a:solidFill>
              <a:schemeClr val="tx1"/>
            </a:solidFill>
            <a:miter lim="800000"/>
            <a:headEnd/>
            <a:tailEnd/>
          </a:ln>
        </p:spPr>
        <p:txBody>
          <a:bodyPr wrap="none" anchor="ctr"/>
          <a:lstStyle/>
          <a:p>
            <a:endParaRPr lang="es-VE"/>
          </a:p>
        </p:txBody>
      </p:sp>
      <p:sp>
        <p:nvSpPr>
          <p:cNvPr id="53258" name="Rectangle 10"/>
          <p:cNvSpPr>
            <a:spLocks noChangeArrowheads="1"/>
          </p:cNvSpPr>
          <p:nvPr/>
        </p:nvSpPr>
        <p:spPr bwMode="auto">
          <a:xfrm>
            <a:off x="3714744" y="2786058"/>
            <a:ext cx="1828800" cy="1066800"/>
          </a:xfrm>
          <a:prstGeom prst="rect">
            <a:avLst/>
          </a:prstGeom>
          <a:solidFill>
            <a:srgbClr val="FFCC00"/>
          </a:solidFill>
          <a:ln w="9525">
            <a:solidFill>
              <a:schemeClr val="tx1"/>
            </a:solidFill>
            <a:miter lim="800000"/>
            <a:headEnd/>
            <a:tailEnd/>
          </a:ln>
        </p:spPr>
        <p:txBody>
          <a:bodyPr wrap="none" anchor="ctr"/>
          <a:lstStyle/>
          <a:p>
            <a:endParaRPr lang="es-V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3255"/>
                                        </p:tgtEl>
                                        <p:attrNameLst>
                                          <p:attrName>style.visibility</p:attrName>
                                        </p:attrNameLst>
                                      </p:cBhvr>
                                      <p:to>
                                        <p:strVal val="visible"/>
                                      </p:to>
                                    </p:set>
                                    <p:animEffect transition="in" filter="checkerboard(across)">
                                      <p:cBhvr>
                                        <p:cTn id="7" dur="500"/>
                                        <p:tgtEl>
                                          <p:spTgt spid="53255"/>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53256"/>
                                        </p:tgtEl>
                                        <p:attrNameLst>
                                          <p:attrName>style.visibility</p:attrName>
                                        </p:attrNameLst>
                                      </p:cBhvr>
                                      <p:to>
                                        <p:strVal val="visible"/>
                                      </p:to>
                                    </p:set>
                                    <p:anim calcmode="lin" valueType="num">
                                      <p:cBhvr additive="base">
                                        <p:cTn id="12" dur="5000" fill="hold"/>
                                        <p:tgtEl>
                                          <p:spTgt spid="53256"/>
                                        </p:tgtEl>
                                        <p:attrNameLst>
                                          <p:attrName>ppt_x</p:attrName>
                                        </p:attrNameLst>
                                      </p:cBhvr>
                                      <p:tavLst>
                                        <p:tav tm="0">
                                          <p:val>
                                            <p:strVal val="#ppt_x"/>
                                          </p:val>
                                        </p:tav>
                                        <p:tav tm="100000">
                                          <p:val>
                                            <p:strVal val="#ppt_x"/>
                                          </p:val>
                                        </p:tav>
                                      </p:tavLst>
                                    </p:anim>
                                    <p:anim calcmode="lin" valueType="num">
                                      <p:cBhvr additive="base">
                                        <p:cTn id="13" dur="5000" fill="hold"/>
                                        <p:tgtEl>
                                          <p:spTgt spid="5325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5325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7" presetClass="entr" presetSubtype="4" fill="hold" grpId="0" nodeType="clickEffect">
                                  <p:stCondLst>
                                    <p:cond delay="0"/>
                                  </p:stCondLst>
                                  <p:childTnLst>
                                    <p:set>
                                      <p:cBhvr>
                                        <p:cTn id="21" dur="1" fill="hold">
                                          <p:stCondLst>
                                            <p:cond delay="0"/>
                                          </p:stCondLst>
                                        </p:cTn>
                                        <p:tgtEl>
                                          <p:spTgt spid="53257"/>
                                        </p:tgtEl>
                                        <p:attrNameLst>
                                          <p:attrName>style.visibility</p:attrName>
                                        </p:attrNameLst>
                                      </p:cBhvr>
                                      <p:to>
                                        <p:strVal val="visible"/>
                                      </p:to>
                                    </p:set>
                                    <p:anim calcmode="lin" valueType="num">
                                      <p:cBhvr additive="base">
                                        <p:cTn id="22" dur="5000" fill="hold"/>
                                        <p:tgtEl>
                                          <p:spTgt spid="53257"/>
                                        </p:tgtEl>
                                        <p:attrNameLst>
                                          <p:attrName>ppt_x</p:attrName>
                                        </p:attrNameLst>
                                      </p:cBhvr>
                                      <p:tavLst>
                                        <p:tav tm="0">
                                          <p:val>
                                            <p:strVal val="#ppt_x"/>
                                          </p:val>
                                        </p:tav>
                                        <p:tav tm="100000">
                                          <p:val>
                                            <p:strVal val="#ppt_x"/>
                                          </p:val>
                                        </p:tav>
                                      </p:tavLst>
                                    </p:anim>
                                    <p:anim calcmode="lin" valueType="num">
                                      <p:cBhvr additive="base">
                                        <p:cTn id="23" dur="5000" fill="hold"/>
                                        <p:tgtEl>
                                          <p:spTgt spid="532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6" grpId="0" animBg="1"/>
      <p:bldP spid="53257" grpId="0" animBg="1"/>
      <p:bldP spid="532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Marcador de contenido" descr="Van Gogh - Green Wheat Field.jpg"/>
          <p:cNvPicPr>
            <a:picLocks noGrp="1" noChangeAspect="1"/>
          </p:cNvPicPr>
          <p:nvPr>
            <p:ph idx="1"/>
          </p:nvPr>
        </p:nvPicPr>
        <p:blipFill>
          <a:blip r:embed="rId3"/>
          <a:stretch>
            <a:fillRect/>
          </a:stretch>
        </p:blipFill>
        <p:spPr>
          <a:xfrm>
            <a:off x="571472" y="500042"/>
            <a:ext cx="7160933" cy="5730136"/>
          </a:xfrm>
        </p:spPr>
      </p:pic>
      <p:sp>
        <p:nvSpPr>
          <p:cNvPr id="24580" name="Line 4"/>
          <p:cNvSpPr>
            <a:spLocks noChangeShapeType="1"/>
          </p:cNvSpPr>
          <p:nvPr/>
        </p:nvSpPr>
        <p:spPr bwMode="auto">
          <a:xfrm>
            <a:off x="571472" y="2456174"/>
            <a:ext cx="7215238" cy="45719"/>
          </a:xfrm>
          <a:prstGeom prst="line">
            <a:avLst/>
          </a:prstGeom>
          <a:noFill/>
          <a:ln w="25400">
            <a:solidFill>
              <a:schemeClr val="tx1"/>
            </a:solidFill>
            <a:round/>
            <a:headEnd/>
            <a:tailEnd/>
          </a:ln>
        </p:spPr>
        <p:txBody>
          <a:bodyPr/>
          <a:lstStyle/>
          <a:p>
            <a:endParaRPr lang="es-VE"/>
          </a:p>
        </p:txBody>
      </p:sp>
      <p:sp>
        <p:nvSpPr>
          <p:cNvPr id="24581" name="Line 5"/>
          <p:cNvSpPr>
            <a:spLocks noChangeShapeType="1"/>
          </p:cNvSpPr>
          <p:nvPr/>
        </p:nvSpPr>
        <p:spPr bwMode="auto">
          <a:xfrm flipH="1" flipV="1">
            <a:off x="2786050" y="428604"/>
            <a:ext cx="71438" cy="5715040"/>
          </a:xfrm>
          <a:prstGeom prst="line">
            <a:avLst/>
          </a:prstGeom>
          <a:noFill/>
          <a:ln w="25400">
            <a:solidFill>
              <a:schemeClr val="tx1"/>
            </a:solidFill>
            <a:round/>
            <a:headEnd/>
            <a:tailEnd/>
          </a:ln>
        </p:spPr>
        <p:txBody>
          <a:bodyPr/>
          <a:lstStyle/>
          <a:p>
            <a:endParaRPr lang="es-VE"/>
          </a:p>
        </p:txBody>
      </p:sp>
      <p:sp>
        <p:nvSpPr>
          <p:cNvPr id="6" name="5 Marcador de número de diapositiva"/>
          <p:cNvSpPr>
            <a:spLocks noGrp="1"/>
          </p:cNvSpPr>
          <p:nvPr>
            <p:ph type="sldNum" sz="quarter" idx="12"/>
          </p:nvPr>
        </p:nvSpPr>
        <p:spPr/>
        <p:txBody>
          <a:bodyPr/>
          <a:lstStyle/>
          <a:p>
            <a:pPr>
              <a:defRPr/>
            </a:pPr>
            <a:fld id="{58DD1D58-1D4C-4E12-B88D-91F8D30A9BDF}" type="slidenum">
              <a:rPr lang="es-ES" smtClean="0"/>
              <a:pPr>
                <a:defRPr/>
              </a:pPr>
              <a:t>32</a:t>
            </a:fld>
            <a:endParaRPr lang="es-ES"/>
          </a:p>
        </p:txBody>
      </p:sp>
      <p:sp>
        <p:nvSpPr>
          <p:cNvPr id="7" name="6 Marcador de pie de página"/>
          <p:cNvSpPr>
            <a:spLocks noGrp="1"/>
          </p:cNvSpPr>
          <p:nvPr>
            <p:ph type="ftr" sz="quarter" idx="11"/>
          </p:nvPr>
        </p:nvSpPr>
        <p:spPr/>
        <p:txBody>
          <a:bodyPr/>
          <a:lstStyle/>
          <a:p>
            <a:pPr>
              <a:defRPr/>
            </a:pPr>
            <a:r>
              <a:rPr lang="es-ES" smtClean="0"/>
              <a:t>Francisco Rivero Mendoza</a:t>
            </a:r>
            <a:endParaRPr lang="es-ES"/>
          </a:p>
        </p:txBody>
      </p:sp>
      <p:sp>
        <p:nvSpPr>
          <p:cNvPr id="9" name="8 Título"/>
          <p:cNvSpPr>
            <a:spLocks noGrp="1"/>
          </p:cNvSpPr>
          <p:nvPr>
            <p:ph type="title"/>
          </p:nvPr>
        </p:nvSpPr>
        <p:spPr/>
        <p:txBody>
          <a:bodyPr/>
          <a:lstStyle/>
          <a:p>
            <a:r>
              <a:rPr lang="es-VE" dirty="0" smtClean="0"/>
              <a:t>Ley de la sección dorada.</a:t>
            </a:r>
            <a:endParaRPr lang="es-V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animBg="1"/>
      <p:bldP spid="2458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pPr eaLnBrk="1" hangingPunct="1"/>
            <a:r>
              <a:rPr lang="es-ES" dirty="0" smtClean="0"/>
              <a:t>¿</a:t>
            </a:r>
            <a:r>
              <a:rPr lang="es-ES" sz="3600" dirty="0" smtClean="0"/>
              <a:t>Qué hay entre un rectángulo dorado y un cuadrado?</a:t>
            </a:r>
          </a:p>
        </p:txBody>
      </p:sp>
      <p:sp>
        <p:nvSpPr>
          <p:cNvPr id="10" name="9 Marcador de texto"/>
          <p:cNvSpPr>
            <a:spLocks noGrp="1"/>
          </p:cNvSpPr>
          <p:nvPr>
            <p:ph type="body" sz="half" idx="1"/>
          </p:nvPr>
        </p:nvSpPr>
        <p:spPr/>
        <p:txBody>
          <a:bodyPr>
            <a:normAutofit lnSpcReduction="10000"/>
          </a:bodyPr>
          <a:lstStyle/>
          <a:p>
            <a:r>
              <a:rPr lang="es-ES" dirty="0" smtClean="0"/>
              <a:t>¿Es posible tener una familia de rectángulos cuyos radios entre los lados varíen  entre el número de oro </a:t>
            </a:r>
            <a:r>
              <a:rPr lang="el-GR" dirty="0" smtClean="0"/>
              <a:t>φ</a:t>
            </a:r>
            <a:r>
              <a:rPr lang="es-VE" dirty="0" smtClean="0"/>
              <a:t> y 1 ?</a:t>
            </a:r>
          </a:p>
          <a:p>
            <a:r>
              <a:rPr lang="es-ES" dirty="0" smtClean="0"/>
              <a:t> El numero de oro generalizado</a:t>
            </a:r>
          </a:p>
          <a:p>
            <a:pPr>
              <a:buNone/>
            </a:pPr>
            <a:r>
              <a:rPr lang="es-ES" dirty="0" smtClean="0"/>
              <a:t/>
            </a:r>
            <a:br>
              <a:rPr lang="es-ES" dirty="0" smtClean="0"/>
            </a:br>
            <a:endParaRPr lang="es-VE" dirty="0"/>
          </a:p>
        </p:txBody>
      </p:sp>
      <p:sp>
        <p:nvSpPr>
          <p:cNvPr id="11" name="10 Marcador de contenido"/>
          <p:cNvSpPr>
            <a:spLocks noGrp="1"/>
          </p:cNvSpPr>
          <p:nvPr>
            <p:ph sz="half" idx="2"/>
          </p:nvPr>
        </p:nvSpPr>
        <p:spPr/>
        <p:txBody>
          <a:bodyPr/>
          <a:lstStyle/>
          <a:p>
            <a:endParaRPr lang="es-VE"/>
          </a:p>
        </p:txBody>
      </p:sp>
      <p:sp>
        <p:nvSpPr>
          <p:cNvPr id="9" name="8 Marcador de pie de página"/>
          <p:cNvSpPr>
            <a:spLocks noGrp="1"/>
          </p:cNvSpPr>
          <p:nvPr>
            <p:ph type="ftr" sz="quarter" idx="11"/>
          </p:nvPr>
        </p:nvSpPr>
        <p:spPr/>
        <p:txBody>
          <a:bodyPr/>
          <a:lstStyle/>
          <a:p>
            <a:pPr>
              <a:defRPr/>
            </a:pPr>
            <a:r>
              <a:rPr lang="es-ES" smtClean="0"/>
              <a:t>Francisco Rivero Mendoza</a:t>
            </a:r>
            <a:endParaRPr lang="es-ES"/>
          </a:p>
        </p:txBody>
      </p:sp>
      <p:sp>
        <p:nvSpPr>
          <p:cNvPr id="8" name="7 Marcador de número de diapositiva"/>
          <p:cNvSpPr>
            <a:spLocks noGrp="1"/>
          </p:cNvSpPr>
          <p:nvPr>
            <p:ph type="sldNum" sz="quarter" idx="12"/>
          </p:nvPr>
        </p:nvSpPr>
        <p:spPr/>
        <p:txBody>
          <a:bodyPr/>
          <a:lstStyle/>
          <a:p>
            <a:pPr>
              <a:defRPr/>
            </a:pPr>
            <a:fld id="{58DD1D58-1D4C-4E12-B88D-91F8D30A9BDF}" type="slidenum">
              <a:rPr lang="es-ES" smtClean="0"/>
              <a:pPr>
                <a:defRPr/>
              </a:pPr>
              <a:t>33</a:t>
            </a:fld>
            <a:endParaRPr lang="es-ES"/>
          </a:p>
        </p:txBody>
      </p:sp>
      <p:sp>
        <p:nvSpPr>
          <p:cNvPr id="25606" name="Rectangle 6"/>
          <p:cNvSpPr>
            <a:spLocks noChangeArrowheads="1"/>
          </p:cNvSpPr>
          <p:nvPr/>
        </p:nvSpPr>
        <p:spPr bwMode="auto">
          <a:xfrm>
            <a:off x="5214942" y="1857364"/>
            <a:ext cx="3024188" cy="3673475"/>
          </a:xfrm>
          <a:prstGeom prst="rect">
            <a:avLst/>
          </a:prstGeom>
          <a:solidFill>
            <a:srgbClr val="CCFFCC"/>
          </a:solidFill>
          <a:ln w="38100">
            <a:solidFill>
              <a:srgbClr val="99CC00"/>
            </a:solidFill>
            <a:miter lim="800000"/>
            <a:headEnd/>
            <a:tailEnd/>
          </a:ln>
        </p:spPr>
        <p:txBody>
          <a:bodyPr wrap="none" anchor="ctr"/>
          <a:lstStyle/>
          <a:p>
            <a:endParaRPr lang="es-VE"/>
          </a:p>
        </p:txBody>
      </p:sp>
      <p:sp>
        <p:nvSpPr>
          <p:cNvPr id="41989" name="Rectangle 9"/>
          <p:cNvSpPr>
            <a:spLocks noChangeArrowheads="1"/>
          </p:cNvSpPr>
          <p:nvPr/>
        </p:nvSpPr>
        <p:spPr bwMode="auto">
          <a:xfrm>
            <a:off x="5214942" y="4143380"/>
            <a:ext cx="1511300" cy="1368425"/>
          </a:xfrm>
          <a:prstGeom prst="rect">
            <a:avLst/>
          </a:prstGeom>
          <a:solidFill>
            <a:srgbClr val="99CC00"/>
          </a:solidFill>
          <a:ln w="9525">
            <a:solidFill>
              <a:srgbClr val="008000"/>
            </a:solidFill>
            <a:miter lim="800000"/>
            <a:headEnd/>
            <a:tailEnd/>
          </a:ln>
        </p:spPr>
        <p:txBody>
          <a:bodyPr wrap="none" anchor="ctr"/>
          <a:lstStyle/>
          <a:p>
            <a:endParaRPr lang="es-VE"/>
          </a:p>
        </p:txBody>
      </p:sp>
      <p:sp>
        <p:nvSpPr>
          <p:cNvPr id="25610" name="Rectangle 10"/>
          <p:cNvSpPr>
            <a:spLocks noChangeArrowheads="1"/>
          </p:cNvSpPr>
          <p:nvPr/>
        </p:nvSpPr>
        <p:spPr bwMode="auto">
          <a:xfrm>
            <a:off x="6715140" y="4143380"/>
            <a:ext cx="1511300" cy="1368425"/>
          </a:xfrm>
          <a:prstGeom prst="rect">
            <a:avLst/>
          </a:prstGeom>
          <a:solidFill>
            <a:srgbClr val="99CC00"/>
          </a:solidFill>
          <a:ln w="9525">
            <a:solidFill>
              <a:srgbClr val="008000"/>
            </a:solidFill>
            <a:miter lim="800000"/>
            <a:headEnd/>
            <a:tailEnd/>
          </a:ln>
        </p:spPr>
        <p:txBody>
          <a:bodyPr wrap="none" anchor="ctr"/>
          <a:lstStyle/>
          <a:p>
            <a:endParaRPr lang="es-V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6"/>
                                        </p:tgtEl>
                                        <p:attrNameLst>
                                          <p:attrName>style.visibility</p:attrName>
                                        </p:attrNameLst>
                                      </p:cBhvr>
                                      <p:to>
                                        <p:strVal val="visible"/>
                                      </p:to>
                                    </p:set>
                                    <p:anim calcmode="lin" valueType="num">
                                      <p:cBhvr additive="base">
                                        <p:cTn id="7" dur="500" fill="hold"/>
                                        <p:tgtEl>
                                          <p:spTgt spid="25606"/>
                                        </p:tgtEl>
                                        <p:attrNameLst>
                                          <p:attrName>ppt_x</p:attrName>
                                        </p:attrNameLst>
                                      </p:cBhvr>
                                      <p:tavLst>
                                        <p:tav tm="0">
                                          <p:val>
                                            <p:strVal val="#ppt_x"/>
                                          </p:val>
                                        </p:tav>
                                        <p:tav tm="100000">
                                          <p:val>
                                            <p:strVal val="#ppt_x"/>
                                          </p:val>
                                        </p:tav>
                                      </p:tavLst>
                                    </p:anim>
                                    <p:anim calcmode="lin" valueType="num">
                                      <p:cBhvr additive="base">
                                        <p:cTn id="8" dur="500" fill="hold"/>
                                        <p:tgtEl>
                                          <p:spTgt spid="2560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989"/>
                                        </p:tgtEl>
                                        <p:attrNameLst>
                                          <p:attrName>style.visibility</p:attrName>
                                        </p:attrNameLst>
                                      </p:cBhvr>
                                      <p:to>
                                        <p:strVal val="visible"/>
                                      </p:to>
                                    </p:set>
                                    <p:anim calcmode="lin" valueType="num">
                                      <p:cBhvr additive="base">
                                        <p:cTn id="13" dur="500" fill="hold"/>
                                        <p:tgtEl>
                                          <p:spTgt spid="41989"/>
                                        </p:tgtEl>
                                        <p:attrNameLst>
                                          <p:attrName>ppt_x</p:attrName>
                                        </p:attrNameLst>
                                      </p:cBhvr>
                                      <p:tavLst>
                                        <p:tav tm="0">
                                          <p:val>
                                            <p:strVal val="#ppt_x"/>
                                          </p:val>
                                        </p:tav>
                                        <p:tav tm="100000">
                                          <p:val>
                                            <p:strVal val="#ppt_x"/>
                                          </p:val>
                                        </p:tav>
                                      </p:tavLst>
                                    </p:anim>
                                    <p:anim calcmode="lin" valueType="num">
                                      <p:cBhvr additive="base">
                                        <p:cTn id="14" dur="500" fill="hold"/>
                                        <p:tgtEl>
                                          <p:spTgt spid="4198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10"/>
                                        </p:tgtEl>
                                        <p:attrNameLst>
                                          <p:attrName>style.visibility</p:attrName>
                                        </p:attrNameLst>
                                      </p:cBhvr>
                                      <p:to>
                                        <p:strVal val="visible"/>
                                      </p:to>
                                    </p:set>
                                    <p:anim calcmode="lin" valueType="num">
                                      <p:cBhvr additive="base">
                                        <p:cTn id="19" dur="500" fill="hold"/>
                                        <p:tgtEl>
                                          <p:spTgt spid="25610"/>
                                        </p:tgtEl>
                                        <p:attrNameLst>
                                          <p:attrName>ppt_x</p:attrName>
                                        </p:attrNameLst>
                                      </p:cBhvr>
                                      <p:tavLst>
                                        <p:tav tm="0">
                                          <p:val>
                                            <p:strVal val="#ppt_x"/>
                                          </p:val>
                                        </p:tav>
                                        <p:tav tm="100000">
                                          <p:val>
                                            <p:strVal val="#ppt_x"/>
                                          </p:val>
                                        </p:tav>
                                      </p:tavLst>
                                    </p:anim>
                                    <p:anim calcmode="lin" valueType="num">
                                      <p:cBhvr additive="base">
                                        <p:cTn id="20" dur="500" fill="hold"/>
                                        <p:tgtEl>
                                          <p:spTgt spid="256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animBg="1"/>
      <p:bldP spid="41989" grpId="0" animBg="1"/>
      <p:bldP spid="256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a:bodyPr>
          <a:lstStyle/>
          <a:p>
            <a:pPr eaLnBrk="1" hangingPunct="1"/>
            <a:r>
              <a:rPr lang="es-ES" sz="3200" dirty="0" smtClean="0"/>
              <a:t>Números de oro generalizados</a:t>
            </a:r>
          </a:p>
        </p:txBody>
      </p:sp>
      <p:sp>
        <p:nvSpPr>
          <p:cNvPr id="43011" name="Rectangle 3"/>
          <p:cNvSpPr>
            <a:spLocks noGrp="1" noChangeArrowheads="1"/>
          </p:cNvSpPr>
          <p:nvPr>
            <p:ph idx="1"/>
          </p:nvPr>
        </p:nvSpPr>
        <p:spPr/>
        <p:txBody>
          <a:bodyPr/>
          <a:lstStyle/>
          <a:p>
            <a:pPr eaLnBrk="1" hangingPunct="1"/>
            <a:r>
              <a:rPr lang="es-ES" sz="2400" dirty="0" smtClean="0"/>
              <a:t>Si para cada número natural n, consideramos la ecuación</a:t>
            </a:r>
            <a:r>
              <a:rPr lang="es-VE" sz="2400" dirty="0" smtClean="0"/>
              <a:t> </a:t>
            </a:r>
          </a:p>
          <a:p>
            <a:pPr eaLnBrk="1" hangingPunct="1">
              <a:buFontTx/>
              <a:buNone/>
            </a:pPr>
            <a:r>
              <a:rPr lang="es-VE" sz="2400" dirty="0" smtClean="0"/>
              <a:t>				n x </a:t>
            </a:r>
            <a:r>
              <a:rPr lang="es-VE" sz="2400" baseline="30000" dirty="0" smtClean="0"/>
              <a:t>2</a:t>
            </a:r>
            <a:r>
              <a:rPr lang="es-VE" sz="2400" dirty="0" smtClean="0"/>
              <a:t> – x- n = 0 </a:t>
            </a:r>
          </a:p>
          <a:p>
            <a:pPr eaLnBrk="1" hangingPunct="1">
              <a:buFontTx/>
              <a:buNone/>
            </a:pPr>
            <a:r>
              <a:rPr lang="es-VE" sz="2400" dirty="0" smtClean="0"/>
              <a:t>La solución de la misma es el n-número de oro</a:t>
            </a:r>
          </a:p>
          <a:p>
            <a:pPr eaLnBrk="1" hangingPunct="1">
              <a:buFontTx/>
              <a:buNone/>
            </a:pPr>
            <a:endParaRPr lang="es-VE" sz="2400" dirty="0" smtClean="0"/>
          </a:p>
          <a:p>
            <a:pPr eaLnBrk="1" hangingPunct="1">
              <a:buFontTx/>
              <a:buNone/>
            </a:pPr>
            <a:r>
              <a:rPr lang="es-VE" sz="2400" dirty="0" smtClean="0">
                <a:sym typeface="Symbol" pitchFamily="18" charset="2"/>
              </a:rPr>
              <a:t>				</a:t>
            </a:r>
            <a:r>
              <a:rPr lang="es-VE" sz="2800" dirty="0" smtClean="0">
                <a:sym typeface="Symbol" pitchFamily="18" charset="2"/>
              </a:rPr>
              <a:t></a:t>
            </a:r>
            <a:r>
              <a:rPr lang="es-VE" sz="2800" baseline="-25000" dirty="0" smtClean="0">
                <a:sym typeface="Symbol" pitchFamily="18" charset="2"/>
              </a:rPr>
              <a:t>n</a:t>
            </a:r>
            <a:r>
              <a:rPr lang="es-VE" sz="2400" dirty="0" smtClean="0">
                <a:sym typeface="Symbol" pitchFamily="18" charset="2"/>
              </a:rPr>
              <a:t>  = { 1 + ( 1 + 4n ) </a:t>
            </a:r>
            <a:r>
              <a:rPr lang="en-US" sz="2400" baseline="30000" dirty="0" smtClean="0">
                <a:cs typeface="Arial" charset="0"/>
                <a:sym typeface="Symbol" pitchFamily="18" charset="2"/>
              </a:rPr>
              <a:t>½</a:t>
            </a:r>
            <a:r>
              <a:rPr lang="es-VE" sz="2400" dirty="0" smtClean="0">
                <a:sym typeface="Symbol" pitchFamily="18" charset="2"/>
              </a:rPr>
              <a:t>}/ 2n</a:t>
            </a:r>
          </a:p>
          <a:p>
            <a:pPr eaLnBrk="1" hangingPunct="1"/>
            <a:r>
              <a:rPr lang="es-VE" sz="2400" dirty="0" smtClean="0">
                <a:sym typeface="Symbol" pitchFamily="18" charset="2"/>
              </a:rPr>
              <a:t>En particular se tiene que </a:t>
            </a:r>
          </a:p>
          <a:p>
            <a:pPr eaLnBrk="1" hangingPunct="1">
              <a:buFontTx/>
              <a:buNone/>
            </a:pPr>
            <a:r>
              <a:rPr lang="es-VE" sz="2800" dirty="0" smtClean="0">
                <a:sym typeface="Symbol" pitchFamily="18" charset="2"/>
              </a:rPr>
              <a:t>					</a:t>
            </a:r>
            <a:r>
              <a:rPr lang="es-VE" sz="2800" baseline="-25000" dirty="0" smtClean="0">
                <a:sym typeface="Symbol" pitchFamily="18" charset="2"/>
              </a:rPr>
              <a:t>1 </a:t>
            </a:r>
            <a:r>
              <a:rPr lang="es-VE" sz="2800" dirty="0" smtClean="0">
                <a:sym typeface="Symbol" pitchFamily="18" charset="2"/>
              </a:rPr>
              <a:t> = </a:t>
            </a:r>
            <a:endParaRPr lang="es-VE" sz="2800" baseline="-25000" dirty="0" smtClean="0">
              <a:sym typeface="Symbol" pitchFamily="18" charset="2"/>
            </a:endParaRPr>
          </a:p>
        </p:txBody>
      </p:sp>
      <p:sp>
        <p:nvSpPr>
          <p:cNvPr id="4" name="3 Marcador de número de diapositiva"/>
          <p:cNvSpPr>
            <a:spLocks noGrp="1"/>
          </p:cNvSpPr>
          <p:nvPr>
            <p:ph type="sldNum" sz="quarter" idx="12"/>
          </p:nvPr>
        </p:nvSpPr>
        <p:spPr/>
        <p:txBody>
          <a:bodyPr/>
          <a:lstStyle/>
          <a:p>
            <a:pPr>
              <a:defRPr/>
            </a:pPr>
            <a:fld id="{58DD1D58-1D4C-4E12-B88D-91F8D30A9BDF}" type="slidenum">
              <a:rPr lang="es-ES" smtClean="0"/>
              <a:pPr>
                <a:defRPr/>
              </a:pPr>
              <a:t>34</a:t>
            </a:fld>
            <a:endParaRPr lang="es-ES"/>
          </a:p>
        </p:txBody>
      </p:sp>
      <p:sp>
        <p:nvSpPr>
          <p:cNvPr id="5" name="4 Marcador de pie de página"/>
          <p:cNvSpPr>
            <a:spLocks noGrp="1"/>
          </p:cNvSpPr>
          <p:nvPr>
            <p:ph type="ftr" sz="quarter" idx="11"/>
          </p:nvPr>
        </p:nvSpPr>
        <p:spPr/>
        <p:txBody>
          <a:bodyPr/>
          <a:lstStyle/>
          <a:p>
            <a:pPr>
              <a:defRPr/>
            </a:pPr>
            <a:r>
              <a:rPr lang="es-ES" smtClean="0"/>
              <a:t>Francisco Rivero Mendoza</a:t>
            </a:r>
            <a:endParaRPr lang="es-E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fontScale="90000"/>
          </a:bodyPr>
          <a:lstStyle/>
          <a:p>
            <a:pPr eaLnBrk="1" hangingPunct="1"/>
            <a:r>
              <a:rPr lang="es-VE" sz="4000" dirty="0" smtClean="0">
                <a:solidFill>
                  <a:srgbClr val="FF3300"/>
                </a:solidFill>
              </a:rPr>
              <a:t>Los números de oro generalizados</a:t>
            </a:r>
            <a:endParaRPr lang="es-ES" sz="4000" dirty="0" smtClean="0"/>
          </a:p>
        </p:txBody>
      </p:sp>
      <p:graphicFrame>
        <p:nvGraphicFramePr>
          <p:cNvPr id="28760" name="Group 88"/>
          <p:cNvGraphicFramePr>
            <a:graphicFrameLocks noGrp="1"/>
          </p:cNvGraphicFramePr>
          <p:nvPr>
            <p:ph idx="1"/>
          </p:nvPr>
        </p:nvGraphicFramePr>
        <p:xfrm>
          <a:off x="1357290" y="642918"/>
          <a:ext cx="5929354" cy="4035420"/>
        </p:xfrm>
        <a:graphic>
          <a:graphicData uri="http://schemas.openxmlformats.org/drawingml/2006/table">
            <a:tbl>
              <a:tblPr/>
              <a:tblGrid>
                <a:gridCol w="838375"/>
                <a:gridCol w="2575855"/>
                <a:gridCol w="2515124"/>
              </a:tblGrid>
              <a:tr h="7802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2400" b="0" i="0" u="none" strike="noStrike" cap="none" normalizeH="0" baseline="0" dirty="0" smtClean="0">
                          <a:ln>
                            <a:noFill/>
                          </a:ln>
                          <a:solidFill>
                            <a:schemeClr val="accent2"/>
                          </a:solidFill>
                          <a:effectLst/>
                          <a:latin typeface="Arial" charset="0"/>
                          <a:sym typeface="Symbol" pitchFamily="18" charset="2"/>
                        </a:rPr>
                        <a:t></a:t>
                      </a:r>
                      <a:r>
                        <a:rPr kumimoji="0" lang="es-VE" sz="2400" b="0" i="0" u="none" strike="noStrike" cap="none" normalizeH="0" baseline="-25000" dirty="0" smtClean="0">
                          <a:ln>
                            <a:noFill/>
                          </a:ln>
                          <a:solidFill>
                            <a:schemeClr val="accent2"/>
                          </a:solidFill>
                          <a:effectLst/>
                          <a:latin typeface="Arial" charset="0"/>
                          <a:sym typeface="Symbol" pitchFamily="18" charset="2"/>
                        </a:rPr>
                        <a:t>1</a:t>
                      </a:r>
                      <a:endParaRPr kumimoji="0" lang="es-ES" sz="2400" b="0" i="0" u="none" strike="noStrike" cap="none" normalizeH="0" baseline="-25000" dirty="0" smtClean="0">
                        <a:ln>
                          <a:noFill/>
                        </a:ln>
                        <a:solidFill>
                          <a:schemeClr val="accent2"/>
                        </a:solidFill>
                        <a:effectLst/>
                        <a:latin typeface="Arial" charset="0"/>
                        <a:sym typeface="Symbol" pitchFamily="18" charset="2"/>
                      </a:endParaRPr>
                    </a:p>
                  </a:txBody>
                  <a:tcPr marL="103307" marR="103307"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2400" b="0" i="0" u="none" strike="noStrike" cap="none" normalizeH="0" baseline="0" dirty="0" smtClean="0">
                          <a:ln>
                            <a:noFill/>
                          </a:ln>
                          <a:solidFill>
                            <a:schemeClr val="accent2"/>
                          </a:solidFill>
                          <a:effectLst/>
                          <a:latin typeface="Arial" charset="0"/>
                        </a:rPr>
                        <a:t>(1 + </a:t>
                      </a:r>
                      <a:r>
                        <a:rPr kumimoji="0" lang="es-VE" sz="2400" b="0" i="0" u="none" strike="noStrike" cap="none" normalizeH="0" baseline="0" dirty="0" smtClean="0">
                          <a:ln>
                            <a:noFill/>
                          </a:ln>
                          <a:solidFill>
                            <a:schemeClr val="accent2"/>
                          </a:solidFill>
                          <a:effectLst/>
                          <a:latin typeface="Arial" charset="0"/>
                          <a:cs typeface="Arial" charset="0"/>
                        </a:rPr>
                        <a:t>√ 5) /2</a:t>
                      </a:r>
                    </a:p>
                  </a:txBody>
                  <a:tcPr marL="104960" marR="10496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2400" b="0" i="0" u="none" strike="noStrike" cap="none" normalizeH="0" baseline="0" dirty="0" smtClean="0">
                          <a:ln>
                            <a:noFill/>
                          </a:ln>
                          <a:solidFill>
                            <a:schemeClr val="accent2"/>
                          </a:solidFill>
                          <a:effectLst/>
                          <a:latin typeface="Arial" charset="0"/>
                        </a:rPr>
                        <a:t>1.61803399</a:t>
                      </a:r>
                      <a:endParaRPr kumimoji="0" lang="es-ES" sz="2400" b="0" i="0" u="none" strike="noStrike" cap="none" normalizeH="0" baseline="0" dirty="0" smtClean="0">
                        <a:ln>
                          <a:noFill/>
                        </a:ln>
                        <a:solidFill>
                          <a:schemeClr val="accent2"/>
                        </a:solidFill>
                        <a:effectLst/>
                        <a:latin typeface="Arial" charset="0"/>
                      </a:endParaRPr>
                    </a:p>
                  </a:txBody>
                  <a:tcPr marL="104960" marR="1049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0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2400" b="0" i="0" u="none" strike="noStrike" cap="none" normalizeH="0" baseline="0" dirty="0" smtClean="0">
                          <a:ln>
                            <a:noFill/>
                          </a:ln>
                          <a:solidFill>
                            <a:schemeClr val="accent2"/>
                          </a:solidFill>
                          <a:effectLst/>
                          <a:latin typeface="Arial" charset="0"/>
                          <a:sym typeface="Symbol" pitchFamily="18" charset="2"/>
                        </a:rPr>
                        <a:t></a:t>
                      </a:r>
                      <a:r>
                        <a:rPr kumimoji="0" lang="es-VE" sz="2400" b="0" i="0" u="none" strike="noStrike" cap="none" normalizeH="0" baseline="-25000" dirty="0" smtClean="0">
                          <a:ln>
                            <a:noFill/>
                          </a:ln>
                          <a:solidFill>
                            <a:schemeClr val="accent2"/>
                          </a:solidFill>
                          <a:effectLst/>
                          <a:latin typeface="Arial" charset="0"/>
                          <a:sym typeface="Symbol" pitchFamily="18" charset="2"/>
                        </a:rPr>
                        <a:t>2</a:t>
                      </a:r>
                      <a:endParaRPr kumimoji="0" lang="es-ES" sz="2400" b="0" i="0" u="none" strike="noStrike" cap="none" normalizeH="0" baseline="-25000" dirty="0" smtClean="0">
                        <a:ln>
                          <a:noFill/>
                        </a:ln>
                        <a:solidFill>
                          <a:schemeClr val="accent2"/>
                        </a:solidFill>
                        <a:effectLst/>
                        <a:latin typeface="Arial" charset="0"/>
                        <a:sym typeface="Symbol" pitchFamily="18" charset="2"/>
                      </a:endParaRPr>
                    </a:p>
                  </a:txBody>
                  <a:tcPr marL="104960" marR="1049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2400" b="0" i="0" u="none" strike="noStrike" cap="none" normalizeH="0" baseline="0" dirty="0" smtClean="0">
                          <a:ln>
                            <a:noFill/>
                          </a:ln>
                          <a:solidFill>
                            <a:schemeClr val="accent2"/>
                          </a:solidFill>
                          <a:effectLst/>
                          <a:latin typeface="Arial" charset="0"/>
                        </a:rPr>
                        <a:t>( 1 + </a:t>
                      </a:r>
                      <a:r>
                        <a:rPr kumimoji="0" lang="es-VE" sz="2400" b="0" i="0" u="none" strike="noStrike" cap="none" normalizeH="0" baseline="0" dirty="0" smtClean="0">
                          <a:ln>
                            <a:noFill/>
                          </a:ln>
                          <a:solidFill>
                            <a:schemeClr val="accent2"/>
                          </a:solidFill>
                          <a:effectLst/>
                          <a:latin typeface="Arial" charset="0"/>
                          <a:cs typeface="Arial" charset="0"/>
                        </a:rPr>
                        <a:t>√17) / 4</a:t>
                      </a:r>
                    </a:p>
                  </a:txBody>
                  <a:tcPr marL="104960" marR="104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2400" b="0" i="0" u="none" strike="noStrike" cap="none" normalizeH="0" baseline="0" dirty="0" smtClean="0">
                          <a:ln>
                            <a:noFill/>
                          </a:ln>
                          <a:solidFill>
                            <a:schemeClr val="accent2"/>
                          </a:solidFill>
                          <a:effectLst/>
                          <a:latin typeface="Arial" charset="0"/>
                        </a:rPr>
                        <a:t>1.28077641</a:t>
                      </a:r>
                      <a:endParaRPr kumimoji="0" lang="es-ES" sz="2400" b="0" i="0" u="none" strike="noStrike" cap="none" normalizeH="0" baseline="0" dirty="0" smtClean="0">
                        <a:ln>
                          <a:noFill/>
                        </a:ln>
                        <a:solidFill>
                          <a:schemeClr val="accent2"/>
                        </a:solidFill>
                        <a:effectLst/>
                        <a:latin typeface="Arial" charset="0"/>
                      </a:endParaRPr>
                    </a:p>
                  </a:txBody>
                  <a:tcPr marL="104960" marR="1049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0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2400" b="0" i="0" u="none" strike="noStrike" cap="none" normalizeH="0" baseline="0" smtClean="0">
                          <a:ln>
                            <a:noFill/>
                          </a:ln>
                          <a:solidFill>
                            <a:schemeClr val="accent2"/>
                          </a:solidFill>
                          <a:effectLst/>
                          <a:latin typeface="Arial" charset="0"/>
                          <a:sym typeface="Symbol" pitchFamily="18" charset="2"/>
                        </a:rPr>
                        <a:t></a:t>
                      </a:r>
                      <a:r>
                        <a:rPr kumimoji="0" lang="es-VE" sz="2400" b="0" i="0" u="none" strike="noStrike" cap="none" normalizeH="0" baseline="-25000" smtClean="0">
                          <a:ln>
                            <a:noFill/>
                          </a:ln>
                          <a:solidFill>
                            <a:schemeClr val="accent2"/>
                          </a:solidFill>
                          <a:effectLst/>
                          <a:latin typeface="Arial" charset="0"/>
                          <a:sym typeface="Symbol" pitchFamily="18" charset="2"/>
                        </a:rPr>
                        <a:t>3</a:t>
                      </a:r>
                      <a:endParaRPr kumimoji="0" lang="es-ES" sz="2400" b="0" i="0" u="none" strike="noStrike" cap="none" normalizeH="0" baseline="-25000" smtClean="0">
                        <a:ln>
                          <a:noFill/>
                        </a:ln>
                        <a:solidFill>
                          <a:schemeClr val="accent2"/>
                        </a:solidFill>
                        <a:effectLst/>
                        <a:latin typeface="Arial" charset="0"/>
                        <a:sym typeface="Symbol" pitchFamily="18" charset="2"/>
                      </a:endParaRPr>
                    </a:p>
                  </a:txBody>
                  <a:tcPr marL="104960" marR="1049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2400" b="0" i="0" u="none" strike="noStrike" cap="none" normalizeH="0" baseline="0" dirty="0" smtClean="0">
                          <a:ln>
                            <a:noFill/>
                          </a:ln>
                          <a:solidFill>
                            <a:schemeClr val="accent2"/>
                          </a:solidFill>
                          <a:effectLst/>
                          <a:latin typeface="Arial" charset="0"/>
                        </a:rPr>
                        <a:t>( 1 + </a:t>
                      </a:r>
                      <a:r>
                        <a:rPr kumimoji="0" lang="es-VE" sz="2400" b="0" i="0" u="none" strike="noStrike" cap="none" normalizeH="0" baseline="0" dirty="0" smtClean="0">
                          <a:ln>
                            <a:noFill/>
                          </a:ln>
                          <a:solidFill>
                            <a:schemeClr val="accent2"/>
                          </a:solidFill>
                          <a:effectLst/>
                          <a:latin typeface="Arial" charset="0"/>
                          <a:cs typeface="Arial" charset="0"/>
                        </a:rPr>
                        <a:t>√ 37) / 6 </a:t>
                      </a:r>
                    </a:p>
                  </a:txBody>
                  <a:tcPr marL="104960" marR="104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2400" b="0" i="0" u="none" strike="noStrike" cap="none" normalizeH="0" baseline="0" smtClean="0">
                          <a:ln>
                            <a:noFill/>
                          </a:ln>
                          <a:solidFill>
                            <a:schemeClr val="accent2"/>
                          </a:solidFill>
                          <a:effectLst/>
                          <a:latin typeface="Arial" charset="0"/>
                        </a:rPr>
                        <a:t>1.18046042</a:t>
                      </a:r>
                      <a:endParaRPr kumimoji="0" lang="es-ES" sz="2400" b="0" i="0" u="none" strike="noStrike" cap="none" normalizeH="0" baseline="0" smtClean="0">
                        <a:ln>
                          <a:noFill/>
                        </a:ln>
                        <a:solidFill>
                          <a:schemeClr val="accent2"/>
                        </a:solidFill>
                        <a:effectLst/>
                        <a:latin typeface="Arial" charset="0"/>
                      </a:endParaRPr>
                    </a:p>
                  </a:txBody>
                  <a:tcPr marL="104960" marR="1049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02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2400" b="0" i="0" u="none" strike="noStrike" cap="none" normalizeH="0" baseline="0" dirty="0" smtClean="0">
                          <a:ln>
                            <a:noFill/>
                          </a:ln>
                          <a:solidFill>
                            <a:schemeClr val="accent2"/>
                          </a:solidFill>
                          <a:effectLst/>
                          <a:latin typeface="Arial" charset="0"/>
                          <a:sym typeface="Symbol" pitchFamily="18" charset="2"/>
                        </a:rPr>
                        <a:t></a:t>
                      </a:r>
                      <a:r>
                        <a:rPr kumimoji="0" lang="es-VE" sz="2400" b="0" i="0" u="none" strike="noStrike" cap="none" normalizeH="0" baseline="-25000" dirty="0" smtClean="0">
                          <a:ln>
                            <a:noFill/>
                          </a:ln>
                          <a:solidFill>
                            <a:schemeClr val="accent2"/>
                          </a:solidFill>
                          <a:effectLst/>
                          <a:latin typeface="Arial" charset="0"/>
                          <a:sym typeface="Symbol" pitchFamily="18" charset="2"/>
                        </a:rPr>
                        <a:t>4</a:t>
                      </a:r>
                      <a:endParaRPr kumimoji="0" lang="es-ES" sz="2400" b="0" i="0" u="none" strike="noStrike" cap="none" normalizeH="0" baseline="-25000" dirty="0" smtClean="0">
                        <a:ln>
                          <a:noFill/>
                        </a:ln>
                        <a:solidFill>
                          <a:schemeClr val="accent2"/>
                        </a:solidFill>
                        <a:effectLst/>
                        <a:latin typeface="Arial" charset="0"/>
                        <a:sym typeface="Symbol" pitchFamily="18" charset="2"/>
                      </a:endParaRPr>
                    </a:p>
                  </a:txBody>
                  <a:tcPr marL="104960" marR="1049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2400" b="0" i="0" u="none" strike="noStrike" cap="none" normalizeH="0" baseline="0" dirty="0" smtClean="0">
                          <a:ln>
                            <a:noFill/>
                          </a:ln>
                          <a:solidFill>
                            <a:schemeClr val="accent2"/>
                          </a:solidFill>
                          <a:effectLst/>
                          <a:latin typeface="Arial" charset="0"/>
                        </a:rPr>
                        <a:t>( 1 + </a:t>
                      </a:r>
                      <a:r>
                        <a:rPr kumimoji="0" lang="es-VE" sz="2400" b="0" i="0" u="none" strike="noStrike" cap="none" normalizeH="0" baseline="0" dirty="0" smtClean="0">
                          <a:ln>
                            <a:noFill/>
                          </a:ln>
                          <a:solidFill>
                            <a:schemeClr val="accent2"/>
                          </a:solidFill>
                          <a:effectLst/>
                          <a:latin typeface="Arial" charset="0"/>
                          <a:cs typeface="Arial" charset="0"/>
                        </a:rPr>
                        <a:t>√ 65) / 8</a:t>
                      </a:r>
                      <a:endParaRPr kumimoji="0" lang="es-ES" sz="2400" b="0" i="0" u="none" strike="noStrike" cap="none" normalizeH="0" baseline="0" dirty="0" smtClean="0">
                        <a:ln>
                          <a:noFill/>
                        </a:ln>
                        <a:solidFill>
                          <a:schemeClr val="accent2"/>
                        </a:solidFill>
                        <a:effectLst/>
                        <a:latin typeface="Arial" charset="0"/>
                      </a:endParaRPr>
                    </a:p>
                  </a:txBody>
                  <a:tcPr marL="104960" marR="104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2400" b="0" i="0" u="none" strike="noStrike" cap="none" normalizeH="0" baseline="0" dirty="0" smtClean="0">
                          <a:ln>
                            <a:noFill/>
                          </a:ln>
                          <a:solidFill>
                            <a:schemeClr val="accent2"/>
                          </a:solidFill>
                          <a:effectLst/>
                          <a:latin typeface="Arial" charset="0"/>
                        </a:rPr>
                        <a:t>1.13278222</a:t>
                      </a:r>
                      <a:endParaRPr kumimoji="0" lang="es-ES" sz="2400" b="0" i="0" u="none" strike="noStrike" cap="none" normalizeH="0" baseline="0" dirty="0" smtClean="0">
                        <a:ln>
                          <a:noFill/>
                        </a:ln>
                        <a:solidFill>
                          <a:schemeClr val="accent2"/>
                        </a:solidFill>
                        <a:effectLst/>
                        <a:latin typeface="Arial" charset="0"/>
                      </a:endParaRPr>
                    </a:p>
                  </a:txBody>
                  <a:tcPr marL="104960" marR="1049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02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2400" b="0" i="0" u="none" strike="noStrike" cap="none" normalizeH="0" baseline="0" dirty="0" smtClean="0">
                          <a:ln>
                            <a:noFill/>
                          </a:ln>
                          <a:solidFill>
                            <a:schemeClr val="accent2"/>
                          </a:solidFill>
                          <a:effectLst/>
                          <a:latin typeface="Arial" charset="0"/>
                          <a:sym typeface="Symbol" pitchFamily="18" charset="2"/>
                        </a:rPr>
                        <a:t></a:t>
                      </a:r>
                      <a:r>
                        <a:rPr kumimoji="0" lang="es-VE" sz="2400" b="0" i="0" u="none" strike="noStrike" cap="none" normalizeH="0" baseline="-25000" dirty="0" smtClean="0">
                          <a:ln>
                            <a:noFill/>
                          </a:ln>
                          <a:solidFill>
                            <a:schemeClr val="accent2"/>
                          </a:solidFill>
                          <a:effectLst/>
                          <a:latin typeface="Arial" charset="0"/>
                          <a:sym typeface="Symbol" pitchFamily="18" charset="2"/>
                        </a:rPr>
                        <a:t>5</a:t>
                      </a:r>
                      <a:endParaRPr kumimoji="0" lang="es-ES" sz="2400" b="0" i="0" u="none" strike="noStrike" cap="none" normalizeH="0" baseline="-25000" dirty="0" smtClean="0">
                        <a:ln>
                          <a:noFill/>
                        </a:ln>
                        <a:solidFill>
                          <a:schemeClr val="accent2"/>
                        </a:solidFill>
                        <a:effectLst/>
                        <a:latin typeface="Arial" charset="0"/>
                        <a:sym typeface="Symbol" pitchFamily="18" charset="2"/>
                      </a:endParaRPr>
                    </a:p>
                  </a:txBody>
                  <a:tcPr marL="104960" marR="1049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2400" b="0" i="0" u="none" strike="noStrike" cap="none" normalizeH="0" baseline="0" dirty="0" smtClean="0">
                          <a:ln>
                            <a:noFill/>
                          </a:ln>
                          <a:solidFill>
                            <a:schemeClr val="accent2"/>
                          </a:solidFill>
                          <a:effectLst/>
                          <a:latin typeface="Arial" charset="0"/>
                        </a:rPr>
                        <a:t>( 1 + </a:t>
                      </a:r>
                      <a:r>
                        <a:rPr kumimoji="0" lang="es-VE" sz="2400" b="0" i="0" u="none" strike="noStrike" cap="none" normalizeH="0" baseline="0" dirty="0" smtClean="0">
                          <a:ln>
                            <a:noFill/>
                          </a:ln>
                          <a:solidFill>
                            <a:schemeClr val="accent2"/>
                          </a:solidFill>
                          <a:effectLst/>
                          <a:latin typeface="Arial" charset="0"/>
                          <a:cs typeface="Arial" charset="0"/>
                        </a:rPr>
                        <a:t>√ 101) / 10</a:t>
                      </a:r>
                      <a:endParaRPr kumimoji="0" lang="es-ES" sz="2400" b="0" i="0" u="none" strike="noStrike" cap="none" normalizeH="0" baseline="0" dirty="0" smtClean="0">
                        <a:ln>
                          <a:noFill/>
                        </a:ln>
                        <a:solidFill>
                          <a:schemeClr val="accent2"/>
                        </a:solidFill>
                        <a:effectLst/>
                        <a:latin typeface="Arial" charset="0"/>
                      </a:endParaRPr>
                    </a:p>
                  </a:txBody>
                  <a:tcPr marL="104960" marR="104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2400" b="0" i="0" u="none" strike="noStrike" cap="none" normalizeH="0" baseline="0" dirty="0" smtClean="0">
                          <a:ln>
                            <a:noFill/>
                          </a:ln>
                          <a:solidFill>
                            <a:schemeClr val="accent2"/>
                          </a:solidFill>
                          <a:effectLst/>
                          <a:latin typeface="Arial" charset="0"/>
                        </a:rPr>
                        <a:t>1.10498756</a:t>
                      </a:r>
                      <a:endParaRPr kumimoji="0" lang="es-ES" sz="2400" b="0" i="0" u="none" strike="noStrike" cap="none" normalizeH="0" baseline="0" dirty="0" smtClean="0">
                        <a:ln>
                          <a:noFill/>
                        </a:ln>
                        <a:solidFill>
                          <a:schemeClr val="accent2"/>
                        </a:solidFill>
                        <a:effectLst/>
                        <a:latin typeface="Arial" charset="0"/>
                      </a:endParaRPr>
                    </a:p>
                  </a:txBody>
                  <a:tcPr marL="104960" marR="1049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02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2400" b="0" i="0" u="none" strike="noStrike" cap="none" normalizeH="0" baseline="0" smtClean="0">
                          <a:ln>
                            <a:noFill/>
                          </a:ln>
                          <a:solidFill>
                            <a:schemeClr val="accent2"/>
                          </a:solidFill>
                          <a:effectLst/>
                          <a:latin typeface="Arial" charset="0"/>
                          <a:sym typeface="Symbol" pitchFamily="18" charset="2"/>
                        </a:rPr>
                        <a:t></a:t>
                      </a:r>
                      <a:r>
                        <a:rPr kumimoji="0" lang="es-VE" sz="2400" b="0" i="0" u="none" strike="noStrike" cap="none" normalizeH="0" baseline="-25000" smtClean="0">
                          <a:ln>
                            <a:noFill/>
                          </a:ln>
                          <a:solidFill>
                            <a:schemeClr val="accent2"/>
                          </a:solidFill>
                          <a:effectLst/>
                          <a:latin typeface="Arial" charset="0"/>
                          <a:sym typeface="Symbol" pitchFamily="18" charset="2"/>
                        </a:rPr>
                        <a:t>6</a:t>
                      </a:r>
                      <a:endParaRPr kumimoji="0" lang="es-ES" sz="2400" b="0" i="0" u="none" strike="noStrike" cap="none" normalizeH="0" baseline="-25000" smtClean="0">
                        <a:ln>
                          <a:noFill/>
                        </a:ln>
                        <a:solidFill>
                          <a:schemeClr val="accent2"/>
                        </a:solidFill>
                        <a:effectLst/>
                        <a:latin typeface="Arial" charset="0"/>
                        <a:sym typeface="Symbol" pitchFamily="18" charset="2"/>
                      </a:endParaRPr>
                    </a:p>
                  </a:txBody>
                  <a:tcPr marL="104960" marR="10496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2400" b="0" i="0" u="none" strike="noStrike" cap="none" normalizeH="0" baseline="0" dirty="0" smtClean="0">
                          <a:ln>
                            <a:noFill/>
                          </a:ln>
                          <a:solidFill>
                            <a:schemeClr val="accent2"/>
                          </a:solidFill>
                          <a:effectLst/>
                          <a:latin typeface="Arial" charset="0"/>
                        </a:rPr>
                        <a:t>( 1 + </a:t>
                      </a:r>
                      <a:r>
                        <a:rPr kumimoji="0" lang="es-VE" sz="2400" b="0" i="0" u="none" strike="noStrike" cap="none" normalizeH="0" baseline="0" dirty="0" smtClean="0">
                          <a:ln>
                            <a:noFill/>
                          </a:ln>
                          <a:solidFill>
                            <a:schemeClr val="accent2"/>
                          </a:solidFill>
                          <a:effectLst/>
                          <a:latin typeface="Arial" charset="0"/>
                          <a:cs typeface="Arial" charset="0"/>
                        </a:rPr>
                        <a:t>√ 145) / 12</a:t>
                      </a:r>
                      <a:endParaRPr kumimoji="0" lang="es-ES" sz="2400" b="0" i="0" u="none" strike="noStrike" cap="none" normalizeH="0" baseline="0" dirty="0" smtClean="0">
                        <a:ln>
                          <a:noFill/>
                        </a:ln>
                        <a:solidFill>
                          <a:schemeClr val="accent2"/>
                        </a:solidFill>
                        <a:effectLst/>
                        <a:latin typeface="Arial" charset="0"/>
                      </a:endParaRPr>
                    </a:p>
                  </a:txBody>
                  <a:tcPr marL="104960" marR="104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VE" sz="2400" b="0" i="0" u="none" strike="noStrike" cap="none" normalizeH="0" baseline="0" dirty="0" smtClean="0">
                          <a:ln>
                            <a:noFill/>
                          </a:ln>
                          <a:solidFill>
                            <a:schemeClr val="accent2"/>
                          </a:solidFill>
                          <a:effectLst/>
                          <a:latin typeface="Arial" charset="0"/>
                        </a:rPr>
                        <a:t>1.07397635</a:t>
                      </a:r>
                      <a:endParaRPr kumimoji="0" lang="es-ES" sz="2400" b="0" i="0" u="none" strike="noStrike" cap="none" normalizeH="0" baseline="0" dirty="0" smtClean="0">
                        <a:ln>
                          <a:noFill/>
                        </a:ln>
                        <a:solidFill>
                          <a:schemeClr val="accent2"/>
                        </a:solidFill>
                        <a:effectLst/>
                        <a:latin typeface="Arial" charset="0"/>
                      </a:endParaRPr>
                    </a:p>
                  </a:txBody>
                  <a:tcPr marL="104960" marR="10496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6 Marcador de pie de página"/>
          <p:cNvSpPr>
            <a:spLocks noGrp="1"/>
          </p:cNvSpPr>
          <p:nvPr>
            <p:ph type="ftr" sz="quarter" idx="11"/>
          </p:nvPr>
        </p:nvSpPr>
        <p:spPr/>
        <p:txBody>
          <a:bodyPr/>
          <a:lstStyle/>
          <a:p>
            <a:pPr>
              <a:defRPr/>
            </a:pPr>
            <a:r>
              <a:rPr lang="es-ES" smtClean="0"/>
              <a:t>Francisco Rivero Mendoza</a:t>
            </a:r>
            <a:endParaRPr lang="es-ES"/>
          </a:p>
        </p:txBody>
      </p:sp>
      <p:sp>
        <p:nvSpPr>
          <p:cNvPr id="6" name="5 Marcador de número de diapositiva"/>
          <p:cNvSpPr>
            <a:spLocks noGrp="1"/>
          </p:cNvSpPr>
          <p:nvPr>
            <p:ph type="sldNum" sz="quarter" idx="12"/>
          </p:nvPr>
        </p:nvSpPr>
        <p:spPr/>
        <p:txBody>
          <a:bodyPr/>
          <a:lstStyle/>
          <a:p>
            <a:pPr>
              <a:defRPr/>
            </a:pPr>
            <a:fld id="{A671E466-151B-4458-9755-70A369F420FF}" type="slidenum">
              <a:rPr lang="es-ES" smtClean="0"/>
              <a:pPr>
                <a:defRPr/>
              </a:pPr>
              <a:t>35</a:t>
            </a:fld>
            <a:endParaRPr lang="es-E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s-ES" smtClean="0"/>
              <a:t>La sucesión de Fibonacci</a:t>
            </a:r>
          </a:p>
        </p:txBody>
      </p:sp>
      <p:sp>
        <p:nvSpPr>
          <p:cNvPr id="45059" name="Rectangle 3"/>
          <p:cNvSpPr>
            <a:spLocks noGrp="1" noChangeArrowheads="1"/>
          </p:cNvSpPr>
          <p:nvPr>
            <p:ph type="body" sz="half" idx="1"/>
          </p:nvPr>
        </p:nvSpPr>
        <p:spPr/>
        <p:txBody>
          <a:bodyPr>
            <a:normAutofit lnSpcReduction="10000"/>
          </a:bodyPr>
          <a:lstStyle/>
          <a:p>
            <a:pPr eaLnBrk="1" hangingPunct="1"/>
            <a:r>
              <a:rPr lang="es-VE" sz="2400" smtClean="0"/>
              <a:t>Una sucesión de números naturales </a:t>
            </a:r>
          </a:p>
          <a:p>
            <a:pPr eaLnBrk="1" hangingPunct="1"/>
            <a:r>
              <a:rPr lang="es-VE" sz="2400" smtClean="0"/>
              <a:t>1, 1, 2, 3, 5, 8, 13, 21, 34,……</a:t>
            </a:r>
          </a:p>
          <a:p>
            <a:pPr eaLnBrk="1" hangingPunct="1"/>
            <a:r>
              <a:rPr lang="es-VE" sz="2400" smtClean="0"/>
              <a:t>Una sucesión de proporciones racionales</a:t>
            </a:r>
          </a:p>
          <a:p>
            <a:pPr eaLnBrk="1" hangingPunct="1"/>
            <a:r>
              <a:rPr lang="es-VE" sz="2400" smtClean="0"/>
              <a:t>1 /1 , 2/1, 3 /2, 5/3, 8/5, 13/8, …</a:t>
            </a:r>
          </a:p>
          <a:p>
            <a:pPr eaLnBrk="1" hangingPunct="1"/>
            <a:r>
              <a:rPr lang="es-VE" sz="2400" smtClean="0"/>
              <a:t>Que tienden hacia la Proporción Áurea </a:t>
            </a:r>
          </a:p>
          <a:p>
            <a:pPr eaLnBrk="1" hangingPunct="1"/>
            <a:r>
              <a:rPr lang="es-VE" sz="2400" smtClean="0">
                <a:latin typeface="Times New Roman" charset="0"/>
                <a:cs typeface="Times New Roman" charset="0"/>
              </a:rPr>
              <a:t>→    </a:t>
            </a:r>
            <a:r>
              <a:rPr lang="es-VE" sz="2400" smtClean="0">
                <a:latin typeface="Times New Roman" charset="0"/>
                <a:cs typeface="Times New Roman" charset="0"/>
                <a:sym typeface="Symbol" pitchFamily="18" charset="2"/>
              </a:rPr>
              <a:t></a:t>
            </a:r>
          </a:p>
        </p:txBody>
      </p:sp>
      <p:pic>
        <p:nvPicPr>
          <p:cNvPr id="31749" name="Picture 5" descr="fibonacci2"/>
          <p:cNvPicPr>
            <a:picLocks noGrp="1" noChangeAspect="1" noChangeArrowheads="1"/>
          </p:cNvPicPr>
          <p:nvPr>
            <p:ph sz="half" idx="2"/>
          </p:nvPr>
        </p:nvPicPr>
        <p:blipFill>
          <a:blip r:embed="rId3"/>
          <a:stretch>
            <a:fillRect/>
          </a:stretch>
        </p:blipFill>
        <p:spPr>
          <a:xfrm>
            <a:off x="4762500" y="2505869"/>
            <a:ext cx="3810000" cy="2714625"/>
          </a:xfrm>
          <a:noFill/>
        </p:spPr>
      </p:pic>
      <p:sp>
        <p:nvSpPr>
          <p:cNvPr id="5" name="4 Marcador de número de diapositiva"/>
          <p:cNvSpPr>
            <a:spLocks noGrp="1"/>
          </p:cNvSpPr>
          <p:nvPr>
            <p:ph type="sldNum" sz="quarter" idx="12"/>
          </p:nvPr>
        </p:nvSpPr>
        <p:spPr/>
        <p:txBody>
          <a:bodyPr/>
          <a:lstStyle/>
          <a:p>
            <a:pPr>
              <a:defRPr/>
            </a:pPr>
            <a:fld id="{A3AEC4B5-53F9-4B45-8A9B-3DB1A4EA6888}" type="slidenum">
              <a:rPr lang="es-ES" smtClean="0"/>
              <a:pPr>
                <a:defRPr/>
              </a:pPr>
              <a:t>36</a:t>
            </a:fld>
            <a:endParaRPr lang="es-ES"/>
          </a:p>
        </p:txBody>
      </p:sp>
      <p:sp>
        <p:nvSpPr>
          <p:cNvPr id="6" name="5 Marcador de pie de página"/>
          <p:cNvSpPr>
            <a:spLocks noGrp="1"/>
          </p:cNvSpPr>
          <p:nvPr>
            <p:ph type="ftr" sz="quarter" idx="11"/>
          </p:nvPr>
        </p:nvSpPr>
        <p:spPr/>
        <p:txBody>
          <a:bodyPr/>
          <a:lstStyle/>
          <a:p>
            <a:pPr>
              <a:defRPr/>
            </a:pPr>
            <a:r>
              <a:rPr lang="es-ES" smtClean="0"/>
              <a:t>Francisco Rivero Mendoza</a:t>
            </a: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1749"/>
                                        </p:tgtEl>
                                        <p:attrNameLst>
                                          <p:attrName>style.visibility</p:attrName>
                                        </p:attrNameLst>
                                      </p:cBhvr>
                                      <p:to>
                                        <p:strVal val="visible"/>
                                      </p:to>
                                    </p:set>
                                    <p:animEffect transition="in" filter="checkerboard(across)">
                                      <p:cBhvr>
                                        <p:cTn id="7" dur="500"/>
                                        <p:tgtEl>
                                          <p:spTgt spid="31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s-VE" smtClean="0"/>
              <a:t>La Espiral</a:t>
            </a:r>
          </a:p>
        </p:txBody>
      </p:sp>
      <p:sp>
        <p:nvSpPr>
          <p:cNvPr id="46083" name="Rectangle 4"/>
          <p:cNvSpPr>
            <a:spLocks noGrp="1" noChangeArrowheads="1"/>
          </p:cNvSpPr>
          <p:nvPr>
            <p:ph type="body" sz="half" idx="1"/>
          </p:nvPr>
        </p:nvSpPr>
        <p:spPr/>
        <p:txBody>
          <a:bodyPr/>
          <a:lstStyle/>
          <a:p>
            <a:pPr eaLnBrk="1" hangingPunct="1"/>
            <a:r>
              <a:rPr lang="es-VE" sz="2800" smtClean="0"/>
              <a:t>La espiral aparece en la naturaleza organizando el crecimiento de las formas.</a:t>
            </a:r>
          </a:p>
          <a:p>
            <a:pPr eaLnBrk="1" hangingPunct="1"/>
            <a:r>
              <a:rPr lang="es-VE" sz="2800" smtClean="0"/>
              <a:t>Cada Angulo central, de una espiral logarítmica, origina arcos similares</a:t>
            </a:r>
          </a:p>
        </p:txBody>
      </p:sp>
      <p:pic>
        <p:nvPicPr>
          <p:cNvPr id="46084" name="Picture 6" descr="Fibonacci1"/>
          <p:cNvPicPr>
            <a:picLocks noGrp="1" noChangeAspect="1" noChangeArrowheads="1"/>
          </p:cNvPicPr>
          <p:nvPr>
            <p:ph sz="half" idx="2"/>
          </p:nvPr>
        </p:nvPicPr>
        <p:blipFill>
          <a:blip r:embed="rId2"/>
          <a:stretch>
            <a:fillRect/>
          </a:stretch>
        </p:blipFill>
        <p:spPr>
          <a:xfrm>
            <a:off x="5048250" y="1839119"/>
            <a:ext cx="3238500" cy="4048125"/>
          </a:xfrm>
          <a:noFill/>
        </p:spPr>
      </p:pic>
      <p:sp>
        <p:nvSpPr>
          <p:cNvPr id="5" name="4 Marcador de número de diapositiva"/>
          <p:cNvSpPr>
            <a:spLocks noGrp="1"/>
          </p:cNvSpPr>
          <p:nvPr>
            <p:ph type="sldNum" sz="quarter" idx="12"/>
          </p:nvPr>
        </p:nvSpPr>
        <p:spPr/>
        <p:txBody>
          <a:bodyPr/>
          <a:lstStyle/>
          <a:p>
            <a:pPr>
              <a:defRPr/>
            </a:pPr>
            <a:fld id="{A3AEC4B5-53F9-4B45-8A9B-3DB1A4EA6888}" type="slidenum">
              <a:rPr lang="es-ES" smtClean="0"/>
              <a:pPr>
                <a:defRPr/>
              </a:pPr>
              <a:t>37</a:t>
            </a:fld>
            <a:endParaRPr lang="es-ES"/>
          </a:p>
        </p:txBody>
      </p:sp>
      <p:sp>
        <p:nvSpPr>
          <p:cNvPr id="6" name="5 Marcador de pie de página"/>
          <p:cNvSpPr>
            <a:spLocks noGrp="1"/>
          </p:cNvSpPr>
          <p:nvPr>
            <p:ph type="ftr" sz="quarter" idx="11"/>
          </p:nvPr>
        </p:nvSpPr>
        <p:spPr/>
        <p:txBody>
          <a:bodyPr/>
          <a:lstStyle/>
          <a:p>
            <a:pPr>
              <a:defRPr/>
            </a:pPr>
            <a:r>
              <a:rPr lang="es-ES" smtClean="0"/>
              <a:t>Francisco Rivero Mendoza</a:t>
            </a:r>
            <a:endParaRPr lang="es-E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6546" name="Rectangle 2050"/>
          <p:cNvSpPr>
            <a:spLocks noGrp="1" noChangeArrowheads="1"/>
          </p:cNvSpPr>
          <p:nvPr>
            <p:ph type="title"/>
          </p:nvPr>
        </p:nvSpPr>
        <p:spPr/>
        <p:txBody>
          <a:bodyPr/>
          <a:lstStyle/>
          <a:p>
            <a:pPr eaLnBrk="1" hangingPunct="1"/>
            <a:r>
              <a:rPr lang="es-VE" smtClean="0"/>
              <a:t>Las  espirales del girasol</a:t>
            </a:r>
            <a:endParaRPr lang="es-ES" smtClean="0"/>
          </a:p>
        </p:txBody>
      </p:sp>
      <p:sp>
        <p:nvSpPr>
          <p:cNvPr id="236547" name="Rectangle 2051"/>
          <p:cNvSpPr>
            <a:spLocks noGrp="1" noChangeArrowheads="1"/>
          </p:cNvSpPr>
          <p:nvPr>
            <p:ph type="body" sz="half" idx="1"/>
          </p:nvPr>
        </p:nvSpPr>
        <p:spPr/>
        <p:txBody>
          <a:bodyPr/>
          <a:lstStyle/>
          <a:p>
            <a:pPr eaLnBrk="1" hangingPunct="1">
              <a:lnSpc>
                <a:spcPct val="90000"/>
              </a:lnSpc>
            </a:pPr>
            <a:r>
              <a:rPr lang="es-VE" sz="2800" dirty="0" smtClean="0"/>
              <a:t>Hay 55 espirales en el sentido de las agujas del reloj.</a:t>
            </a:r>
          </a:p>
          <a:p>
            <a:pPr eaLnBrk="1" hangingPunct="1">
              <a:lnSpc>
                <a:spcPct val="90000"/>
              </a:lnSpc>
            </a:pPr>
            <a:r>
              <a:rPr lang="es-VE" sz="2800" dirty="0" smtClean="0"/>
              <a:t>Hay 89 espirales en sentido contario a las agujas del reloj.</a:t>
            </a:r>
          </a:p>
          <a:p>
            <a:pPr eaLnBrk="1" hangingPunct="1">
              <a:lnSpc>
                <a:spcPct val="90000"/>
              </a:lnSpc>
            </a:pPr>
            <a:r>
              <a:rPr lang="es-VE" sz="2800" dirty="0" smtClean="0"/>
              <a:t>La relación 55,89 se conoce como la </a:t>
            </a:r>
            <a:r>
              <a:rPr lang="es-VE" sz="2800" dirty="0" err="1" smtClean="0"/>
              <a:t>phyllotaxis</a:t>
            </a:r>
            <a:r>
              <a:rPr lang="es-VE" sz="2800" dirty="0" smtClean="0"/>
              <a:t> de la planta.</a:t>
            </a:r>
            <a:endParaRPr lang="es-ES" sz="2800" dirty="0" smtClean="0"/>
          </a:p>
        </p:txBody>
      </p:sp>
      <p:pic>
        <p:nvPicPr>
          <p:cNvPr id="236550" name="Picture 2054" descr="DSC00067"/>
          <p:cNvPicPr>
            <a:picLocks noGrp="1" noChangeAspect="1" noChangeArrowheads="1"/>
          </p:cNvPicPr>
          <p:nvPr>
            <p:ph sz="half" idx="2"/>
          </p:nvPr>
        </p:nvPicPr>
        <p:blipFill>
          <a:blip r:embed="rId2"/>
          <a:srcRect/>
          <a:stretch>
            <a:fillRect/>
          </a:stretch>
        </p:blipFill>
        <p:spPr>
          <a:xfrm>
            <a:off x="4714876" y="1643050"/>
            <a:ext cx="3729062" cy="3075182"/>
          </a:xfrm>
          <a:noFill/>
        </p:spPr>
      </p:pic>
      <p:sp>
        <p:nvSpPr>
          <p:cNvPr id="6" name="5 Marcador de número de diapositiva"/>
          <p:cNvSpPr>
            <a:spLocks noGrp="1"/>
          </p:cNvSpPr>
          <p:nvPr>
            <p:ph type="sldNum" sz="quarter" idx="12"/>
          </p:nvPr>
        </p:nvSpPr>
        <p:spPr/>
        <p:txBody>
          <a:bodyPr/>
          <a:lstStyle/>
          <a:p>
            <a:pPr>
              <a:defRPr/>
            </a:pPr>
            <a:fld id="{A3AEC4B5-53F9-4B45-8A9B-3DB1A4EA6888}" type="slidenum">
              <a:rPr lang="es-ES" smtClean="0"/>
              <a:pPr>
                <a:defRPr/>
              </a:pPr>
              <a:t>38</a:t>
            </a:fld>
            <a:endParaRPr lang="es-ES"/>
          </a:p>
        </p:txBody>
      </p:sp>
      <p:sp>
        <p:nvSpPr>
          <p:cNvPr id="7" name="6 Marcador de pie de página"/>
          <p:cNvSpPr>
            <a:spLocks noGrp="1"/>
          </p:cNvSpPr>
          <p:nvPr>
            <p:ph type="ftr" sz="quarter" idx="11"/>
          </p:nvPr>
        </p:nvSpPr>
        <p:spPr/>
        <p:txBody>
          <a:bodyPr/>
          <a:lstStyle/>
          <a:p>
            <a:pPr>
              <a:defRPr/>
            </a:pPr>
            <a:r>
              <a:rPr lang="es-ES" smtClean="0"/>
              <a:t>Francisco Rivero Mendoza</a:t>
            </a: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36546"/>
                                        </p:tgtEl>
                                        <p:attrNameLst>
                                          <p:attrName>style.visibility</p:attrName>
                                        </p:attrNameLst>
                                      </p:cBhvr>
                                      <p:to>
                                        <p:strVal val="visible"/>
                                      </p:to>
                                    </p:set>
                                    <p:anim calcmode="lin" valueType="num">
                                      <p:cBhvr>
                                        <p:cTn id="7" dur="1000" fill="hold"/>
                                        <p:tgtEl>
                                          <p:spTgt spid="236546"/>
                                        </p:tgtEl>
                                        <p:attrNameLst>
                                          <p:attrName>ppt_w</p:attrName>
                                        </p:attrNameLst>
                                      </p:cBhvr>
                                      <p:tavLst>
                                        <p:tav tm="0">
                                          <p:val>
                                            <p:fltVal val="0"/>
                                          </p:val>
                                        </p:tav>
                                        <p:tav tm="100000">
                                          <p:val>
                                            <p:strVal val="#ppt_w"/>
                                          </p:val>
                                        </p:tav>
                                      </p:tavLst>
                                    </p:anim>
                                    <p:anim calcmode="lin" valueType="num">
                                      <p:cBhvr>
                                        <p:cTn id="8" dur="1000" fill="hold"/>
                                        <p:tgtEl>
                                          <p:spTgt spid="236546"/>
                                        </p:tgtEl>
                                        <p:attrNameLst>
                                          <p:attrName>ppt_h</p:attrName>
                                        </p:attrNameLst>
                                      </p:cBhvr>
                                      <p:tavLst>
                                        <p:tav tm="0">
                                          <p:val>
                                            <p:fltVal val="0"/>
                                          </p:val>
                                        </p:tav>
                                        <p:tav tm="100000">
                                          <p:val>
                                            <p:strVal val="#ppt_h"/>
                                          </p:val>
                                        </p:tav>
                                      </p:tavLst>
                                    </p:anim>
                                    <p:anim calcmode="lin" valueType="num">
                                      <p:cBhvr>
                                        <p:cTn id="9" dur="1000" fill="hold"/>
                                        <p:tgtEl>
                                          <p:spTgt spid="23654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3654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365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3654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3654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365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6" grpId="0" autoUpdateAnimBg="0"/>
      <p:bldP spid="236547"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endParaRPr lang="es-VE"/>
          </a:p>
        </p:txBody>
      </p:sp>
      <p:sp>
        <p:nvSpPr>
          <p:cNvPr id="5" name="4 Marcador de pie de página"/>
          <p:cNvSpPr>
            <a:spLocks noGrp="1"/>
          </p:cNvSpPr>
          <p:nvPr>
            <p:ph type="ftr" sz="quarter" idx="11"/>
          </p:nvPr>
        </p:nvSpPr>
        <p:spPr/>
        <p:txBody>
          <a:bodyPr/>
          <a:lstStyle/>
          <a:p>
            <a:pPr>
              <a:defRPr/>
            </a:pPr>
            <a:r>
              <a:rPr lang="es-ES" smtClean="0"/>
              <a:t>Francisco Rivero Mendoza</a:t>
            </a:r>
            <a:endParaRPr lang="es-ES"/>
          </a:p>
        </p:txBody>
      </p:sp>
      <p:sp>
        <p:nvSpPr>
          <p:cNvPr id="6" name="5 Marcador de número de diapositiva"/>
          <p:cNvSpPr>
            <a:spLocks noGrp="1"/>
          </p:cNvSpPr>
          <p:nvPr>
            <p:ph type="sldNum" sz="quarter" idx="12"/>
          </p:nvPr>
        </p:nvSpPr>
        <p:spPr/>
        <p:txBody>
          <a:bodyPr/>
          <a:lstStyle/>
          <a:p>
            <a:pPr>
              <a:defRPr/>
            </a:pPr>
            <a:fld id="{A3AEC4B5-53F9-4B45-8A9B-3DB1A4EA6888}" type="slidenum">
              <a:rPr lang="es-ES" smtClean="0"/>
              <a:pPr>
                <a:defRPr/>
              </a:pPr>
              <a:t>39</a:t>
            </a:fld>
            <a:endParaRPr lang="es-ES"/>
          </a:p>
        </p:txBody>
      </p:sp>
      <p:pic>
        <p:nvPicPr>
          <p:cNvPr id="9" name="Picture 2055" descr="DSC00068"/>
          <p:cNvPicPr>
            <a:picLocks noGrp="1" noChangeAspect="1" noChangeArrowheads="1"/>
          </p:cNvPicPr>
          <p:nvPr>
            <p:ph idx="1"/>
          </p:nvPr>
        </p:nvPicPr>
        <p:blipFill>
          <a:blip r:embed="rId2"/>
          <a:srcRect/>
          <a:stretch>
            <a:fillRect/>
          </a:stretch>
        </p:blipFill>
        <p:spPr bwMode="auto">
          <a:xfrm>
            <a:off x="1714480" y="1000108"/>
            <a:ext cx="5583767" cy="4187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dirty="0" smtClean="0"/>
              <a:t>Entonces ¿ Qué es el Arte?</a:t>
            </a:r>
            <a:endParaRPr lang="es-VE" dirty="0"/>
          </a:p>
        </p:txBody>
      </p:sp>
      <p:sp>
        <p:nvSpPr>
          <p:cNvPr id="3" name="2 Marcador de contenido"/>
          <p:cNvSpPr>
            <a:spLocks noGrp="1"/>
          </p:cNvSpPr>
          <p:nvPr>
            <p:ph idx="1"/>
          </p:nvPr>
        </p:nvSpPr>
        <p:spPr/>
        <p:txBody>
          <a:bodyPr>
            <a:normAutofit fontScale="92500" lnSpcReduction="20000"/>
          </a:bodyPr>
          <a:lstStyle/>
          <a:p>
            <a:r>
              <a:rPr lang="es-VE" dirty="0" smtClean="0"/>
              <a:t>Las obras de arte no son productos naturales, sino realizaciones humanas.</a:t>
            </a:r>
          </a:p>
          <a:p>
            <a:r>
              <a:rPr lang="es-VE" dirty="0" smtClean="0"/>
              <a:t>Son creadas por el hombre y, basándose en el mundo sensible, están dirigidas a los sentidos del hombre.</a:t>
            </a:r>
          </a:p>
          <a:p>
            <a:r>
              <a:rPr lang="es-VE" dirty="0" smtClean="0"/>
              <a:t>La obra de arte persigue un fin particular  que es inmanente a ella.</a:t>
            </a:r>
          </a:p>
          <a:p>
            <a:r>
              <a:rPr lang="es-VE" dirty="0" smtClean="0"/>
              <a:t>Por medio de la obra de arte, el hombre, que es su autor, intenta exteriorizar la conciencia que tiene de sí mismo.</a:t>
            </a:r>
          </a:p>
          <a:p>
            <a:r>
              <a:rPr lang="es-VE" dirty="0" smtClean="0"/>
              <a:t>G.W.F. Hegel. Introducción a la estética. 1835.</a:t>
            </a:r>
            <a:endParaRPr lang="es-VE" dirty="0"/>
          </a:p>
        </p:txBody>
      </p:sp>
      <p:sp>
        <p:nvSpPr>
          <p:cNvPr id="4" name="3 Marcador de pie de página"/>
          <p:cNvSpPr>
            <a:spLocks noGrp="1"/>
          </p:cNvSpPr>
          <p:nvPr>
            <p:ph type="ftr" sz="quarter" idx="11"/>
          </p:nvPr>
        </p:nvSpPr>
        <p:spPr/>
        <p:txBody>
          <a:bodyPr/>
          <a:lstStyle/>
          <a:p>
            <a:pPr>
              <a:defRPr/>
            </a:pPr>
            <a:r>
              <a:rPr lang="es-ES" smtClean="0"/>
              <a:t>Francisco Rivero Mendoza</a:t>
            </a:r>
            <a:endParaRPr lang="es-ES"/>
          </a:p>
        </p:txBody>
      </p:sp>
      <p:sp>
        <p:nvSpPr>
          <p:cNvPr id="5" name="4 Marcador de número de diapositiva"/>
          <p:cNvSpPr>
            <a:spLocks noGrp="1"/>
          </p:cNvSpPr>
          <p:nvPr>
            <p:ph type="sldNum" sz="quarter" idx="12"/>
          </p:nvPr>
        </p:nvSpPr>
        <p:spPr/>
        <p:txBody>
          <a:bodyPr/>
          <a:lstStyle/>
          <a:p>
            <a:pPr>
              <a:defRPr/>
            </a:pPr>
            <a:fld id="{58DD1D58-1D4C-4E12-B88D-91F8D30A9BDF}" type="slidenum">
              <a:rPr lang="es-ES" smtClean="0"/>
              <a:pPr>
                <a:defRPr/>
              </a:pPr>
              <a:t>4</a:t>
            </a:fld>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eaLnBrk="1" hangingPunct="1"/>
            <a:r>
              <a:rPr lang="es-ES" sz="4000" dirty="0" smtClean="0">
                <a:solidFill>
                  <a:srgbClr val="FD321D"/>
                </a:solidFill>
              </a:rPr>
              <a:t>El caos rompiendo la simetría.</a:t>
            </a:r>
          </a:p>
        </p:txBody>
      </p:sp>
      <p:sp>
        <p:nvSpPr>
          <p:cNvPr id="7" name="6 Marcador de texto"/>
          <p:cNvSpPr>
            <a:spLocks noGrp="1"/>
          </p:cNvSpPr>
          <p:nvPr>
            <p:ph type="body" sz="half" idx="1"/>
          </p:nvPr>
        </p:nvSpPr>
        <p:spPr/>
        <p:txBody>
          <a:bodyPr/>
          <a:lstStyle/>
          <a:p>
            <a:r>
              <a:rPr lang="es-ES" dirty="0" smtClean="0">
                <a:solidFill>
                  <a:srgbClr val="FD321D"/>
                </a:solidFill>
              </a:rPr>
              <a:t>La Espiral generadora del movimiento en el arte del cuatrocientos florentino. </a:t>
            </a:r>
          </a:p>
          <a:p>
            <a:endParaRPr lang="es-VE" dirty="0"/>
          </a:p>
        </p:txBody>
      </p:sp>
      <p:pic>
        <p:nvPicPr>
          <p:cNvPr id="48131" name="Picture 3" descr="Anunciación"/>
          <p:cNvPicPr>
            <a:picLocks noGrp="1" noChangeAspect="1" noChangeArrowheads="1"/>
          </p:cNvPicPr>
          <p:nvPr>
            <p:ph sz="half" idx="2"/>
          </p:nvPr>
        </p:nvPicPr>
        <p:blipFill>
          <a:blip r:embed="rId3"/>
          <a:stretch>
            <a:fillRect/>
          </a:stretch>
        </p:blipFill>
        <p:spPr>
          <a:xfrm>
            <a:off x="4500562" y="1928802"/>
            <a:ext cx="4038600" cy="3796284"/>
          </a:xfrm>
          <a:noFill/>
        </p:spPr>
      </p:pic>
      <p:sp>
        <p:nvSpPr>
          <p:cNvPr id="6" name="5 Marcador de pie de página"/>
          <p:cNvSpPr>
            <a:spLocks noGrp="1"/>
          </p:cNvSpPr>
          <p:nvPr>
            <p:ph type="ftr" sz="quarter" idx="11"/>
          </p:nvPr>
        </p:nvSpPr>
        <p:spPr/>
        <p:txBody>
          <a:bodyPr/>
          <a:lstStyle/>
          <a:p>
            <a:pPr>
              <a:defRPr/>
            </a:pPr>
            <a:r>
              <a:rPr lang="es-ES" smtClean="0"/>
              <a:t>Francisco Rivero Mendoza</a:t>
            </a:r>
            <a:endParaRPr lang="es-ES"/>
          </a:p>
        </p:txBody>
      </p:sp>
      <p:sp>
        <p:nvSpPr>
          <p:cNvPr id="5" name="4 Marcador de número de diapositiva"/>
          <p:cNvSpPr>
            <a:spLocks noGrp="1"/>
          </p:cNvSpPr>
          <p:nvPr>
            <p:ph type="sldNum" sz="quarter" idx="12"/>
          </p:nvPr>
        </p:nvSpPr>
        <p:spPr/>
        <p:txBody>
          <a:bodyPr/>
          <a:lstStyle/>
          <a:p>
            <a:pPr>
              <a:defRPr/>
            </a:pPr>
            <a:fld id="{58DD1D58-1D4C-4E12-B88D-91F8D30A9BDF}" type="slidenum">
              <a:rPr lang="es-ES" smtClean="0"/>
              <a:pPr>
                <a:defRPr/>
              </a:pPr>
              <a:t>40</a:t>
            </a:fld>
            <a:endParaRPr lang="es-ES"/>
          </a:p>
        </p:txBody>
      </p:sp>
      <p:sp>
        <p:nvSpPr>
          <p:cNvPr id="8203" name="Freeform 11"/>
          <p:cNvSpPr>
            <a:spLocks/>
          </p:cNvSpPr>
          <p:nvPr/>
        </p:nvSpPr>
        <p:spPr bwMode="auto">
          <a:xfrm>
            <a:off x="5143504" y="2357430"/>
            <a:ext cx="3357586" cy="3449632"/>
          </a:xfrm>
          <a:custGeom>
            <a:avLst/>
            <a:gdLst>
              <a:gd name="T0" fmla="*/ 0 w 2457"/>
              <a:gd name="T1" fmla="*/ 3168649 h 2623"/>
              <a:gd name="T2" fmla="*/ 1511300 w 2457"/>
              <a:gd name="T3" fmla="*/ 4103687 h 2623"/>
              <a:gd name="T4" fmla="*/ 3168649 w 2457"/>
              <a:gd name="T5" fmla="*/ 3529012 h 2623"/>
              <a:gd name="T6" fmla="*/ 3816350 w 2457"/>
              <a:gd name="T7" fmla="*/ 2087562 h 2623"/>
              <a:gd name="T8" fmla="*/ 3671887 w 2457"/>
              <a:gd name="T9" fmla="*/ 1152525 h 2623"/>
              <a:gd name="T10" fmla="*/ 2951162 w 2457"/>
              <a:gd name="T11" fmla="*/ 360362 h 2623"/>
              <a:gd name="T12" fmla="*/ 1800225 w 2457"/>
              <a:gd name="T13" fmla="*/ 0 h 2623"/>
              <a:gd name="T14" fmla="*/ 719137 w 2457"/>
              <a:gd name="T15" fmla="*/ 360362 h 2623"/>
              <a:gd name="T16" fmla="*/ 142875 w 2457"/>
              <a:gd name="T17" fmla="*/ 1511300 h 2623"/>
              <a:gd name="T18" fmla="*/ 503237 w 2457"/>
              <a:gd name="T19" fmla="*/ 2663824 h 2623"/>
              <a:gd name="T20" fmla="*/ 1368425 w 2457"/>
              <a:gd name="T21" fmla="*/ 2952749 h 2623"/>
              <a:gd name="T22" fmla="*/ 2016125 w 2457"/>
              <a:gd name="T23" fmla="*/ 2592387 h 2623"/>
              <a:gd name="T24" fmla="*/ 2087562 w 2457"/>
              <a:gd name="T25" fmla="*/ 1800225 h 2623"/>
              <a:gd name="T26" fmla="*/ 1800225 w 2457"/>
              <a:gd name="T27" fmla="*/ 1439862 h 2623"/>
              <a:gd name="T28" fmla="*/ 1295400 w 2457"/>
              <a:gd name="T29" fmla="*/ 1439862 h 2623"/>
              <a:gd name="T30" fmla="*/ 1008062 w 2457"/>
              <a:gd name="T31" fmla="*/ 1728787 h 2623"/>
              <a:gd name="T32" fmla="*/ 1295400 w 2457"/>
              <a:gd name="T33" fmla="*/ 2087562 h 2623"/>
              <a:gd name="T34" fmla="*/ 1439862 w 2457"/>
              <a:gd name="T35" fmla="*/ 1800225 h 2623"/>
              <a:gd name="T36" fmla="*/ 1368425 w 2457"/>
              <a:gd name="T37" fmla="*/ 1655762 h 26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57"/>
              <a:gd name="T58" fmla="*/ 0 h 2623"/>
              <a:gd name="T59" fmla="*/ 2457 w 2457"/>
              <a:gd name="T60" fmla="*/ 2623 h 26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57" h="2623">
                <a:moveTo>
                  <a:pt x="0" y="1996"/>
                </a:moveTo>
                <a:cubicBezTo>
                  <a:pt x="309" y="2271"/>
                  <a:pt x="619" y="2547"/>
                  <a:pt x="952" y="2585"/>
                </a:cubicBezTo>
                <a:cubicBezTo>
                  <a:pt x="1285" y="2623"/>
                  <a:pt x="1754" y="2435"/>
                  <a:pt x="1996" y="2223"/>
                </a:cubicBezTo>
                <a:cubicBezTo>
                  <a:pt x="2238" y="2011"/>
                  <a:pt x="2351" y="1565"/>
                  <a:pt x="2404" y="1315"/>
                </a:cubicBezTo>
                <a:cubicBezTo>
                  <a:pt x="2457" y="1065"/>
                  <a:pt x="2404" y="907"/>
                  <a:pt x="2313" y="726"/>
                </a:cubicBezTo>
                <a:cubicBezTo>
                  <a:pt x="2222" y="545"/>
                  <a:pt x="2055" y="348"/>
                  <a:pt x="1859" y="227"/>
                </a:cubicBezTo>
                <a:cubicBezTo>
                  <a:pt x="1663" y="106"/>
                  <a:pt x="1368" y="0"/>
                  <a:pt x="1134" y="0"/>
                </a:cubicBezTo>
                <a:cubicBezTo>
                  <a:pt x="900" y="0"/>
                  <a:pt x="627" y="68"/>
                  <a:pt x="453" y="227"/>
                </a:cubicBezTo>
                <a:cubicBezTo>
                  <a:pt x="279" y="386"/>
                  <a:pt x="113" y="710"/>
                  <a:pt x="90" y="952"/>
                </a:cubicBezTo>
                <a:cubicBezTo>
                  <a:pt x="67" y="1194"/>
                  <a:pt x="188" y="1527"/>
                  <a:pt x="317" y="1678"/>
                </a:cubicBezTo>
                <a:cubicBezTo>
                  <a:pt x="446" y="1829"/>
                  <a:pt x="703" y="1867"/>
                  <a:pt x="862" y="1860"/>
                </a:cubicBezTo>
                <a:cubicBezTo>
                  <a:pt x="1021" y="1853"/>
                  <a:pt x="1195" y="1754"/>
                  <a:pt x="1270" y="1633"/>
                </a:cubicBezTo>
                <a:cubicBezTo>
                  <a:pt x="1345" y="1512"/>
                  <a:pt x="1338" y="1255"/>
                  <a:pt x="1315" y="1134"/>
                </a:cubicBezTo>
                <a:cubicBezTo>
                  <a:pt x="1292" y="1013"/>
                  <a:pt x="1217" y="945"/>
                  <a:pt x="1134" y="907"/>
                </a:cubicBezTo>
                <a:cubicBezTo>
                  <a:pt x="1051" y="869"/>
                  <a:pt x="899" y="877"/>
                  <a:pt x="816" y="907"/>
                </a:cubicBezTo>
                <a:cubicBezTo>
                  <a:pt x="733" y="937"/>
                  <a:pt x="635" y="1021"/>
                  <a:pt x="635" y="1089"/>
                </a:cubicBezTo>
                <a:cubicBezTo>
                  <a:pt x="635" y="1157"/>
                  <a:pt x="771" y="1308"/>
                  <a:pt x="816" y="1315"/>
                </a:cubicBezTo>
                <a:cubicBezTo>
                  <a:pt x="861" y="1322"/>
                  <a:pt x="899" y="1179"/>
                  <a:pt x="907" y="1134"/>
                </a:cubicBezTo>
                <a:cubicBezTo>
                  <a:pt x="915" y="1089"/>
                  <a:pt x="888" y="1066"/>
                  <a:pt x="862" y="1043"/>
                </a:cubicBezTo>
              </a:path>
            </a:pathLst>
          </a:custGeom>
          <a:noFill/>
          <a:ln w="25400">
            <a:solidFill>
              <a:schemeClr val="bg1">
                <a:lumMod val="95000"/>
              </a:schemeClr>
            </a:solidFill>
            <a:round/>
            <a:headEnd/>
            <a:tailEnd/>
          </a:ln>
        </p:spPr>
        <p:txBody>
          <a:bodyPr/>
          <a:lstStyle/>
          <a:p>
            <a:endParaRPr lang="es-V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28596" y="5000636"/>
            <a:ext cx="8183880" cy="1051560"/>
          </a:xfrm>
        </p:spPr>
        <p:txBody>
          <a:bodyPr/>
          <a:lstStyle/>
          <a:p>
            <a:pPr eaLnBrk="1" hangingPunct="1"/>
            <a:r>
              <a:rPr lang="es-ES" dirty="0" smtClean="0">
                <a:solidFill>
                  <a:srgbClr val="FD321D"/>
                </a:solidFill>
              </a:rPr>
              <a:t>Los Teselados</a:t>
            </a:r>
          </a:p>
        </p:txBody>
      </p:sp>
      <p:sp>
        <p:nvSpPr>
          <p:cNvPr id="11267" name="AutoShape 3"/>
          <p:cNvSpPr>
            <a:spLocks noChangeArrowheads="1"/>
          </p:cNvSpPr>
          <p:nvPr/>
        </p:nvSpPr>
        <p:spPr bwMode="auto">
          <a:xfrm>
            <a:off x="857224" y="857232"/>
            <a:ext cx="1944688" cy="1655763"/>
          </a:xfrm>
          <a:prstGeom prst="hexagon">
            <a:avLst>
              <a:gd name="adj" fmla="val 29362"/>
              <a:gd name="vf" fmla="val 115470"/>
            </a:avLst>
          </a:prstGeom>
          <a:solidFill>
            <a:srgbClr val="00FF00"/>
          </a:solidFill>
          <a:ln w="28575" algn="ctr">
            <a:solidFill>
              <a:srgbClr val="339966"/>
            </a:solidFill>
            <a:miter lim="800000"/>
            <a:headEnd/>
            <a:tailEnd/>
          </a:ln>
        </p:spPr>
        <p:txBody>
          <a:bodyPr wrap="none" anchor="ctr"/>
          <a:lstStyle/>
          <a:p>
            <a:endParaRPr lang="es-VE"/>
          </a:p>
        </p:txBody>
      </p:sp>
      <p:sp>
        <p:nvSpPr>
          <p:cNvPr id="11268" name="AutoShape 4"/>
          <p:cNvSpPr>
            <a:spLocks noChangeArrowheads="1"/>
          </p:cNvSpPr>
          <p:nvPr/>
        </p:nvSpPr>
        <p:spPr bwMode="auto">
          <a:xfrm>
            <a:off x="785786" y="2500306"/>
            <a:ext cx="2016125" cy="1728787"/>
          </a:xfrm>
          <a:prstGeom prst="hexagon">
            <a:avLst>
              <a:gd name="adj" fmla="val 29155"/>
              <a:gd name="vf" fmla="val 115470"/>
            </a:avLst>
          </a:prstGeom>
          <a:solidFill>
            <a:srgbClr val="00FF00"/>
          </a:solidFill>
          <a:ln w="9525" algn="ctr">
            <a:solidFill>
              <a:schemeClr val="tx1"/>
            </a:solidFill>
            <a:miter lim="800000"/>
            <a:headEnd/>
            <a:tailEnd/>
          </a:ln>
        </p:spPr>
        <p:txBody>
          <a:bodyPr wrap="none" anchor="ctr"/>
          <a:lstStyle/>
          <a:p>
            <a:endParaRPr lang="es-VE"/>
          </a:p>
        </p:txBody>
      </p:sp>
      <p:sp>
        <p:nvSpPr>
          <p:cNvPr id="11269" name="AutoShape 5"/>
          <p:cNvSpPr>
            <a:spLocks noChangeArrowheads="1"/>
          </p:cNvSpPr>
          <p:nvPr/>
        </p:nvSpPr>
        <p:spPr bwMode="auto">
          <a:xfrm>
            <a:off x="3786182" y="2500306"/>
            <a:ext cx="2016125" cy="1728787"/>
          </a:xfrm>
          <a:prstGeom prst="hexagon">
            <a:avLst>
              <a:gd name="adj" fmla="val 29155"/>
              <a:gd name="vf" fmla="val 115470"/>
            </a:avLst>
          </a:prstGeom>
          <a:solidFill>
            <a:srgbClr val="00FF00"/>
          </a:solidFill>
          <a:ln w="9525" algn="ctr">
            <a:solidFill>
              <a:schemeClr val="tx1"/>
            </a:solidFill>
            <a:miter lim="800000"/>
            <a:headEnd/>
            <a:tailEnd/>
          </a:ln>
        </p:spPr>
        <p:txBody>
          <a:bodyPr wrap="none" anchor="ctr"/>
          <a:lstStyle/>
          <a:p>
            <a:endParaRPr lang="es-VE"/>
          </a:p>
        </p:txBody>
      </p:sp>
      <p:sp>
        <p:nvSpPr>
          <p:cNvPr id="11270" name="AutoShape 6"/>
          <p:cNvSpPr>
            <a:spLocks noChangeArrowheads="1"/>
          </p:cNvSpPr>
          <p:nvPr/>
        </p:nvSpPr>
        <p:spPr bwMode="auto">
          <a:xfrm>
            <a:off x="2285984" y="3357562"/>
            <a:ext cx="2016125" cy="1728787"/>
          </a:xfrm>
          <a:prstGeom prst="hexagon">
            <a:avLst>
              <a:gd name="adj" fmla="val 29155"/>
              <a:gd name="vf" fmla="val 115470"/>
            </a:avLst>
          </a:prstGeom>
          <a:solidFill>
            <a:srgbClr val="00FF00"/>
          </a:solidFill>
          <a:ln w="9525" algn="ctr">
            <a:solidFill>
              <a:schemeClr val="tx1"/>
            </a:solidFill>
            <a:miter lim="800000"/>
            <a:headEnd/>
            <a:tailEnd/>
          </a:ln>
        </p:spPr>
        <p:txBody>
          <a:bodyPr wrap="none" anchor="ctr"/>
          <a:lstStyle/>
          <a:p>
            <a:endParaRPr lang="es-VE"/>
          </a:p>
        </p:txBody>
      </p:sp>
      <p:sp>
        <p:nvSpPr>
          <p:cNvPr id="11271" name="AutoShape 7"/>
          <p:cNvSpPr>
            <a:spLocks noChangeArrowheads="1"/>
          </p:cNvSpPr>
          <p:nvPr/>
        </p:nvSpPr>
        <p:spPr bwMode="auto">
          <a:xfrm>
            <a:off x="3786182" y="785794"/>
            <a:ext cx="2016125" cy="1728788"/>
          </a:xfrm>
          <a:prstGeom prst="hexagon">
            <a:avLst>
              <a:gd name="adj" fmla="val 29155"/>
              <a:gd name="vf" fmla="val 115470"/>
            </a:avLst>
          </a:prstGeom>
          <a:solidFill>
            <a:srgbClr val="00FF00"/>
          </a:solidFill>
          <a:ln w="9525" algn="ctr">
            <a:solidFill>
              <a:schemeClr val="tx1"/>
            </a:solidFill>
            <a:miter lim="800000"/>
            <a:headEnd/>
            <a:tailEnd/>
          </a:ln>
        </p:spPr>
        <p:txBody>
          <a:bodyPr wrap="none" anchor="ctr"/>
          <a:lstStyle/>
          <a:p>
            <a:endParaRPr lang="es-VE"/>
          </a:p>
        </p:txBody>
      </p:sp>
      <p:sp>
        <p:nvSpPr>
          <p:cNvPr id="11272" name="AutoShape 8"/>
          <p:cNvSpPr>
            <a:spLocks noChangeArrowheads="1"/>
          </p:cNvSpPr>
          <p:nvPr/>
        </p:nvSpPr>
        <p:spPr bwMode="auto">
          <a:xfrm>
            <a:off x="2285984" y="1643050"/>
            <a:ext cx="2016125" cy="1728788"/>
          </a:xfrm>
          <a:prstGeom prst="hexagon">
            <a:avLst>
              <a:gd name="adj" fmla="val 29155"/>
              <a:gd name="vf" fmla="val 115470"/>
            </a:avLst>
          </a:prstGeom>
          <a:solidFill>
            <a:srgbClr val="00FF00"/>
          </a:solidFill>
          <a:ln w="9525" algn="ctr">
            <a:solidFill>
              <a:schemeClr val="tx1"/>
            </a:solidFill>
            <a:miter lim="800000"/>
            <a:headEnd/>
            <a:tailEnd/>
          </a:ln>
        </p:spPr>
        <p:txBody>
          <a:bodyPr wrap="none" anchor="ctr"/>
          <a:lstStyle/>
          <a:p>
            <a:endParaRPr lang="es-VE"/>
          </a:p>
        </p:txBody>
      </p:sp>
      <p:sp>
        <p:nvSpPr>
          <p:cNvPr id="11273" name="AutoShape 9"/>
          <p:cNvSpPr>
            <a:spLocks noChangeArrowheads="1"/>
          </p:cNvSpPr>
          <p:nvPr/>
        </p:nvSpPr>
        <p:spPr bwMode="auto">
          <a:xfrm>
            <a:off x="5286380" y="1643050"/>
            <a:ext cx="2016125" cy="1728788"/>
          </a:xfrm>
          <a:prstGeom prst="hexagon">
            <a:avLst>
              <a:gd name="adj" fmla="val 29155"/>
              <a:gd name="vf" fmla="val 115470"/>
            </a:avLst>
          </a:prstGeom>
          <a:solidFill>
            <a:srgbClr val="00FF00"/>
          </a:solidFill>
          <a:ln w="9525" algn="ctr">
            <a:solidFill>
              <a:schemeClr val="tx1"/>
            </a:solidFill>
            <a:miter lim="800000"/>
            <a:headEnd/>
            <a:tailEnd/>
          </a:ln>
        </p:spPr>
        <p:txBody>
          <a:bodyPr wrap="none" anchor="ctr"/>
          <a:lstStyle/>
          <a:p>
            <a:endParaRPr lang="es-VE"/>
          </a:p>
        </p:txBody>
      </p:sp>
      <p:sp>
        <p:nvSpPr>
          <p:cNvPr id="11274" name="AutoShape 10"/>
          <p:cNvSpPr>
            <a:spLocks noChangeArrowheads="1"/>
          </p:cNvSpPr>
          <p:nvPr/>
        </p:nvSpPr>
        <p:spPr bwMode="auto">
          <a:xfrm>
            <a:off x="5286380" y="3357562"/>
            <a:ext cx="2016125" cy="1728787"/>
          </a:xfrm>
          <a:prstGeom prst="hexagon">
            <a:avLst>
              <a:gd name="adj" fmla="val 29155"/>
              <a:gd name="vf" fmla="val 115470"/>
            </a:avLst>
          </a:prstGeom>
          <a:solidFill>
            <a:srgbClr val="00FF00"/>
          </a:solidFill>
          <a:ln w="9525" algn="ctr">
            <a:solidFill>
              <a:schemeClr val="tx1"/>
            </a:solidFill>
            <a:miter lim="800000"/>
            <a:headEnd/>
            <a:tailEnd/>
          </a:ln>
        </p:spPr>
        <p:txBody>
          <a:bodyPr wrap="none" anchor="ctr"/>
          <a:lstStyle/>
          <a:p>
            <a:endParaRPr lang="es-VE"/>
          </a:p>
        </p:txBody>
      </p:sp>
      <p:sp>
        <p:nvSpPr>
          <p:cNvPr id="11" name="10 Marcador de número de diapositiva"/>
          <p:cNvSpPr>
            <a:spLocks noGrp="1"/>
          </p:cNvSpPr>
          <p:nvPr>
            <p:ph type="sldNum" sz="quarter" idx="12"/>
          </p:nvPr>
        </p:nvSpPr>
        <p:spPr/>
        <p:txBody>
          <a:bodyPr/>
          <a:lstStyle/>
          <a:p>
            <a:pPr>
              <a:defRPr/>
            </a:pPr>
            <a:fld id="{58DD1D58-1D4C-4E12-B88D-91F8D30A9BDF}" type="slidenum">
              <a:rPr lang="es-ES" smtClean="0"/>
              <a:pPr>
                <a:defRPr/>
              </a:pPr>
              <a:t>41</a:t>
            </a:fld>
            <a:endParaRPr lang="es-ES"/>
          </a:p>
        </p:txBody>
      </p:sp>
      <p:sp>
        <p:nvSpPr>
          <p:cNvPr id="12" name="11 Marcador de pie de página"/>
          <p:cNvSpPr>
            <a:spLocks noGrp="1"/>
          </p:cNvSpPr>
          <p:nvPr>
            <p:ph type="ftr" sz="quarter" idx="11"/>
          </p:nvPr>
        </p:nvSpPr>
        <p:spPr/>
        <p:txBody>
          <a:bodyPr/>
          <a:lstStyle/>
          <a:p>
            <a:pPr>
              <a:defRPr/>
            </a:pPr>
            <a:r>
              <a:rPr lang="es-ES" smtClean="0"/>
              <a:t>Francisco Rivero Mendoza</a:t>
            </a: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500" decel="50000" fill="hold">
                                          <p:stCondLst>
                                            <p:cond delay="0"/>
                                          </p:stCondLst>
                                        </p:cTn>
                                        <p:tgtEl>
                                          <p:spTgt spid="1126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126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1266"/>
                                        </p:tgtEl>
                                        <p:attrNameLst>
                                          <p:attrName>ppt_w</p:attrName>
                                        </p:attrNameLst>
                                      </p:cBhvr>
                                      <p:tavLst>
                                        <p:tav tm="0">
                                          <p:val>
                                            <p:strVal val="#ppt_w*.05"/>
                                          </p:val>
                                        </p:tav>
                                        <p:tav tm="100000">
                                          <p:val>
                                            <p:strVal val="#ppt_w"/>
                                          </p:val>
                                        </p:tav>
                                      </p:tavLst>
                                    </p:anim>
                                    <p:anim calcmode="lin" valueType="num">
                                      <p:cBhvr>
                                        <p:cTn id="10" dur="1000" fill="hold"/>
                                        <p:tgtEl>
                                          <p:spTgt spid="1126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126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126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126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126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2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26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27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27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27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27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27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animBg="1"/>
      <p:bldP spid="11268" grpId="0" animBg="1"/>
      <p:bldP spid="11269" grpId="0" animBg="1"/>
      <p:bldP spid="11270" grpId="0" animBg="1"/>
      <p:bldP spid="11271" grpId="0" animBg="1"/>
      <p:bldP spid="11272" grpId="0" animBg="1"/>
      <p:bldP spid="11273" grpId="0" animBg="1"/>
      <p:bldP spid="1127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normAutofit fontScale="90000"/>
          </a:bodyPr>
          <a:lstStyle/>
          <a:p>
            <a:pPr eaLnBrk="1" hangingPunct="1"/>
            <a:r>
              <a:rPr lang="es-VE" sz="4000" dirty="0" smtClean="0">
                <a:solidFill>
                  <a:srgbClr val="000000"/>
                </a:solidFill>
              </a:rPr>
              <a:t>El Mundo maravilloso de M. </a:t>
            </a:r>
            <a:r>
              <a:rPr lang="es-VE" sz="4000" dirty="0" err="1" smtClean="0">
                <a:solidFill>
                  <a:srgbClr val="000000"/>
                </a:solidFill>
              </a:rPr>
              <a:t>Escher</a:t>
            </a:r>
            <a:endParaRPr lang="es-VE" sz="4000" dirty="0" smtClean="0">
              <a:solidFill>
                <a:srgbClr val="000000"/>
              </a:solidFill>
            </a:endParaRPr>
          </a:p>
        </p:txBody>
      </p:sp>
      <p:sp>
        <p:nvSpPr>
          <p:cNvPr id="53251" name="Rectangle 7"/>
          <p:cNvSpPr>
            <a:spLocks noGrp="1" noChangeArrowheads="1"/>
          </p:cNvSpPr>
          <p:nvPr>
            <p:ph type="body" sz="half" idx="1"/>
          </p:nvPr>
        </p:nvSpPr>
        <p:spPr/>
        <p:txBody>
          <a:bodyPr>
            <a:normAutofit fontScale="85000" lnSpcReduction="20000"/>
          </a:bodyPr>
          <a:lstStyle/>
          <a:p>
            <a:pPr eaLnBrk="1" hangingPunct="1"/>
            <a:endParaRPr lang="es-VE" sz="2800" dirty="0" smtClean="0"/>
          </a:p>
          <a:p>
            <a:pPr eaLnBrk="1" hangingPunct="1"/>
            <a:r>
              <a:rPr lang="es-VE" dirty="0" smtClean="0"/>
              <a:t>Uno de los más exitosos artistas que han hecho un verdadero Arte Matemático es el pintor holandés </a:t>
            </a:r>
            <a:r>
              <a:rPr lang="es-VE" dirty="0" err="1" smtClean="0"/>
              <a:t>Maurits</a:t>
            </a:r>
            <a:r>
              <a:rPr lang="es-VE" dirty="0" smtClean="0"/>
              <a:t> </a:t>
            </a:r>
            <a:r>
              <a:rPr lang="es-VE" dirty="0" err="1" smtClean="0"/>
              <a:t>M</a:t>
            </a:r>
            <a:r>
              <a:rPr lang="es-VE" dirty="0" smtClean="0"/>
              <a:t>. </a:t>
            </a:r>
            <a:r>
              <a:rPr lang="es-VE" dirty="0" err="1" smtClean="0"/>
              <a:t>Escher</a:t>
            </a:r>
            <a:r>
              <a:rPr lang="es-VE" dirty="0" smtClean="0"/>
              <a:t> ( 1899-1972).</a:t>
            </a:r>
          </a:p>
          <a:p>
            <a:pPr eaLnBrk="1" hangingPunct="1"/>
            <a:r>
              <a:rPr lang="es-VE" sz="2800" dirty="0" smtClean="0"/>
              <a:t>Construyó </a:t>
            </a:r>
            <a:r>
              <a:rPr lang="es-VE" sz="2800" dirty="0" smtClean="0"/>
              <a:t>teselados del plano, muy artísticos, con figuras que representan seres vivos.</a:t>
            </a:r>
            <a:endParaRPr lang="es-ES" sz="2800" dirty="0" smtClean="0"/>
          </a:p>
        </p:txBody>
      </p:sp>
      <p:pic>
        <p:nvPicPr>
          <p:cNvPr id="53252" name="Picture 5" descr="1946-horsemen"/>
          <p:cNvPicPr>
            <a:picLocks noGrp="1" noChangeAspect="1" noChangeArrowheads="1"/>
          </p:cNvPicPr>
          <p:nvPr>
            <p:ph type="clipArt" sz="half" idx="2"/>
          </p:nvPr>
        </p:nvPicPr>
        <p:blipFill>
          <a:blip r:embed="rId2"/>
          <a:stretch>
            <a:fillRect/>
          </a:stretch>
        </p:blipFill>
        <p:spPr>
          <a:xfrm>
            <a:off x="4648200" y="1655291"/>
            <a:ext cx="4038600" cy="4415781"/>
          </a:xfrm>
          <a:noFill/>
        </p:spPr>
      </p:pic>
      <p:sp>
        <p:nvSpPr>
          <p:cNvPr id="5" name="4 Marcador de número de diapositiva"/>
          <p:cNvSpPr>
            <a:spLocks noGrp="1"/>
          </p:cNvSpPr>
          <p:nvPr>
            <p:ph type="sldNum" sz="quarter" idx="12"/>
          </p:nvPr>
        </p:nvSpPr>
        <p:spPr/>
        <p:txBody>
          <a:bodyPr/>
          <a:lstStyle/>
          <a:p>
            <a:pPr>
              <a:defRPr/>
            </a:pPr>
            <a:fld id="{7ED5731B-6077-4EC6-9C1B-0D2D683BF2D4}" type="slidenum">
              <a:rPr lang="es-ES" smtClean="0"/>
              <a:pPr>
                <a:defRPr/>
              </a:pPr>
              <a:t>42</a:t>
            </a:fld>
            <a:endParaRPr lang="es-ES"/>
          </a:p>
        </p:txBody>
      </p:sp>
      <p:sp>
        <p:nvSpPr>
          <p:cNvPr id="6" name="5 Marcador de pie de página"/>
          <p:cNvSpPr>
            <a:spLocks noGrp="1"/>
          </p:cNvSpPr>
          <p:nvPr>
            <p:ph type="ftr" sz="quarter" idx="11"/>
          </p:nvPr>
        </p:nvSpPr>
        <p:spPr/>
        <p:txBody>
          <a:bodyPr/>
          <a:lstStyle/>
          <a:p>
            <a:pPr>
              <a:defRPr/>
            </a:pPr>
            <a:r>
              <a:rPr lang="es-ES" smtClean="0"/>
              <a:t>Francisco Rivero Mendoza</a:t>
            </a:r>
            <a:endParaRPr lang="es-E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dirty="0" smtClean="0"/>
              <a:t>Los teselados  pentagonales</a:t>
            </a:r>
            <a:endParaRPr lang="es-VE" dirty="0"/>
          </a:p>
        </p:txBody>
      </p:sp>
      <p:sp>
        <p:nvSpPr>
          <p:cNvPr id="3" name="2 Marcador de texto"/>
          <p:cNvSpPr>
            <a:spLocks noGrp="1"/>
          </p:cNvSpPr>
          <p:nvPr>
            <p:ph type="body" sz="half" idx="1"/>
          </p:nvPr>
        </p:nvSpPr>
        <p:spPr>
          <a:xfrm>
            <a:off x="457200" y="1600201"/>
            <a:ext cx="7686700" cy="1042982"/>
          </a:xfrm>
        </p:spPr>
        <p:txBody>
          <a:bodyPr>
            <a:normAutofit fontScale="92500"/>
          </a:bodyPr>
          <a:lstStyle/>
          <a:p>
            <a:r>
              <a:rPr lang="es-VE" dirty="0" smtClean="0"/>
              <a:t>Se han descubierto 14 tipos de teselados pentagonales con pentágonos irregulares</a:t>
            </a:r>
          </a:p>
          <a:p>
            <a:pPr>
              <a:buNone/>
            </a:pPr>
            <a:endParaRPr lang="es-VE" dirty="0"/>
          </a:p>
        </p:txBody>
      </p:sp>
      <p:pic>
        <p:nvPicPr>
          <p:cNvPr id="7" name="6 Marcador de imágenes prediseñadas" descr="cairo.JPG"/>
          <p:cNvPicPr>
            <a:picLocks noGrp="1" noChangeAspect="1"/>
          </p:cNvPicPr>
          <p:nvPr>
            <p:ph type="clipArt" sz="half" idx="2"/>
          </p:nvPr>
        </p:nvPicPr>
        <p:blipFill>
          <a:blip r:embed="rId2"/>
          <a:stretch>
            <a:fillRect/>
          </a:stretch>
        </p:blipFill>
        <p:spPr>
          <a:xfrm>
            <a:off x="1714480" y="2500306"/>
            <a:ext cx="5068771" cy="3197225"/>
          </a:xfrm>
        </p:spPr>
      </p:pic>
      <p:sp>
        <p:nvSpPr>
          <p:cNvPr id="5" name="4 Marcador de pie de página"/>
          <p:cNvSpPr>
            <a:spLocks noGrp="1"/>
          </p:cNvSpPr>
          <p:nvPr>
            <p:ph type="ftr" sz="quarter" idx="11"/>
          </p:nvPr>
        </p:nvSpPr>
        <p:spPr/>
        <p:txBody>
          <a:bodyPr/>
          <a:lstStyle/>
          <a:p>
            <a:pPr>
              <a:defRPr/>
            </a:pPr>
            <a:r>
              <a:rPr lang="es-ES" smtClean="0"/>
              <a:t>Francisco Rivero Mendoza</a:t>
            </a:r>
            <a:endParaRPr lang="es-ES"/>
          </a:p>
        </p:txBody>
      </p:sp>
      <p:sp>
        <p:nvSpPr>
          <p:cNvPr id="6" name="5 Marcador de número de diapositiva"/>
          <p:cNvSpPr>
            <a:spLocks noGrp="1"/>
          </p:cNvSpPr>
          <p:nvPr>
            <p:ph type="sldNum" sz="quarter" idx="12"/>
          </p:nvPr>
        </p:nvSpPr>
        <p:spPr/>
        <p:txBody>
          <a:bodyPr/>
          <a:lstStyle/>
          <a:p>
            <a:pPr>
              <a:defRPr/>
            </a:pPr>
            <a:fld id="{7ED5731B-6077-4EC6-9C1B-0D2D683BF2D4}" type="slidenum">
              <a:rPr lang="es-ES" smtClean="0"/>
              <a:pPr>
                <a:defRPr/>
              </a:pPr>
              <a:t>43</a:t>
            </a:fld>
            <a:endParaRPr lang="es-E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eaLnBrk="1" hangingPunct="1"/>
            <a:r>
              <a:rPr lang="es-ES" sz="4000" dirty="0" smtClean="0">
                <a:solidFill>
                  <a:srgbClr val="FD321D"/>
                </a:solidFill>
              </a:rPr>
              <a:t>Una matemática amateur.</a:t>
            </a:r>
            <a:r>
              <a:rPr lang="es-ES" sz="4000" dirty="0" smtClean="0">
                <a:solidFill>
                  <a:srgbClr val="FD321D"/>
                </a:solidFill>
              </a:rPr>
              <a:t/>
            </a:r>
            <a:br>
              <a:rPr lang="es-ES" sz="4000" dirty="0" smtClean="0">
                <a:solidFill>
                  <a:srgbClr val="FD321D"/>
                </a:solidFill>
              </a:rPr>
            </a:br>
            <a:endParaRPr lang="es-ES" sz="4000" dirty="0" smtClean="0">
              <a:solidFill>
                <a:srgbClr val="FD321D"/>
              </a:solidFill>
            </a:endParaRPr>
          </a:p>
        </p:txBody>
      </p:sp>
      <p:sp>
        <p:nvSpPr>
          <p:cNvPr id="12293" name="Rectangle 5"/>
          <p:cNvSpPr>
            <a:spLocks noGrp="1" noChangeArrowheads="1"/>
          </p:cNvSpPr>
          <p:nvPr>
            <p:ph type="body" sz="half" idx="1"/>
          </p:nvPr>
        </p:nvSpPr>
        <p:spPr/>
        <p:txBody>
          <a:bodyPr>
            <a:normAutofit fontScale="92500" lnSpcReduction="10000"/>
          </a:bodyPr>
          <a:lstStyle/>
          <a:p>
            <a:pPr eaLnBrk="1" hangingPunct="1"/>
            <a:r>
              <a:rPr lang="es-VE" sz="2400" dirty="0" smtClean="0"/>
              <a:t>De acuerdo a los investigadores se pensaba que solo había 10 teselados del plano con pentágonos. </a:t>
            </a:r>
          </a:p>
          <a:p>
            <a:pPr eaLnBrk="1" hangingPunct="1"/>
            <a:r>
              <a:rPr lang="es-VE" sz="2400" dirty="0" smtClean="0"/>
              <a:t>En 1975, </a:t>
            </a:r>
            <a:r>
              <a:rPr lang="es-VE" sz="2400" dirty="0" smtClean="0"/>
              <a:t>La </a:t>
            </a:r>
            <a:r>
              <a:rPr lang="es-VE" sz="2400" dirty="0" smtClean="0"/>
              <a:t>Sra. </a:t>
            </a:r>
            <a:r>
              <a:rPr lang="es-VE" sz="2400" dirty="0" err="1" smtClean="0"/>
              <a:t>Marjorie</a:t>
            </a:r>
            <a:r>
              <a:rPr lang="es-VE" sz="2400" dirty="0" smtClean="0"/>
              <a:t> Rice </a:t>
            </a:r>
            <a:r>
              <a:rPr lang="es-VE" sz="2400" dirty="0" smtClean="0"/>
              <a:t>de Florida, descubrió </a:t>
            </a:r>
            <a:r>
              <a:rPr lang="es-VE" sz="2400" dirty="0" smtClean="0"/>
              <a:t>cuatro de ellas.</a:t>
            </a:r>
          </a:p>
          <a:p>
            <a:pPr eaLnBrk="1" hangingPunct="1"/>
            <a:r>
              <a:rPr lang="es-VE" sz="2400" dirty="0" smtClean="0"/>
              <a:t>Ella no es un matemático profesional, sino, tan sólo, un ama de casa que hace unas colchas muy bonitas.</a:t>
            </a:r>
            <a:endParaRPr lang="es-ES" sz="2400" dirty="0" smtClean="0"/>
          </a:p>
        </p:txBody>
      </p:sp>
      <p:pic>
        <p:nvPicPr>
          <p:cNvPr id="12291" name="Picture 3" descr="butterflies"/>
          <p:cNvPicPr>
            <a:picLocks noGrp="1" noChangeAspect="1" noChangeArrowheads="1"/>
          </p:cNvPicPr>
          <p:nvPr>
            <p:ph type="clipArt" sz="half" idx="2"/>
          </p:nvPr>
        </p:nvPicPr>
        <p:blipFill>
          <a:blip r:embed="rId3"/>
          <a:stretch>
            <a:fillRect/>
          </a:stretch>
        </p:blipFill>
        <p:spPr>
          <a:xfrm>
            <a:off x="4648200" y="1626418"/>
            <a:ext cx="4038600" cy="4473526"/>
          </a:xfrm>
          <a:noFill/>
        </p:spPr>
      </p:pic>
      <p:sp>
        <p:nvSpPr>
          <p:cNvPr id="6" name="5 Marcador de número de diapositiva"/>
          <p:cNvSpPr>
            <a:spLocks noGrp="1"/>
          </p:cNvSpPr>
          <p:nvPr>
            <p:ph type="sldNum" sz="quarter" idx="12"/>
          </p:nvPr>
        </p:nvSpPr>
        <p:spPr/>
        <p:txBody>
          <a:bodyPr/>
          <a:lstStyle/>
          <a:p>
            <a:pPr>
              <a:defRPr/>
            </a:pPr>
            <a:fld id="{7ED5731B-6077-4EC6-9C1B-0D2D683BF2D4}" type="slidenum">
              <a:rPr lang="es-ES" smtClean="0"/>
              <a:pPr>
                <a:defRPr/>
              </a:pPr>
              <a:t>44</a:t>
            </a:fld>
            <a:endParaRPr lang="es-ES"/>
          </a:p>
        </p:txBody>
      </p:sp>
      <p:sp>
        <p:nvSpPr>
          <p:cNvPr id="7" name="6 Marcador de pie de página"/>
          <p:cNvSpPr>
            <a:spLocks noGrp="1"/>
          </p:cNvSpPr>
          <p:nvPr>
            <p:ph type="ftr" sz="quarter" idx="11"/>
          </p:nvPr>
        </p:nvSpPr>
        <p:spPr/>
        <p:txBody>
          <a:bodyPr/>
          <a:lstStyle/>
          <a:p>
            <a:pPr>
              <a:defRPr/>
            </a:pPr>
            <a:r>
              <a:rPr lang="es-ES" smtClean="0"/>
              <a:t>Francisco Rivero Mendoza</a:t>
            </a: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checkerboard(across)">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2293">
                                            <p:txEl>
                                              <p:pRg st="0" end="0"/>
                                            </p:txEl>
                                          </p:spTgt>
                                        </p:tgtEl>
                                        <p:attrNameLst>
                                          <p:attrName>style.visibility</p:attrName>
                                        </p:attrNameLst>
                                      </p:cBhvr>
                                      <p:to>
                                        <p:strVal val="visible"/>
                                      </p:to>
                                    </p:set>
                                    <p:anim calcmode="lin" valueType="num">
                                      <p:cBhvr additive="base">
                                        <p:cTn id="12" dur="500" fill="hold"/>
                                        <p:tgtEl>
                                          <p:spTgt spid="12293">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229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12293">
                                            <p:txEl>
                                              <p:pRg st="1" end="1"/>
                                            </p:txEl>
                                          </p:spTgt>
                                        </p:tgtEl>
                                        <p:attrNameLst>
                                          <p:attrName>style.visibility</p:attrName>
                                        </p:attrNameLst>
                                      </p:cBhvr>
                                      <p:to>
                                        <p:strVal val="visible"/>
                                      </p:to>
                                    </p:set>
                                    <p:anim calcmode="lin" valueType="num">
                                      <p:cBhvr additive="base">
                                        <p:cTn id="18" dur="500" fill="hold"/>
                                        <p:tgtEl>
                                          <p:spTgt spid="12293">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229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2293">
                                            <p:txEl>
                                              <p:pRg st="2" end="2"/>
                                            </p:txEl>
                                          </p:spTgt>
                                        </p:tgtEl>
                                        <p:attrNameLst>
                                          <p:attrName>style.visibility</p:attrName>
                                        </p:attrNameLst>
                                      </p:cBhvr>
                                      <p:to>
                                        <p:strVal val="visible"/>
                                      </p:to>
                                    </p:set>
                                    <p:anim calcmode="lin" valueType="num">
                                      <p:cBhvr additive="base">
                                        <p:cTn id="24" dur="500" fill="hold"/>
                                        <p:tgtEl>
                                          <p:spTgt spid="12293">
                                            <p:txEl>
                                              <p:pRg st="2" end="2"/>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229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12291"/>
                                        </p:tgtEl>
                                        <p:attrNameLst>
                                          <p:attrName>style.visibility</p:attrName>
                                        </p:attrNameLst>
                                      </p:cBhvr>
                                      <p:to>
                                        <p:strVal val="visible"/>
                                      </p:to>
                                    </p:set>
                                    <p:anim calcmode="lin" valueType="num">
                                      <p:cBhvr additive="base">
                                        <p:cTn id="30" dur="500" fill="hold"/>
                                        <p:tgtEl>
                                          <p:spTgt spid="12291"/>
                                        </p:tgtEl>
                                        <p:attrNameLst>
                                          <p:attrName>ppt_x</p:attrName>
                                        </p:attrNameLst>
                                      </p:cBhvr>
                                      <p:tavLst>
                                        <p:tav tm="0">
                                          <p:val>
                                            <p:strVal val="0-#ppt_w/2"/>
                                          </p:val>
                                        </p:tav>
                                        <p:tav tm="100000">
                                          <p:val>
                                            <p:strVal val="#ppt_x"/>
                                          </p:val>
                                        </p:tav>
                                      </p:tavLst>
                                    </p:anim>
                                    <p:anim calcmode="lin" valueType="num">
                                      <p:cBhvr additive="base">
                                        <p:cTn id="31" dur="500" fill="hold"/>
                                        <p:tgtEl>
                                          <p:spTgt spid="122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P spid="12293"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pPr eaLnBrk="1" hangingPunct="1"/>
            <a:r>
              <a:rPr lang="es-VE" sz="4000" dirty="0" smtClean="0"/>
              <a:t>Un teselado misteriosa: Pentágonos de </a:t>
            </a:r>
            <a:r>
              <a:rPr lang="es-VE" sz="4000" dirty="0" err="1" smtClean="0"/>
              <a:t>Durero</a:t>
            </a:r>
            <a:endParaRPr lang="es-VE" sz="4000" dirty="0" smtClean="0"/>
          </a:p>
        </p:txBody>
      </p:sp>
      <p:pic>
        <p:nvPicPr>
          <p:cNvPr id="55299" name="Picture 5" descr="image005"/>
          <p:cNvPicPr>
            <a:picLocks noGrp="1" noChangeAspect="1" noChangeArrowheads="1"/>
          </p:cNvPicPr>
          <p:nvPr>
            <p:ph idx="1"/>
          </p:nvPr>
        </p:nvPicPr>
        <p:blipFill>
          <a:blip r:embed="rId2"/>
          <a:stretch>
            <a:fillRect/>
          </a:stretch>
        </p:blipFill>
        <p:spPr>
          <a:xfrm>
            <a:off x="2071670" y="525836"/>
            <a:ext cx="4714907" cy="4514272"/>
          </a:xfrm>
          <a:noFill/>
        </p:spPr>
      </p:pic>
      <p:sp>
        <p:nvSpPr>
          <p:cNvPr id="4" name="3 Marcador de número de diapositiva"/>
          <p:cNvSpPr>
            <a:spLocks noGrp="1"/>
          </p:cNvSpPr>
          <p:nvPr>
            <p:ph type="sldNum" sz="quarter" idx="12"/>
          </p:nvPr>
        </p:nvSpPr>
        <p:spPr/>
        <p:txBody>
          <a:bodyPr/>
          <a:lstStyle/>
          <a:p>
            <a:pPr>
              <a:defRPr/>
            </a:pPr>
            <a:fld id="{58DD1D58-1D4C-4E12-B88D-91F8D30A9BDF}" type="slidenum">
              <a:rPr lang="es-ES" smtClean="0"/>
              <a:pPr>
                <a:defRPr/>
              </a:pPr>
              <a:t>45</a:t>
            </a:fld>
            <a:endParaRPr lang="es-ES"/>
          </a:p>
        </p:txBody>
      </p:sp>
      <p:sp>
        <p:nvSpPr>
          <p:cNvPr id="5" name="4 Marcador de pie de página"/>
          <p:cNvSpPr>
            <a:spLocks noGrp="1"/>
          </p:cNvSpPr>
          <p:nvPr>
            <p:ph type="ftr" sz="quarter" idx="11"/>
          </p:nvPr>
        </p:nvSpPr>
        <p:spPr/>
        <p:txBody>
          <a:bodyPr/>
          <a:lstStyle/>
          <a:p>
            <a:pPr>
              <a:defRPr/>
            </a:pPr>
            <a:r>
              <a:rPr lang="es-ES" smtClean="0"/>
              <a:t>Francisco Rivero Mendoza</a:t>
            </a:r>
            <a:endParaRPr lang="es-E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pPr eaLnBrk="1" hangingPunct="1"/>
            <a:r>
              <a:rPr lang="es-VE" sz="4000" dirty="0" smtClean="0"/>
              <a:t>Teselados no </a:t>
            </a:r>
            <a:r>
              <a:rPr lang="es-VE" sz="4000" dirty="0" smtClean="0"/>
              <a:t>periódicos</a:t>
            </a:r>
            <a:r>
              <a:rPr lang="es-VE" sz="4000" dirty="0" smtClean="0"/>
              <a:t>: Diagramas de </a:t>
            </a:r>
            <a:r>
              <a:rPr lang="es-VE" sz="4000" dirty="0" err="1" smtClean="0"/>
              <a:t>Penrose</a:t>
            </a:r>
            <a:endParaRPr lang="es-VE" sz="4000" dirty="0" smtClean="0"/>
          </a:p>
        </p:txBody>
      </p:sp>
      <p:pic>
        <p:nvPicPr>
          <p:cNvPr id="57347" name="Picture 5" descr="0528"/>
          <p:cNvPicPr>
            <a:picLocks noGrp="1" noChangeAspect="1" noChangeArrowheads="1"/>
          </p:cNvPicPr>
          <p:nvPr>
            <p:ph idx="1"/>
          </p:nvPr>
        </p:nvPicPr>
        <p:blipFill>
          <a:blip r:embed="rId2"/>
          <a:srcRect/>
          <a:stretch>
            <a:fillRect/>
          </a:stretch>
        </p:blipFill>
        <p:spPr>
          <a:xfrm>
            <a:off x="2071670" y="1071546"/>
            <a:ext cx="5357850" cy="3603154"/>
          </a:xfrm>
          <a:noFill/>
        </p:spPr>
      </p:pic>
      <p:sp>
        <p:nvSpPr>
          <p:cNvPr id="4" name="3 Marcador de número de diapositiva"/>
          <p:cNvSpPr>
            <a:spLocks noGrp="1"/>
          </p:cNvSpPr>
          <p:nvPr>
            <p:ph type="sldNum" sz="quarter" idx="12"/>
          </p:nvPr>
        </p:nvSpPr>
        <p:spPr/>
        <p:txBody>
          <a:bodyPr/>
          <a:lstStyle/>
          <a:p>
            <a:pPr>
              <a:defRPr/>
            </a:pPr>
            <a:fld id="{58DD1D58-1D4C-4E12-B88D-91F8D30A9BDF}" type="slidenum">
              <a:rPr lang="es-ES" smtClean="0"/>
              <a:pPr>
                <a:defRPr/>
              </a:pPr>
              <a:t>46</a:t>
            </a:fld>
            <a:endParaRPr lang="es-ES"/>
          </a:p>
        </p:txBody>
      </p:sp>
      <p:sp>
        <p:nvSpPr>
          <p:cNvPr id="5" name="4 Marcador de pie de página"/>
          <p:cNvSpPr>
            <a:spLocks noGrp="1"/>
          </p:cNvSpPr>
          <p:nvPr>
            <p:ph type="ftr" sz="quarter" idx="11"/>
          </p:nvPr>
        </p:nvSpPr>
        <p:spPr/>
        <p:txBody>
          <a:bodyPr/>
          <a:lstStyle/>
          <a:p>
            <a:pPr>
              <a:defRPr/>
            </a:pPr>
            <a:r>
              <a:rPr lang="es-ES" smtClean="0"/>
              <a:t>Francisco Rivero Mendoza</a:t>
            </a:r>
            <a:endParaRPr lang="es-E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dirty="0" smtClean="0"/>
              <a:t>Las celosías</a:t>
            </a:r>
            <a:endParaRPr lang="es-VE" dirty="0"/>
          </a:p>
        </p:txBody>
      </p:sp>
      <p:sp>
        <p:nvSpPr>
          <p:cNvPr id="3" name="2 Marcador de texto"/>
          <p:cNvSpPr>
            <a:spLocks noGrp="1"/>
          </p:cNvSpPr>
          <p:nvPr>
            <p:ph type="body" sz="half" idx="1"/>
          </p:nvPr>
        </p:nvSpPr>
        <p:spPr/>
        <p:txBody>
          <a:bodyPr>
            <a:normAutofit fontScale="92500" lnSpcReduction="20000"/>
          </a:bodyPr>
          <a:lstStyle/>
          <a:p>
            <a:r>
              <a:rPr lang="es-VE" dirty="0" smtClean="0"/>
              <a:t>La decoración de superficies planas con patrones geométricos que se repiten, es un viejo arte, guiado por el orden y la matemática.</a:t>
            </a:r>
          </a:p>
          <a:p>
            <a:r>
              <a:rPr lang="es-VE" dirty="0" smtClean="0"/>
              <a:t> Fue conocido por los árabes, desde el siglo XIV y lo usaron pintores, arquitectos y artesanos. </a:t>
            </a:r>
          </a:p>
          <a:p>
            <a:endParaRPr lang="es-VE" dirty="0"/>
          </a:p>
        </p:txBody>
      </p:sp>
      <p:sp>
        <p:nvSpPr>
          <p:cNvPr id="5" name="4 Marcador de pie de página"/>
          <p:cNvSpPr>
            <a:spLocks noGrp="1"/>
          </p:cNvSpPr>
          <p:nvPr>
            <p:ph type="ftr" sz="quarter" idx="11"/>
          </p:nvPr>
        </p:nvSpPr>
        <p:spPr/>
        <p:txBody>
          <a:bodyPr/>
          <a:lstStyle/>
          <a:p>
            <a:pPr>
              <a:defRPr/>
            </a:pPr>
            <a:r>
              <a:rPr lang="es-ES" smtClean="0"/>
              <a:t>Francisco Rivero Mendoza</a:t>
            </a:r>
            <a:endParaRPr lang="es-ES"/>
          </a:p>
        </p:txBody>
      </p:sp>
      <p:sp>
        <p:nvSpPr>
          <p:cNvPr id="6" name="5 Marcador de número de diapositiva"/>
          <p:cNvSpPr>
            <a:spLocks noGrp="1"/>
          </p:cNvSpPr>
          <p:nvPr>
            <p:ph type="sldNum" sz="quarter" idx="12"/>
          </p:nvPr>
        </p:nvSpPr>
        <p:spPr/>
        <p:txBody>
          <a:bodyPr/>
          <a:lstStyle/>
          <a:p>
            <a:pPr>
              <a:defRPr/>
            </a:pPr>
            <a:fld id="{A3AEC4B5-53F9-4B45-8A9B-3DB1A4EA6888}" type="slidenum">
              <a:rPr lang="es-ES" smtClean="0"/>
              <a:pPr>
                <a:defRPr/>
              </a:pPr>
              <a:t>47</a:t>
            </a:fld>
            <a:endParaRPr lang="es-ES"/>
          </a:p>
        </p:txBody>
      </p:sp>
      <p:pic>
        <p:nvPicPr>
          <p:cNvPr id="9" name="8 Marcador de contenido" descr="arabe 11.png"/>
          <p:cNvPicPr>
            <a:picLocks noGrp="1" noChangeAspect="1"/>
          </p:cNvPicPr>
          <p:nvPr>
            <p:ph sz="half" idx="2"/>
          </p:nvPr>
        </p:nvPicPr>
        <p:blipFill>
          <a:blip r:embed="rId2"/>
          <a:stretch>
            <a:fillRect/>
          </a:stretch>
        </p:blipFill>
        <p:spPr>
          <a:xfrm>
            <a:off x="4500562" y="1785926"/>
            <a:ext cx="4038600" cy="3230880"/>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dirty="0" smtClean="0"/>
              <a:t>El Arte simétrico digital.</a:t>
            </a:r>
            <a:endParaRPr lang="es-VE" dirty="0"/>
          </a:p>
        </p:txBody>
      </p:sp>
      <p:sp>
        <p:nvSpPr>
          <p:cNvPr id="3" name="2 Marcador de texto"/>
          <p:cNvSpPr>
            <a:spLocks noGrp="1"/>
          </p:cNvSpPr>
          <p:nvPr>
            <p:ph type="body" sz="half" idx="1"/>
          </p:nvPr>
        </p:nvSpPr>
        <p:spPr/>
        <p:txBody>
          <a:bodyPr>
            <a:normAutofit fontScale="92500"/>
          </a:bodyPr>
          <a:lstStyle/>
          <a:p>
            <a:r>
              <a:rPr lang="es-VE" dirty="0" smtClean="0"/>
              <a:t>Se pueden crear bonitas celosías con el computador, que tienen todos los tipos de simetrías.</a:t>
            </a:r>
          </a:p>
          <a:p>
            <a:r>
              <a:rPr lang="es-VE" dirty="0" smtClean="0"/>
              <a:t>Después se pueden colorear e intervenir con formas caóticas, para crear algo de arte. </a:t>
            </a:r>
            <a:endParaRPr lang="es-VE" dirty="0"/>
          </a:p>
        </p:txBody>
      </p:sp>
      <p:pic>
        <p:nvPicPr>
          <p:cNvPr id="7" name="6 Marcador de contenido" descr="jojoto 2.PNG"/>
          <p:cNvPicPr>
            <a:picLocks noGrp="1" noChangeAspect="1"/>
          </p:cNvPicPr>
          <p:nvPr>
            <p:ph sz="half" idx="2"/>
          </p:nvPr>
        </p:nvPicPr>
        <p:blipFill>
          <a:blip r:embed="rId2"/>
          <a:stretch>
            <a:fillRect/>
          </a:stretch>
        </p:blipFill>
        <p:spPr>
          <a:xfrm>
            <a:off x="4500562" y="1857364"/>
            <a:ext cx="4038600" cy="3230880"/>
          </a:xfrm>
        </p:spPr>
      </p:pic>
      <p:sp>
        <p:nvSpPr>
          <p:cNvPr id="5" name="4 Marcador de pie de página"/>
          <p:cNvSpPr>
            <a:spLocks noGrp="1"/>
          </p:cNvSpPr>
          <p:nvPr>
            <p:ph type="ftr" sz="quarter" idx="11"/>
          </p:nvPr>
        </p:nvSpPr>
        <p:spPr/>
        <p:txBody>
          <a:bodyPr/>
          <a:lstStyle/>
          <a:p>
            <a:pPr>
              <a:defRPr/>
            </a:pPr>
            <a:r>
              <a:rPr lang="es-ES" smtClean="0"/>
              <a:t>Francisco Rivero Mendoza</a:t>
            </a:r>
            <a:endParaRPr lang="es-ES"/>
          </a:p>
        </p:txBody>
      </p:sp>
      <p:sp>
        <p:nvSpPr>
          <p:cNvPr id="6" name="5 Marcador de número de diapositiva"/>
          <p:cNvSpPr>
            <a:spLocks noGrp="1"/>
          </p:cNvSpPr>
          <p:nvPr>
            <p:ph type="sldNum" sz="quarter" idx="12"/>
          </p:nvPr>
        </p:nvSpPr>
        <p:spPr/>
        <p:txBody>
          <a:bodyPr/>
          <a:lstStyle/>
          <a:p>
            <a:pPr>
              <a:defRPr/>
            </a:pPr>
            <a:fld id="{A3AEC4B5-53F9-4B45-8A9B-3DB1A4EA6888}" type="slidenum">
              <a:rPr lang="es-ES" smtClean="0"/>
              <a:pPr>
                <a:defRPr/>
              </a:pPr>
              <a:t>48</a:t>
            </a:fld>
            <a:endParaRPr lang="es-E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98662" name="Picture 6" descr="cats3"/>
          <p:cNvPicPr>
            <a:picLocks noGrp="1" noChangeAspect="1" noChangeArrowheads="1" noCrop="1"/>
          </p:cNvPicPr>
          <p:nvPr>
            <p:ph/>
          </p:nvPr>
        </p:nvPicPr>
        <p:blipFill>
          <a:blip r:embed="rId2"/>
          <a:srcRect/>
          <a:stretch>
            <a:fillRect/>
          </a:stretch>
        </p:blipFill>
        <p:spPr>
          <a:xfrm>
            <a:off x="1476375" y="1330325"/>
            <a:ext cx="5759450" cy="4043363"/>
          </a:xfrm>
          <a:noFill/>
        </p:spPr>
      </p:pic>
      <p:sp>
        <p:nvSpPr>
          <p:cNvPr id="198659" name="Rectangle 3"/>
          <p:cNvSpPr>
            <a:spLocks noGrp="1" noChangeArrowheads="1"/>
          </p:cNvSpPr>
          <p:nvPr>
            <p:ph type="body" idx="4294967295"/>
          </p:nvPr>
        </p:nvSpPr>
        <p:spPr>
          <a:xfrm>
            <a:off x="0" y="1600200"/>
            <a:ext cx="8229600" cy="4525963"/>
          </a:xfrm>
        </p:spPr>
        <p:txBody>
          <a:bodyPr/>
          <a:lstStyle/>
          <a:p>
            <a:pPr algn="ctr" eaLnBrk="1" hangingPunct="1"/>
            <a:r>
              <a:rPr lang="es-VE" sz="6000" smtClean="0"/>
              <a:t>Muchas gracias</a:t>
            </a:r>
            <a:endParaRPr lang="es-ES" sz="6000" smtClean="0"/>
          </a:p>
        </p:txBody>
      </p:sp>
      <p:sp>
        <p:nvSpPr>
          <p:cNvPr id="4" name="3 Marcador de número de diapositiva"/>
          <p:cNvSpPr>
            <a:spLocks noGrp="1"/>
          </p:cNvSpPr>
          <p:nvPr>
            <p:ph type="sldNum" sz="quarter" idx="12"/>
          </p:nvPr>
        </p:nvSpPr>
        <p:spPr/>
        <p:txBody>
          <a:bodyPr/>
          <a:lstStyle/>
          <a:p>
            <a:pPr>
              <a:defRPr/>
            </a:pPr>
            <a:fld id="{13C2B707-31CD-49AA-A256-8DD9EDAE3DAE}" type="slidenum">
              <a:rPr lang="es-ES" smtClean="0"/>
              <a:pPr>
                <a:defRPr/>
              </a:pPr>
              <a:t>49</a:t>
            </a:fld>
            <a:endParaRPr lang="es-ES"/>
          </a:p>
        </p:txBody>
      </p:sp>
      <p:sp>
        <p:nvSpPr>
          <p:cNvPr id="5" name="4 Marcador de pie de página"/>
          <p:cNvSpPr>
            <a:spLocks noGrp="1"/>
          </p:cNvSpPr>
          <p:nvPr>
            <p:ph type="ftr" sz="quarter" idx="11"/>
          </p:nvPr>
        </p:nvSpPr>
        <p:spPr/>
        <p:txBody>
          <a:bodyPr/>
          <a:lstStyle/>
          <a:p>
            <a:pPr>
              <a:defRPr/>
            </a:pPr>
            <a:r>
              <a:rPr lang="es-ES" smtClean="0"/>
              <a:t>Francisco Rivero Mendoza</a:t>
            </a: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98659">
                                            <p:txEl>
                                              <p:pRg st="0" end="0"/>
                                            </p:txEl>
                                          </p:spTgt>
                                        </p:tgtEl>
                                        <p:attrNameLst>
                                          <p:attrName>style.visibility</p:attrName>
                                        </p:attrNameLst>
                                      </p:cBhvr>
                                      <p:to>
                                        <p:strVal val="visible"/>
                                      </p:to>
                                    </p:set>
                                    <p:animEffect transition="in" filter="slide(fromBottom)">
                                      <p:cBhvr>
                                        <p:cTn id="7" dur="500"/>
                                        <p:tgtEl>
                                          <p:spTgt spid="1986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98662"/>
                                        </p:tgtEl>
                                        <p:attrNameLst>
                                          <p:attrName>style.visibility</p:attrName>
                                        </p:attrNameLst>
                                      </p:cBhvr>
                                      <p:to>
                                        <p:strVal val="visible"/>
                                      </p:to>
                                    </p:set>
                                    <p:animEffect transition="in" filter="fade">
                                      <p:cBhvr>
                                        <p:cTn id="12" dur="1000"/>
                                        <p:tgtEl>
                                          <p:spTgt spid="198662"/>
                                        </p:tgtEl>
                                      </p:cBhvr>
                                    </p:animEffect>
                                    <p:anim calcmode="lin" valueType="num">
                                      <p:cBhvr>
                                        <p:cTn id="13" dur="1000" fill="hold"/>
                                        <p:tgtEl>
                                          <p:spTgt spid="198662"/>
                                        </p:tgtEl>
                                        <p:attrNameLst>
                                          <p:attrName>ppt_x</p:attrName>
                                        </p:attrNameLst>
                                      </p:cBhvr>
                                      <p:tavLst>
                                        <p:tav tm="0">
                                          <p:val>
                                            <p:strVal val="#ppt_x"/>
                                          </p:val>
                                        </p:tav>
                                        <p:tav tm="100000">
                                          <p:val>
                                            <p:strVal val="#ppt_x"/>
                                          </p:val>
                                        </p:tav>
                                      </p:tavLst>
                                    </p:anim>
                                    <p:anim calcmode="lin" valueType="num">
                                      <p:cBhvr>
                                        <p:cTn id="14" dur="1000" fill="hold"/>
                                        <p:tgtEl>
                                          <p:spTgt spid="1986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eaLnBrk="1" hangingPunct="1"/>
            <a:r>
              <a:rPr lang="es-VE" dirty="0" smtClean="0">
                <a:solidFill>
                  <a:srgbClr val="CC3300"/>
                </a:solidFill>
              </a:rPr>
              <a:t>Matemáticas – Arte: Objetivos comunes ( Formales).</a:t>
            </a:r>
            <a:endParaRPr lang="es-ES" dirty="0" smtClean="0">
              <a:solidFill>
                <a:srgbClr val="CC3300"/>
              </a:solidFill>
            </a:endParaRPr>
          </a:p>
        </p:txBody>
      </p:sp>
      <p:sp>
        <p:nvSpPr>
          <p:cNvPr id="135171" name="Rectangle 3"/>
          <p:cNvSpPr>
            <a:spLocks noGrp="1" noChangeArrowheads="1"/>
          </p:cNvSpPr>
          <p:nvPr>
            <p:ph idx="1"/>
          </p:nvPr>
        </p:nvSpPr>
        <p:spPr/>
        <p:txBody>
          <a:bodyPr>
            <a:normAutofit/>
          </a:bodyPr>
          <a:lstStyle/>
          <a:p>
            <a:pPr eaLnBrk="1" hangingPunct="1"/>
            <a:r>
              <a:rPr lang="es-VE" sz="3200" dirty="0" smtClean="0">
                <a:solidFill>
                  <a:srgbClr val="CC3300"/>
                </a:solidFill>
              </a:rPr>
              <a:t>Conocimiento del espacio tiempo.</a:t>
            </a:r>
          </a:p>
          <a:p>
            <a:pPr eaLnBrk="1" hangingPunct="1"/>
            <a:r>
              <a:rPr lang="es-VE" sz="3200" dirty="0" smtClean="0">
                <a:solidFill>
                  <a:srgbClr val="CC3300"/>
                </a:solidFill>
              </a:rPr>
              <a:t>Búsqueda de patrones que se repiten.</a:t>
            </a:r>
          </a:p>
          <a:p>
            <a:pPr eaLnBrk="1" hangingPunct="1"/>
            <a:r>
              <a:rPr lang="es-VE" sz="3200" dirty="0" smtClean="0">
                <a:solidFill>
                  <a:srgbClr val="CC3300"/>
                </a:solidFill>
              </a:rPr>
              <a:t>El uso de la Métrica.</a:t>
            </a:r>
          </a:p>
          <a:p>
            <a:r>
              <a:rPr lang="es-VE" sz="3200" dirty="0" smtClean="0">
                <a:solidFill>
                  <a:srgbClr val="CC3300"/>
                </a:solidFill>
              </a:rPr>
              <a:t>Búsqueda de un ideal de belleza.</a:t>
            </a:r>
          </a:p>
          <a:p>
            <a:pPr eaLnBrk="1" hangingPunct="1"/>
            <a:r>
              <a:rPr lang="es-VE" sz="3200" dirty="0" smtClean="0">
                <a:solidFill>
                  <a:srgbClr val="CC3300"/>
                </a:solidFill>
              </a:rPr>
              <a:t>Comunicación de ideas complejas.</a:t>
            </a:r>
            <a:endParaRPr lang="es-ES" sz="3200" dirty="0" smtClean="0">
              <a:solidFill>
                <a:srgbClr val="CC3300"/>
              </a:solidFill>
            </a:endParaRPr>
          </a:p>
        </p:txBody>
      </p:sp>
      <p:sp>
        <p:nvSpPr>
          <p:cNvPr id="5" name="4 Marcador de número de diapositiva"/>
          <p:cNvSpPr>
            <a:spLocks noGrp="1"/>
          </p:cNvSpPr>
          <p:nvPr>
            <p:ph type="sldNum" sz="quarter" idx="12"/>
          </p:nvPr>
        </p:nvSpPr>
        <p:spPr/>
        <p:txBody>
          <a:bodyPr/>
          <a:lstStyle/>
          <a:p>
            <a:pPr>
              <a:defRPr/>
            </a:pPr>
            <a:fld id="{58DD1D58-1D4C-4E12-B88D-91F8D30A9BDF}" type="slidenum">
              <a:rPr lang="es-ES" smtClean="0"/>
              <a:pPr>
                <a:defRPr/>
              </a:pPr>
              <a:t>5</a:t>
            </a:fld>
            <a:endParaRPr lang="es-ES"/>
          </a:p>
        </p:txBody>
      </p:sp>
      <p:sp>
        <p:nvSpPr>
          <p:cNvPr id="6" name="5 Marcador de pie de página"/>
          <p:cNvSpPr>
            <a:spLocks noGrp="1"/>
          </p:cNvSpPr>
          <p:nvPr>
            <p:ph type="ftr" sz="quarter" idx="11"/>
          </p:nvPr>
        </p:nvSpPr>
        <p:spPr/>
        <p:txBody>
          <a:bodyPr/>
          <a:lstStyle/>
          <a:p>
            <a:pPr>
              <a:defRPr/>
            </a:pPr>
            <a:r>
              <a:rPr lang="es-ES" smtClean="0"/>
              <a:t>Francisco Rivero Mendoza</a:t>
            </a: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5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517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517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517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5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1"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p:txBody>
          <a:bodyPr/>
          <a:lstStyle/>
          <a:p>
            <a:pPr eaLnBrk="1" hangingPunct="1"/>
            <a:r>
              <a:rPr lang="es-VE" smtClean="0">
                <a:solidFill>
                  <a:srgbClr val="CC3300"/>
                </a:solidFill>
              </a:rPr>
              <a:t>Matemáticas y Poesía.</a:t>
            </a:r>
          </a:p>
        </p:txBody>
      </p:sp>
      <p:sp>
        <p:nvSpPr>
          <p:cNvPr id="66563" name="Rectangle 1027"/>
          <p:cNvSpPr>
            <a:spLocks noGrp="1" noChangeArrowheads="1"/>
          </p:cNvSpPr>
          <p:nvPr>
            <p:ph idx="1"/>
          </p:nvPr>
        </p:nvSpPr>
        <p:spPr/>
        <p:txBody>
          <a:bodyPr/>
          <a:lstStyle/>
          <a:p>
            <a:pPr>
              <a:buFontTx/>
              <a:buNone/>
            </a:pPr>
            <a:r>
              <a:rPr lang="es-VE" sz="2800" dirty="0" smtClean="0">
                <a:solidFill>
                  <a:srgbClr val="CC3300"/>
                </a:solidFill>
              </a:rPr>
              <a:t>La guacharaca de Apure</a:t>
            </a:r>
          </a:p>
          <a:p>
            <a:pPr>
              <a:buFontTx/>
              <a:buNone/>
            </a:pPr>
            <a:r>
              <a:rPr lang="es-VE" sz="2800" dirty="0" smtClean="0">
                <a:solidFill>
                  <a:srgbClr val="CC3300"/>
                </a:solidFill>
              </a:rPr>
              <a:t>Le dijo al pájaro vaco</a:t>
            </a:r>
          </a:p>
          <a:p>
            <a:pPr>
              <a:buFontTx/>
              <a:buNone/>
            </a:pPr>
            <a:r>
              <a:rPr lang="es-VE" sz="2800" dirty="0" smtClean="0">
                <a:solidFill>
                  <a:srgbClr val="CC3300"/>
                </a:solidFill>
              </a:rPr>
              <a:t>Préstame tu candelita</a:t>
            </a:r>
          </a:p>
          <a:p>
            <a:pPr>
              <a:buFontTx/>
              <a:buNone/>
            </a:pPr>
            <a:r>
              <a:rPr lang="es-VE" sz="2800" dirty="0" smtClean="0">
                <a:solidFill>
                  <a:srgbClr val="CC3300"/>
                </a:solidFill>
              </a:rPr>
              <a:t>Para encender mi tabaco</a:t>
            </a:r>
          </a:p>
          <a:p>
            <a:pPr>
              <a:buFontTx/>
              <a:buNone/>
            </a:pPr>
            <a:endParaRPr lang="es-VE" sz="2800" dirty="0" smtClean="0">
              <a:solidFill>
                <a:srgbClr val="CC3300"/>
              </a:solidFill>
            </a:endParaRPr>
          </a:p>
          <a:p>
            <a:pPr>
              <a:buFontTx/>
              <a:buNone/>
            </a:pPr>
            <a:r>
              <a:rPr lang="es-VE" sz="2800" dirty="0" smtClean="0">
                <a:solidFill>
                  <a:srgbClr val="CC3300"/>
                </a:solidFill>
              </a:rPr>
              <a:t>Alberto </a:t>
            </a:r>
            <a:r>
              <a:rPr lang="es-VE" sz="2800" dirty="0" err="1" smtClean="0">
                <a:solidFill>
                  <a:srgbClr val="CC3300"/>
                </a:solidFill>
              </a:rPr>
              <a:t>Arvelo</a:t>
            </a:r>
            <a:r>
              <a:rPr lang="es-VE" sz="2800" dirty="0" smtClean="0">
                <a:solidFill>
                  <a:srgbClr val="CC3300"/>
                </a:solidFill>
              </a:rPr>
              <a:t> </a:t>
            </a:r>
            <a:r>
              <a:rPr lang="es-VE" sz="2800" dirty="0" err="1" smtClean="0">
                <a:solidFill>
                  <a:srgbClr val="CC3300"/>
                </a:solidFill>
              </a:rPr>
              <a:t>Torrealba</a:t>
            </a:r>
            <a:endParaRPr lang="es-VE" sz="2800" dirty="0" smtClean="0">
              <a:solidFill>
                <a:srgbClr val="CC3300"/>
              </a:solidFill>
            </a:endParaRPr>
          </a:p>
        </p:txBody>
      </p:sp>
      <p:sp>
        <p:nvSpPr>
          <p:cNvPr id="6" name="5 Marcador de número de diapositiva"/>
          <p:cNvSpPr>
            <a:spLocks noGrp="1"/>
          </p:cNvSpPr>
          <p:nvPr>
            <p:ph type="sldNum" sz="quarter" idx="12"/>
          </p:nvPr>
        </p:nvSpPr>
        <p:spPr/>
        <p:txBody>
          <a:bodyPr/>
          <a:lstStyle/>
          <a:p>
            <a:pPr>
              <a:defRPr/>
            </a:pPr>
            <a:fld id="{58DD1D58-1D4C-4E12-B88D-91F8D30A9BDF}" type="slidenum">
              <a:rPr lang="es-ES" smtClean="0"/>
              <a:pPr>
                <a:defRPr/>
              </a:pPr>
              <a:t>6</a:t>
            </a:fld>
            <a:endParaRPr lang="es-ES"/>
          </a:p>
        </p:txBody>
      </p:sp>
      <p:sp>
        <p:nvSpPr>
          <p:cNvPr id="7" name="6 Marcador de pie de página"/>
          <p:cNvSpPr>
            <a:spLocks noGrp="1"/>
          </p:cNvSpPr>
          <p:nvPr>
            <p:ph type="ftr" sz="quarter" idx="11"/>
          </p:nvPr>
        </p:nvSpPr>
        <p:spPr/>
        <p:txBody>
          <a:bodyPr/>
          <a:lstStyle/>
          <a:p>
            <a:pPr>
              <a:defRPr/>
            </a:pPr>
            <a:r>
              <a:rPr lang="es-ES" smtClean="0"/>
              <a:t>Francisco Rivero Mendoza</a:t>
            </a: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 calcmode="lin" valueType="num">
                                      <p:cBhvr>
                                        <p:cTn id="7" dur="1000" fill="hold"/>
                                        <p:tgtEl>
                                          <p:spTgt spid="6656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656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656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656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66563">
                                            <p:txEl>
                                              <p:pRg st="1" end="1"/>
                                            </p:txEl>
                                          </p:spTgt>
                                        </p:tgtEl>
                                        <p:attrNameLst>
                                          <p:attrName>style.visibility</p:attrName>
                                        </p:attrNameLst>
                                      </p:cBhvr>
                                      <p:to>
                                        <p:strVal val="visible"/>
                                      </p:to>
                                    </p:set>
                                    <p:anim calcmode="lin" valueType="num">
                                      <p:cBhvr>
                                        <p:cTn id="15" dur="1000" fill="hold"/>
                                        <p:tgtEl>
                                          <p:spTgt spid="6656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6656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6656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6656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66563">
                                            <p:txEl>
                                              <p:pRg st="2" end="2"/>
                                            </p:txEl>
                                          </p:spTgt>
                                        </p:tgtEl>
                                        <p:attrNameLst>
                                          <p:attrName>style.visibility</p:attrName>
                                        </p:attrNameLst>
                                      </p:cBhvr>
                                      <p:to>
                                        <p:strVal val="visible"/>
                                      </p:to>
                                    </p:set>
                                    <p:anim calcmode="lin" valueType="num">
                                      <p:cBhvr>
                                        <p:cTn id="23" dur="1000" fill="hold"/>
                                        <p:tgtEl>
                                          <p:spTgt spid="6656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6656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6656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6656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66563">
                                            <p:txEl>
                                              <p:pRg st="3" end="3"/>
                                            </p:txEl>
                                          </p:spTgt>
                                        </p:tgtEl>
                                        <p:attrNameLst>
                                          <p:attrName>style.visibility</p:attrName>
                                        </p:attrNameLst>
                                      </p:cBhvr>
                                      <p:to>
                                        <p:strVal val="visible"/>
                                      </p:to>
                                    </p:set>
                                    <p:anim calcmode="lin" valueType="num">
                                      <p:cBhvr>
                                        <p:cTn id="31" dur="1000" fill="hold"/>
                                        <p:tgtEl>
                                          <p:spTgt spid="6656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6656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6656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6656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66563">
                                            <p:txEl>
                                              <p:pRg st="5" end="5"/>
                                            </p:txEl>
                                          </p:spTgt>
                                        </p:tgtEl>
                                        <p:attrNameLst>
                                          <p:attrName>style.visibility</p:attrName>
                                        </p:attrNameLst>
                                      </p:cBhvr>
                                      <p:to>
                                        <p:strVal val="visible"/>
                                      </p:to>
                                    </p:set>
                                    <p:anim calcmode="lin" valueType="num">
                                      <p:cBhvr>
                                        <p:cTn id="39" dur="1000" fill="hold"/>
                                        <p:tgtEl>
                                          <p:spTgt spid="6656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6656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66563">
                                            <p:txEl>
                                              <p:pRg st="5" end="5"/>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66563">
                                            <p:txEl>
                                              <p:pRg st="5" end="5"/>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s-VE" dirty="0" smtClean="0">
                <a:solidFill>
                  <a:srgbClr val="CC3300"/>
                </a:solidFill>
              </a:rPr>
              <a:t>Relaciones líricas</a:t>
            </a:r>
          </a:p>
        </p:txBody>
      </p:sp>
      <p:sp>
        <p:nvSpPr>
          <p:cNvPr id="67587" name="Rectangle 3"/>
          <p:cNvSpPr>
            <a:spLocks noGrp="1" noChangeArrowheads="1"/>
          </p:cNvSpPr>
          <p:nvPr>
            <p:ph idx="1"/>
          </p:nvPr>
        </p:nvSpPr>
        <p:spPr/>
        <p:txBody>
          <a:bodyPr/>
          <a:lstStyle/>
          <a:p>
            <a:pPr eaLnBrk="1" hangingPunct="1"/>
            <a:r>
              <a:rPr lang="es-VE" dirty="0" smtClean="0">
                <a:solidFill>
                  <a:srgbClr val="CC3300"/>
                </a:solidFill>
              </a:rPr>
              <a:t>En su estructura, la poesía tiene algo de matemáticas en la periodicidad, tanto de las sensaciones fonéticas ( rima) como de acentos ( ritmo).</a:t>
            </a:r>
          </a:p>
          <a:p>
            <a:pPr eaLnBrk="1" hangingPunct="1"/>
            <a:r>
              <a:rPr lang="es-VE" dirty="0" smtClean="0">
                <a:solidFill>
                  <a:srgbClr val="006600"/>
                </a:solidFill>
              </a:rPr>
              <a:t>La gua </a:t>
            </a:r>
            <a:r>
              <a:rPr lang="es-VE" dirty="0" err="1" smtClean="0">
                <a:solidFill>
                  <a:srgbClr val="006600"/>
                </a:solidFill>
              </a:rPr>
              <a:t>cha</a:t>
            </a:r>
            <a:r>
              <a:rPr lang="es-VE" dirty="0" smtClean="0">
                <a:solidFill>
                  <a:srgbClr val="006600"/>
                </a:solidFill>
              </a:rPr>
              <a:t> </a:t>
            </a:r>
            <a:r>
              <a:rPr lang="es-VE" dirty="0" err="1" smtClean="0">
                <a:solidFill>
                  <a:srgbClr val="FF3300"/>
                </a:solidFill>
              </a:rPr>
              <a:t>ra</a:t>
            </a:r>
            <a:r>
              <a:rPr lang="es-VE" dirty="0" smtClean="0">
                <a:solidFill>
                  <a:srgbClr val="006600"/>
                </a:solidFill>
              </a:rPr>
              <a:t> </a:t>
            </a:r>
            <a:r>
              <a:rPr lang="es-VE" dirty="0" err="1" smtClean="0">
                <a:solidFill>
                  <a:srgbClr val="006600"/>
                </a:solidFill>
              </a:rPr>
              <a:t>ca</a:t>
            </a:r>
            <a:r>
              <a:rPr lang="es-VE" dirty="0" smtClean="0">
                <a:solidFill>
                  <a:srgbClr val="006600"/>
                </a:solidFill>
              </a:rPr>
              <a:t> </a:t>
            </a:r>
            <a:r>
              <a:rPr lang="es-VE" dirty="0" err="1" smtClean="0">
                <a:solidFill>
                  <a:srgbClr val="006600"/>
                </a:solidFill>
              </a:rPr>
              <a:t>dea</a:t>
            </a:r>
            <a:r>
              <a:rPr lang="es-VE" dirty="0" smtClean="0">
                <a:solidFill>
                  <a:srgbClr val="006600"/>
                </a:solidFill>
              </a:rPr>
              <a:t> </a:t>
            </a:r>
            <a:r>
              <a:rPr lang="es-VE" dirty="0" err="1" smtClean="0">
                <a:solidFill>
                  <a:srgbClr val="FF3300"/>
                </a:solidFill>
              </a:rPr>
              <a:t>pu</a:t>
            </a:r>
            <a:r>
              <a:rPr lang="es-VE" dirty="0" smtClean="0">
                <a:solidFill>
                  <a:srgbClr val="006600"/>
                </a:solidFill>
              </a:rPr>
              <a:t> re  00010010</a:t>
            </a:r>
          </a:p>
          <a:p>
            <a:pPr eaLnBrk="1" hangingPunct="1"/>
            <a:r>
              <a:rPr lang="es-VE" dirty="0" smtClean="0">
                <a:solidFill>
                  <a:srgbClr val="006600"/>
                </a:solidFill>
              </a:rPr>
              <a:t>Le dijo al </a:t>
            </a:r>
            <a:r>
              <a:rPr lang="es-VE" dirty="0" err="1" smtClean="0">
                <a:solidFill>
                  <a:srgbClr val="FF3300"/>
                </a:solidFill>
              </a:rPr>
              <a:t>pá</a:t>
            </a:r>
            <a:r>
              <a:rPr lang="es-VE" dirty="0" smtClean="0">
                <a:solidFill>
                  <a:srgbClr val="006600"/>
                </a:solidFill>
              </a:rPr>
              <a:t> </a:t>
            </a:r>
            <a:r>
              <a:rPr lang="es-VE" dirty="0" err="1" smtClean="0">
                <a:solidFill>
                  <a:srgbClr val="006600"/>
                </a:solidFill>
              </a:rPr>
              <a:t>ja</a:t>
            </a:r>
            <a:r>
              <a:rPr lang="es-VE" dirty="0" smtClean="0">
                <a:solidFill>
                  <a:srgbClr val="006600"/>
                </a:solidFill>
              </a:rPr>
              <a:t> ro </a:t>
            </a:r>
            <a:r>
              <a:rPr lang="es-VE" dirty="0" smtClean="0">
                <a:solidFill>
                  <a:srgbClr val="FF3300"/>
                </a:solidFill>
              </a:rPr>
              <a:t>va</a:t>
            </a:r>
            <a:r>
              <a:rPr lang="es-VE" dirty="0" smtClean="0">
                <a:solidFill>
                  <a:srgbClr val="006600"/>
                </a:solidFill>
              </a:rPr>
              <a:t> </a:t>
            </a:r>
            <a:r>
              <a:rPr lang="es-VE" dirty="0" err="1" smtClean="0">
                <a:solidFill>
                  <a:srgbClr val="006600"/>
                </a:solidFill>
              </a:rPr>
              <a:t>co</a:t>
            </a:r>
            <a:r>
              <a:rPr lang="es-VE" dirty="0" smtClean="0">
                <a:solidFill>
                  <a:srgbClr val="006600"/>
                </a:solidFill>
              </a:rPr>
              <a:t>        00010010</a:t>
            </a:r>
          </a:p>
          <a:p>
            <a:pPr eaLnBrk="1" hangingPunct="1"/>
            <a:r>
              <a:rPr lang="es-VE" dirty="0" err="1" smtClean="0">
                <a:solidFill>
                  <a:srgbClr val="FF3300"/>
                </a:solidFill>
              </a:rPr>
              <a:t>Prés</a:t>
            </a:r>
            <a:r>
              <a:rPr lang="es-VE" dirty="0" smtClean="0">
                <a:solidFill>
                  <a:srgbClr val="006600"/>
                </a:solidFill>
              </a:rPr>
              <a:t> </a:t>
            </a:r>
            <a:r>
              <a:rPr lang="es-VE" dirty="0" err="1" smtClean="0">
                <a:solidFill>
                  <a:srgbClr val="006600"/>
                </a:solidFill>
              </a:rPr>
              <a:t>ta</a:t>
            </a:r>
            <a:r>
              <a:rPr lang="es-VE" dirty="0" smtClean="0">
                <a:solidFill>
                  <a:srgbClr val="006600"/>
                </a:solidFill>
              </a:rPr>
              <a:t> me tu can de </a:t>
            </a:r>
            <a:r>
              <a:rPr lang="es-VE" dirty="0" err="1" smtClean="0">
                <a:solidFill>
                  <a:srgbClr val="FF3300"/>
                </a:solidFill>
              </a:rPr>
              <a:t>li</a:t>
            </a:r>
            <a:r>
              <a:rPr lang="es-VE" dirty="0" smtClean="0">
                <a:solidFill>
                  <a:srgbClr val="FF3300"/>
                </a:solidFill>
              </a:rPr>
              <a:t> </a:t>
            </a:r>
            <a:r>
              <a:rPr lang="es-VE" dirty="0" err="1" smtClean="0">
                <a:solidFill>
                  <a:srgbClr val="006600"/>
                </a:solidFill>
              </a:rPr>
              <a:t>ta</a:t>
            </a:r>
            <a:r>
              <a:rPr lang="es-VE" dirty="0" smtClean="0">
                <a:solidFill>
                  <a:srgbClr val="006600"/>
                </a:solidFill>
              </a:rPr>
              <a:t>	10000010</a:t>
            </a:r>
          </a:p>
          <a:p>
            <a:pPr eaLnBrk="1" hangingPunct="1"/>
            <a:r>
              <a:rPr lang="es-VE" dirty="0" smtClean="0">
                <a:solidFill>
                  <a:srgbClr val="006600"/>
                </a:solidFill>
              </a:rPr>
              <a:t>Pa raen </a:t>
            </a:r>
            <a:r>
              <a:rPr lang="es-VE" dirty="0" err="1" smtClean="0">
                <a:solidFill>
                  <a:srgbClr val="006600"/>
                </a:solidFill>
              </a:rPr>
              <a:t>cen</a:t>
            </a:r>
            <a:r>
              <a:rPr lang="es-VE" dirty="0" smtClean="0">
                <a:solidFill>
                  <a:srgbClr val="006600"/>
                </a:solidFill>
              </a:rPr>
              <a:t> </a:t>
            </a:r>
            <a:r>
              <a:rPr lang="es-VE" dirty="0" err="1" smtClean="0">
                <a:solidFill>
                  <a:srgbClr val="FF3300"/>
                </a:solidFill>
              </a:rPr>
              <a:t>der</a:t>
            </a:r>
            <a:r>
              <a:rPr lang="es-VE" dirty="0" smtClean="0">
                <a:solidFill>
                  <a:srgbClr val="006600"/>
                </a:solidFill>
              </a:rPr>
              <a:t> mi </a:t>
            </a:r>
            <a:r>
              <a:rPr lang="es-VE" dirty="0" err="1" smtClean="0">
                <a:solidFill>
                  <a:srgbClr val="006600"/>
                </a:solidFill>
              </a:rPr>
              <a:t>ta</a:t>
            </a:r>
            <a:r>
              <a:rPr lang="es-VE" dirty="0" smtClean="0">
                <a:solidFill>
                  <a:srgbClr val="006600"/>
                </a:solidFill>
              </a:rPr>
              <a:t> </a:t>
            </a:r>
            <a:r>
              <a:rPr lang="es-VE" dirty="0" err="1" smtClean="0">
                <a:solidFill>
                  <a:srgbClr val="FF3300"/>
                </a:solidFill>
              </a:rPr>
              <a:t>ba</a:t>
            </a:r>
            <a:r>
              <a:rPr lang="es-VE" dirty="0" smtClean="0">
                <a:solidFill>
                  <a:srgbClr val="006600"/>
                </a:solidFill>
              </a:rPr>
              <a:t> </a:t>
            </a:r>
            <a:r>
              <a:rPr lang="es-VE" dirty="0" err="1" smtClean="0">
                <a:solidFill>
                  <a:srgbClr val="006600"/>
                </a:solidFill>
              </a:rPr>
              <a:t>co</a:t>
            </a:r>
            <a:r>
              <a:rPr lang="es-VE" dirty="0" smtClean="0">
                <a:solidFill>
                  <a:srgbClr val="006600"/>
                </a:solidFill>
              </a:rPr>
              <a:t>  00010010</a:t>
            </a:r>
          </a:p>
        </p:txBody>
      </p:sp>
      <p:sp>
        <p:nvSpPr>
          <p:cNvPr id="4" name="3 Marcador de número de diapositiva"/>
          <p:cNvSpPr>
            <a:spLocks noGrp="1"/>
          </p:cNvSpPr>
          <p:nvPr>
            <p:ph type="sldNum" sz="quarter" idx="12"/>
          </p:nvPr>
        </p:nvSpPr>
        <p:spPr/>
        <p:txBody>
          <a:bodyPr/>
          <a:lstStyle/>
          <a:p>
            <a:pPr>
              <a:defRPr/>
            </a:pPr>
            <a:fld id="{58DD1D58-1D4C-4E12-B88D-91F8D30A9BDF}" type="slidenum">
              <a:rPr lang="es-ES" smtClean="0"/>
              <a:pPr>
                <a:defRPr/>
              </a:pPr>
              <a:t>7</a:t>
            </a:fld>
            <a:endParaRPr lang="es-ES"/>
          </a:p>
        </p:txBody>
      </p:sp>
      <p:sp>
        <p:nvSpPr>
          <p:cNvPr id="5" name="4 Marcador de pie de página"/>
          <p:cNvSpPr>
            <a:spLocks noGrp="1"/>
          </p:cNvSpPr>
          <p:nvPr>
            <p:ph type="ftr" sz="quarter" idx="11"/>
          </p:nvPr>
        </p:nvSpPr>
        <p:spPr/>
        <p:txBody>
          <a:bodyPr/>
          <a:lstStyle/>
          <a:p>
            <a:pPr>
              <a:defRPr/>
            </a:pPr>
            <a:r>
              <a:rPr lang="es-ES" smtClean="0"/>
              <a:t>Francisco Rivero Mendoza</a:t>
            </a:r>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wipe(up)">
                                      <p:cBhvr>
                                        <p:cTn id="7" dur="500"/>
                                        <p:tgtEl>
                                          <p:spTgt spid="675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7587">
                                            <p:txEl>
                                              <p:pRg st="1" end="1"/>
                                            </p:txEl>
                                          </p:spTgt>
                                        </p:tgtEl>
                                        <p:attrNameLst>
                                          <p:attrName>style.visibility</p:attrName>
                                        </p:attrNameLst>
                                      </p:cBhvr>
                                      <p:to>
                                        <p:strVal val="visible"/>
                                      </p:to>
                                    </p:set>
                                    <p:animEffect transition="in" filter="wipe(up)">
                                      <p:cBhvr>
                                        <p:cTn id="12" dur="500"/>
                                        <p:tgtEl>
                                          <p:spTgt spid="675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7587">
                                            <p:txEl>
                                              <p:pRg st="2" end="2"/>
                                            </p:txEl>
                                          </p:spTgt>
                                        </p:tgtEl>
                                        <p:attrNameLst>
                                          <p:attrName>style.visibility</p:attrName>
                                        </p:attrNameLst>
                                      </p:cBhvr>
                                      <p:to>
                                        <p:strVal val="visible"/>
                                      </p:to>
                                    </p:set>
                                    <p:animEffect transition="in" filter="wipe(up)">
                                      <p:cBhvr>
                                        <p:cTn id="17" dur="500"/>
                                        <p:tgtEl>
                                          <p:spTgt spid="675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7587">
                                            <p:txEl>
                                              <p:pRg st="3" end="3"/>
                                            </p:txEl>
                                          </p:spTgt>
                                        </p:tgtEl>
                                        <p:attrNameLst>
                                          <p:attrName>style.visibility</p:attrName>
                                        </p:attrNameLst>
                                      </p:cBhvr>
                                      <p:to>
                                        <p:strVal val="visible"/>
                                      </p:to>
                                    </p:set>
                                    <p:animEffect transition="in" filter="wipe(up)">
                                      <p:cBhvr>
                                        <p:cTn id="22" dur="500"/>
                                        <p:tgtEl>
                                          <p:spTgt spid="675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67587">
                                            <p:txEl>
                                              <p:pRg st="4" end="4"/>
                                            </p:txEl>
                                          </p:spTgt>
                                        </p:tgtEl>
                                        <p:attrNameLst>
                                          <p:attrName>style.visibility</p:attrName>
                                        </p:attrNameLst>
                                      </p:cBhvr>
                                      <p:to>
                                        <p:strVal val="visible"/>
                                      </p:to>
                                    </p:set>
                                    <p:animEffect transition="in" filter="wipe(up)">
                                      <p:cBhvr>
                                        <p:cTn id="27" dur="500"/>
                                        <p:tgtEl>
                                          <p:spTgt spid="675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s-VE" dirty="0" smtClean="0">
                <a:solidFill>
                  <a:srgbClr val="000000"/>
                </a:solidFill>
              </a:rPr>
              <a:t>Matemáticas y Literatura</a:t>
            </a:r>
          </a:p>
        </p:txBody>
      </p:sp>
      <p:sp>
        <p:nvSpPr>
          <p:cNvPr id="8195" name="Rectangle 3"/>
          <p:cNvSpPr>
            <a:spLocks noGrp="1" noChangeArrowheads="1"/>
          </p:cNvSpPr>
          <p:nvPr>
            <p:ph idx="1"/>
          </p:nvPr>
        </p:nvSpPr>
        <p:spPr/>
        <p:txBody>
          <a:bodyPr>
            <a:normAutofit/>
          </a:bodyPr>
          <a:lstStyle/>
          <a:p>
            <a:pPr eaLnBrk="1" hangingPunct="1">
              <a:lnSpc>
                <a:spcPct val="90000"/>
              </a:lnSpc>
            </a:pPr>
            <a:r>
              <a:rPr lang="es-VE" sz="2400" smtClean="0">
                <a:solidFill>
                  <a:srgbClr val="CC3300"/>
                </a:solidFill>
              </a:rPr>
              <a:t>La matemática enseña también a escribir, si se quiere que la concisión, la claridad,  y la precisión sean cualidades de estilo.</a:t>
            </a:r>
          </a:p>
          <a:p>
            <a:pPr eaLnBrk="1" hangingPunct="1">
              <a:lnSpc>
                <a:spcPct val="90000"/>
              </a:lnSpc>
            </a:pPr>
            <a:r>
              <a:rPr lang="es-VE" sz="2400" smtClean="0">
                <a:solidFill>
                  <a:srgbClr val="CC3300"/>
                </a:solidFill>
              </a:rPr>
              <a:t>El lenguaje matemático obliga a una gimnasia intelectual sumamente intensa.</a:t>
            </a:r>
          </a:p>
          <a:p>
            <a:pPr eaLnBrk="1" hangingPunct="1">
              <a:lnSpc>
                <a:spcPct val="90000"/>
              </a:lnSpc>
            </a:pPr>
            <a:r>
              <a:rPr lang="es-VE" sz="2400" smtClean="0">
                <a:solidFill>
                  <a:srgbClr val="CC3300"/>
                </a:solidFill>
              </a:rPr>
              <a:t>Algunos escritores han usado elementos matemáticos en sus creaciones literarias.</a:t>
            </a:r>
          </a:p>
          <a:p>
            <a:pPr eaLnBrk="1" hangingPunct="1">
              <a:lnSpc>
                <a:spcPct val="90000"/>
              </a:lnSpc>
            </a:pPr>
            <a:endParaRPr lang="es-VE" sz="2400" smtClean="0">
              <a:solidFill>
                <a:srgbClr val="CC3300"/>
              </a:solidFill>
            </a:endParaRPr>
          </a:p>
        </p:txBody>
      </p:sp>
      <p:sp>
        <p:nvSpPr>
          <p:cNvPr id="6" name="5 Marcador de número de diapositiva"/>
          <p:cNvSpPr>
            <a:spLocks noGrp="1"/>
          </p:cNvSpPr>
          <p:nvPr>
            <p:ph type="sldNum" sz="quarter" idx="12"/>
          </p:nvPr>
        </p:nvSpPr>
        <p:spPr/>
        <p:txBody>
          <a:bodyPr/>
          <a:lstStyle/>
          <a:p>
            <a:pPr>
              <a:defRPr/>
            </a:pPr>
            <a:fld id="{58DD1D58-1D4C-4E12-B88D-91F8D30A9BDF}" type="slidenum">
              <a:rPr lang="es-ES" smtClean="0"/>
              <a:pPr>
                <a:defRPr/>
              </a:pPr>
              <a:t>8</a:t>
            </a:fld>
            <a:endParaRPr lang="es-ES"/>
          </a:p>
        </p:txBody>
      </p:sp>
      <p:sp>
        <p:nvSpPr>
          <p:cNvPr id="7" name="6 Marcador de pie de página"/>
          <p:cNvSpPr>
            <a:spLocks noGrp="1"/>
          </p:cNvSpPr>
          <p:nvPr>
            <p:ph type="ftr" sz="quarter" idx="11"/>
          </p:nvPr>
        </p:nvSpPr>
        <p:spPr/>
        <p:txBody>
          <a:bodyPr/>
          <a:lstStyle/>
          <a:p>
            <a:pPr>
              <a:defRPr/>
            </a:pPr>
            <a:r>
              <a:rPr lang="es-ES" smtClean="0"/>
              <a:t>Francisco Rivero Mendoza</a:t>
            </a:r>
            <a:endParaRPr lang="es-E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VE" dirty="0" smtClean="0"/>
              <a:t>D. Miguel de Cervantes</a:t>
            </a:r>
            <a:endParaRPr lang="es-VE" dirty="0"/>
          </a:p>
        </p:txBody>
      </p:sp>
      <p:sp>
        <p:nvSpPr>
          <p:cNvPr id="3" name="2 Marcador de texto"/>
          <p:cNvSpPr>
            <a:spLocks noGrp="1"/>
          </p:cNvSpPr>
          <p:nvPr>
            <p:ph type="body" sz="half" idx="1"/>
          </p:nvPr>
        </p:nvSpPr>
        <p:spPr/>
        <p:txBody>
          <a:bodyPr>
            <a:normAutofit/>
          </a:bodyPr>
          <a:lstStyle/>
          <a:p>
            <a:r>
              <a:rPr lang="es-VE" sz="2000" dirty="0" smtClean="0"/>
              <a:t>El ingenioso hidalgo don Quijote de la Mancha a comienzos de 1605 En 1615 aparecería la segunda parte del Quijote de Cervantes con el título de El ingenioso caballero don Quijote de la Mancha.</a:t>
            </a:r>
          </a:p>
          <a:p>
            <a:r>
              <a:rPr lang="es-VE" sz="2000" dirty="0" smtClean="0"/>
              <a:t>Representa la primera obra literaria que se puede clasificar como novela moderna y también la primera novela polifónica.</a:t>
            </a:r>
            <a:endParaRPr lang="es-VE" sz="2000" dirty="0"/>
          </a:p>
        </p:txBody>
      </p:sp>
      <p:pic>
        <p:nvPicPr>
          <p:cNvPr id="5" name="Picture 5" descr="MIguel de Cervantes"/>
          <p:cNvPicPr>
            <a:picLocks noGrp="1" noChangeAspect="1" noChangeArrowheads="1"/>
          </p:cNvPicPr>
          <p:nvPr>
            <p:ph sz="half" idx="2"/>
          </p:nvPr>
        </p:nvPicPr>
        <p:blipFill>
          <a:blip r:embed="rId2"/>
          <a:srcRect/>
          <a:stretch>
            <a:fillRect/>
          </a:stretch>
        </p:blipFill>
        <p:spPr>
          <a:xfrm>
            <a:off x="5214943" y="1785926"/>
            <a:ext cx="2986264" cy="4044601"/>
          </a:xfrm>
          <a:noFill/>
        </p:spPr>
      </p:pic>
      <p:sp>
        <p:nvSpPr>
          <p:cNvPr id="6" name="5 Marcador de número de diapositiva"/>
          <p:cNvSpPr>
            <a:spLocks noGrp="1"/>
          </p:cNvSpPr>
          <p:nvPr>
            <p:ph type="sldNum" sz="quarter" idx="12"/>
          </p:nvPr>
        </p:nvSpPr>
        <p:spPr/>
        <p:txBody>
          <a:bodyPr/>
          <a:lstStyle/>
          <a:p>
            <a:pPr>
              <a:defRPr/>
            </a:pPr>
            <a:fld id="{A3AEC4B5-53F9-4B45-8A9B-3DB1A4EA6888}" type="slidenum">
              <a:rPr lang="es-ES" smtClean="0"/>
              <a:pPr>
                <a:defRPr/>
              </a:pPr>
              <a:t>9</a:t>
            </a:fld>
            <a:endParaRPr lang="es-ES"/>
          </a:p>
        </p:txBody>
      </p:sp>
      <p:sp>
        <p:nvSpPr>
          <p:cNvPr id="7" name="6 Marcador de pie de página"/>
          <p:cNvSpPr>
            <a:spLocks noGrp="1"/>
          </p:cNvSpPr>
          <p:nvPr>
            <p:ph type="ftr" sz="quarter" idx="11"/>
          </p:nvPr>
        </p:nvSpPr>
        <p:spPr/>
        <p:txBody>
          <a:bodyPr/>
          <a:lstStyle/>
          <a:p>
            <a:pPr>
              <a:defRPr/>
            </a:pPr>
            <a:r>
              <a:rPr lang="es-ES" smtClean="0"/>
              <a:t>Francisco Rivero Mendoza</a:t>
            </a:r>
            <a:endParaRPr lang="es-E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o">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o">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3135</TotalTime>
  <Words>2363</Words>
  <Application>Microsoft PowerPoint</Application>
  <PresentationFormat>Presentación en pantalla (4:3)</PresentationFormat>
  <Paragraphs>563</Paragraphs>
  <Slides>49</Slides>
  <Notes>11</Notes>
  <HiddenSlides>0</HiddenSlides>
  <MMClips>0</MMClips>
  <ScaleCrop>false</ScaleCrop>
  <HeadingPairs>
    <vt:vector size="4" baseType="variant">
      <vt:variant>
        <vt:lpstr>Tema</vt:lpstr>
      </vt:variant>
      <vt:variant>
        <vt:i4>1</vt:i4>
      </vt:variant>
      <vt:variant>
        <vt:lpstr>Títulos de diapositiva</vt:lpstr>
      </vt:variant>
      <vt:variant>
        <vt:i4>49</vt:i4>
      </vt:variant>
    </vt:vector>
  </HeadingPairs>
  <TitlesOfParts>
    <vt:vector size="50" baseType="lpstr">
      <vt:lpstr>Aspecto</vt:lpstr>
      <vt:lpstr>Matemáticas  y Arte </vt:lpstr>
      <vt:lpstr>Nota de Advertencia.</vt:lpstr>
      <vt:lpstr>Otra Nota</vt:lpstr>
      <vt:lpstr>Entonces ¿ Qué es el Arte?</vt:lpstr>
      <vt:lpstr>Matemáticas – Arte: Objetivos comunes ( Formales).</vt:lpstr>
      <vt:lpstr>Matemáticas y Poesía.</vt:lpstr>
      <vt:lpstr>Relaciones líricas</vt:lpstr>
      <vt:lpstr>Matemáticas y Literatura</vt:lpstr>
      <vt:lpstr>D. Miguel de Cervantes</vt:lpstr>
      <vt:lpstr>La paradoja del ahorcado </vt:lpstr>
      <vt:lpstr>El Juramento del puente</vt:lpstr>
      <vt:lpstr>Jorge Luis Borges: La Biblioteca de Babel</vt:lpstr>
      <vt:lpstr>La biblioteca total. Tocando el infinito</vt:lpstr>
      <vt:lpstr>Dale Brown: El código da Vinci </vt:lpstr>
      <vt:lpstr>Quatrivium</vt:lpstr>
      <vt:lpstr>Notas musicales: La escala diatónica</vt:lpstr>
      <vt:lpstr>El Piano Bien Temperado</vt:lpstr>
      <vt:lpstr>La música y el caos</vt:lpstr>
      <vt:lpstr>Método aleatorio de composición.</vt:lpstr>
      <vt:lpstr>Juegos de dados musical I</vt:lpstr>
      <vt:lpstr>Juego de dados musical 2.</vt:lpstr>
      <vt:lpstr>Ejemplos de la Matemática en la Música Moderna.</vt:lpstr>
      <vt:lpstr>El Osciloscopio sonoro</vt:lpstr>
      <vt:lpstr>¿ Y que hay del ritmo y la melodía?</vt:lpstr>
      <vt:lpstr>El ritmo clave son y su análisis matemático.</vt:lpstr>
      <vt:lpstr>Diapositiva 26</vt:lpstr>
      <vt:lpstr>El mundo de la pintura</vt:lpstr>
      <vt:lpstr>La Trilogía Sagrada:  Matemáticas, Arte y Naturaleza </vt:lpstr>
      <vt:lpstr>La belleza de las proporciones</vt:lpstr>
      <vt:lpstr>El rectángulo dorado</vt:lpstr>
      <vt:lpstr>Número de oro en el arte del renacimiento italiano</vt:lpstr>
      <vt:lpstr>Ley de la sección dorada.</vt:lpstr>
      <vt:lpstr>¿Qué hay entre un rectángulo dorado y un cuadrado?</vt:lpstr>
      <vt:lpstr>Números de oro generalizados</vt:lpstr>
      <vt:lpstr>Los números de oro generalizados</vt:lpstr>
      <vt:lpstr>La sucesión de Fibonacci</vt:lpstr>
      <vt:lpstr>La Espiral</vt:lpstr>
      <vt:lpstr>Las  espirales del girasol</vt:lpstr>
      <vt:lpstr>Diapositiva 39</vt:lpstr>
      <vt:lpstr>El caos rompiendo la simetría.</vt:lpstr>
      <vt:lpstr>Los Teselados</vt:lpstr>
      <vt:lpstr>El Mundo maravilloso de M. Escher</vt:lpstr>
      <vt:lpstr>Los teselados  pentagonales</vt:lpstr>
      <vt:lpstr>Una matemática amateur. </vt:lpstr>
      <vt:lpstr>Un teselado misteriosa: Pentágonos de Durero</vt:lpstr>
      <vt:lpstr>Teselados no periódicos: Diagramas de Penrose</vt:lpstr>
      <vt:lpstr>Las celosías</vt:lpstr>
      <vt:lpstr>El Arte simétrico digital.</vt:lpstr>
      <vt:lpstr>Diapositiva 49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Trilogía Sagrada:  Matemáticas, Arte y Naturaleza </dc:title>
  <dc:creator>.</dc:creator>
  <cp:lastModifiedBy>Usuario</cp:lastModifiedBy>
  <cp:revision>159</cp:revision>
  <dcterms:created xsi:type="dcterms:W3CDTF">2004-10-15T15:56:23Z</dcterms:created>
  <dcterms:modified xsi:type="dcterms:W3CDTF">2012-04-13T14:31:07Z</dcterms:modified>
</cp:coreProperties>
</file>